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17"/>
  </p:notesMasterIdLst>
  <p:sldIdLst>
    <p:sldId id="531" r:id="rId2"/>
    <p:sldId id="525" r:id="rId3"/>
    <p:sldId id="501" r:id="rId4"/>
    <p:sldId id="477" r:id="rId5"/>
    <p:sldId id="499" r:id="rId6"/>
    <p:sldId id="503" r:id="rId7"/>
    <p:sldId id="506" r:id="rId8"/>
    <p:sldId id="519" r:id="rId9"/>
    <p:sldId id="496" r:id="rId10"/>
    <p:sldId id="528" r:id="rId11"/>
    <p:sldId id="529" r:id="rId12"/>
    <p:sldId id="524" r:id="rId13"/>
    <p:sldId id="527" r:id="rId14"/>
    <p:sldId id="281" r:id="rId15"/>
    <p:sldId id="526" r:id="rId1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20000"/>
      </a:spcBef>
      <a:spcAft>
        <a:spcPct val="0"/>
      </a:spcAft>
      <a:defRPr sz="2800" b="1" kern="1200">
        <a:solidFill>
          <a:srgbClr val="20FA88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defRPr sz="2800" b="1" kern="1200">
        <a:solidFill>
          <a:srgbClr val="20FA88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defRPr sz="2800" b="1" kern="1200">
        <a:solidFill>
          <a:srgbClr val="20FA88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defRPr sz="2800" b="1" kern="1200">
        <a:solidFill>
          <a:srgbClr val="20FA88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defRPr sz="2800" b="1" kern="1200">
        <a:solidFill>
          <a:srgbClr val="20FA88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20FA88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20FA88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20FA88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20FA88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8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5AB15"/>
    <a:srgbClr val="FFFF99"/>
    <a:srgbClr val="F9DC8B"/>
    <a:srgbClr val="0101AF"/>
    <a:srgbClr val="C4E59F"/>
    <a:srgbClr val="04862C"/>
    <a:srgbClr val="048610"/>
    <a:srgbClr val="ABD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3344" autoAdjust="0"/>
  </p:normalViewPr>
  <p:slideViewPr>
    <p:cSldViewPr snapToGrid="0">
      <p:cViewPr varScale="1">
        <p:scale>
          <a:sx n="68" d="100"/>
          <a:sy n="68" d="100"/>
        </p:scale>
        <p:origin x="1434" y="60"/>
      </p:cViewPr>
      <p:guideLst>
        <p:guide orient="horz" pos="2178"/>
        <p:guide pos="29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50BFCC-7A63-452D-B7AC-A3AE41C8A1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EF4016E-49C9-40B5-8BA8-47CC8F8C3436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 rtl="0"/>
          <a:r>
            <a:rPr lang="uk-UA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ОПП</a:t>
          </a:r>
          <a:r>
            <a:rPr lang="uk-UA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«Прикладна механіка» </a:t>
          </a:r>
        </a:p>
        <a:p>
          <a:pPr algn="ctr" rtl="0"/>
          <a:r>
            <a:rPr lang="uk-UA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 Інноваційних технологій і управління</a:t>
          </a:r>
        </a:p>
      </dgm:t>
    </dgm:pt>
    <dgm:pt modelId="{A61DEB99-F5D6-4AA7-B506-DDFAB93C562D}" type="parTrans" cxnId="{C59F692B-0836-4B20-9278-05321E29BAE7}">
      <dgm:prSet/>
      <dgm:spPr/>
      <dgm:t>
        <a:bodyPr/>
        <a:lstStyle/>
        <a:p>
          <a:endParaRPr lang="uk-UA"/>
        </a:p>
      </dgm:t>
    </dgm:pt>
    <dgm:pt modelId="{A95B4EAD-E9BD-45C0-BB83-4569ACE1E064}" type="sibTrans" cxnId="{C59F692B-0836-4B20-9278-05321E29BAE7}">
      <dgm:prSet/>
      <dgm:spPr/>
      <dgm:t>
        <a:bodyPr/>
        <a:lstStyle/>
        <a:p>
          <a:endParaRPr lang="uk-UA"/>
        </a:p>
      </dgm:t>
    </dgm:pt>
    <dgm:pt modelId="{FA4B8AB8-B084-4F9C-9D20-4D68160E41BA}" type="pres">
      <dgm:prSet presAssocID="{C250BFCC-7A63-452D-B7AC-A3AE41C8A1A4}" presName="linear" presStyleCnt="0">
        <dgm:presLayoutVars>
          <dgm:animLvl val="lvl"/>
          <dgm:resizeHandles val="exact"/>
        </dgm:presLayoutVars>
      </dgm:prSet>
      <dgm:spPr/>
    </dgm:pt>
    <dgm:pt modelId="{3EE9DFCC-8B5A-4288-89BF-C3400E4DBB43}" type="pres">
      <dgm:prSet presAssocID="{BEF4016E-49C9-40B5-8BA8-47CC8F8C3436}" presName="parentText" presStyleLbl="node1" presStyleIdx="0" presStyleCnt="1" custLinFactNeighborX="164" custLinFactNeighborY="-26308">
        <dgm:presLayoutVars>
          <dgm:chMax val="0"/>
          <dgm:bulletEnabled val="1"/>
        </dgm:presLayoutVars>
      </dgm:prSet>
      <dgm:spPr/>
    </dgm:pt>
  </dgm:ptLst>
  <dgm:cxnLst>
    <dgm:cxn modelId="{C59F692B-0836-4B20-9278-05321E29BAE7}" srcId="{C250BFCC-7A63-452D-B7AC-A3AE41C8A1A4}" destId="{BEF4016E-49C9-40B5-8BA8-47CC8F8C3436}" srcOrd="0" destOrd="0" parTransId="{A61DEB99-F5D6-4AA7-B506-DDFAB93C562D}" sibTransId="{A95B4EAD-E9BD-45C0-BB83-4569ACE1E064}"/>
    <dgm:cxn modelId="{C9673FA8-8BDD-4E37-8C52-86297552101D}" type="presOf" srcId="{C250BFCC-7A63-452D-B7AC-A3AE41C8A1A4}" destId="{FA4B8AB8-B084-4F9C-9D20-4D68160E41BA}" srcOrd="0" destOrd="0" presId="urn:microsoft.com/office/officeart/2005/8/layout/vList2"/>
    <dgm:cxn modelId="{577BA3DC-56FD-4517-A417-BEC503A7A95D}" type="presOf" srcId="{BEF4016E-49C9-40B5-8BA8-47CC8F8C3436}" destId="{3EE9DFCC-8B5A-4288-89BF-C3400E4DBB43}" srcOrd="0" destOrd="0" presId="urn:microsoft.com/office/officeart/2005/8/layout/vList2"/>
    <dgm:cxn modelId="{88299289-B370-449E-9CC3-EE503264F19B}" type="presParOf" srcId="{FA4B8AB8-B084-4F9C-9D20-4D68160E41BA}" destId="{3EE9DFCC-8B5A-4288-89BF-C3400E4DBB4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8B6BEC-8754-478D-AB60-1D945BFE42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57B2AD2-55EE-4B9F-8C93-AB187642A787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 rtl="0"/>
          <a:r>
            <a:rPr lang="uk-UA" sz="2400" b="0" i="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ОПП</a:t>
          </a:r>
          <a:r>
            <a:rPr lang="uk-UA" sz="2800" b="0" i="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«Зварювання і споріднені процеси» </a:t>
          </a:r>
        </a:p>
        <a:p>
          <a:pPr algn="ctr" rtl="0"/>
          <a:r>
            <a:rPr lang="uk-UA" sz="2000" b="0" i="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 Обладнання і технологій зварювального виробництва</a:t>
          </a:r>
          <a:endParaRPr lang="uk-UA" sz="2800" noProof="0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EE2FC6-380B-4A17-A4B5-836D24FFB46B}" type="parTrans" cxnId="{253BB525-E279-4FB4-B350-4324979EBD27}">
      <dgm:prSet/>
      <dgm:spPr/>
      <dgm:t>
        <a:bodyPr/>
        <a:lstStyle/>
        <a:p>
          <a:endParaRPr lang="uk-UA"/>
        </a:p>
      </dgm:t>
    </dgm:pt>
    <dgm:pt modelId="{31886816-CFCC-43C1-B57C-A57B17238733}" type="sibTrans" cxnId="{253BB525-E279-4FB4-B350-4324979EBD27}">
      <dgm:prSet/>
      <dgm:spPr/>
      <dgm:t>
        <a:bodyPr/>
        <a:lstStyle/>
        <a:p>
          <a:endParaRPr lang="uk-UA"/>
        </a:p>
      </dgm:t>
    </dgm:pt>
    <dgm:pt modelId="{B6BCA8B0-7D6A-4535-8533-E775163F1F45}" type="pres">
      <dgm:prSet presAssocID="{938B6BEC-8754-478D-AB60-1D945BFE42D4}" presName="linear" presStyleCnt="0">
        <dgm:presLayoutVars>
          <dgm:animLvl val="lvl"/>
          <dgm:resizeHandles val="exact"/>
        </dgm:presLayoutVars>
      </dgm:prSet>
      <dgm:spPr/>
    </dgm:pt>
    <dgm:pt modelId="{FAE863DA-2074-433D-8768-A59E643C5646}" type="pres">
      <dgm:prSet presAssocID="{457B2AD2-55EE-4B9F-8C93-AB187642A787}" presName="parentText" presStyleLbl="node1" presStyleIdx="0" presStyleCnt="1" custScaleY="347773" custLinFactNeighborX="10" custLinFactNeighborY="-22260">
        <dgm:presLayoutVars>
          <dgm:chMax val="0"/>
          <dgm:bulletEnabled val="1"/>
        </dgm:presLayoutVars>
      </dgm:prSet>
      <dgm:spPr/>
    </dgm:pt>
  </dgm:ptLst>
  <dgm:cxnLst>
    <dgm:cxn modelId="{2F09CF03-571C-4E09-A502-64DAFB4074FB}" type="presOf" srcId="{938B6BEC-8754-478D-AB60-1D945BFE42D4}" destId="{B6BCA8B0-7D6A-4535-8533-E775163F1F45}" srcOrd="0" destOrd="0" presId="urn:microsoft.com/office/officeart/2005/8/layout/vList2"/>
    <dgm:cxn modelId="{253BB525-E279-4FB4-B350-4324979EBD27}" srcId="{938B6BEC-8754-478D-AB60-1D945BFE42D4}" destId="{457B2AD2-55EE-4B9F-8C93-AB187642A787}" srcOrd="0" destOrd="0" parTransId="{39EE2FC6-380B-4A17-A4B5-836D24FFB46B}" sibTransId="{31886816-CFCC-43C1-B57C-A57B17238733}"/>
    <dgm:cxn modelId="{930B8780-0437-4612-966F-864A16F2F8AF}" type="presOf" srcId="{457B2AD2-55EE-4B9F-8C93-AB187642A787}" destId="{FAE863DA-2074-433D-8768-A59E643C5646}" srcOrd="0" destOrd="0" presId="urn:microsoft.com/office/officeart/2005/8/layout/vList2"/>
    <dgm:cxn modelId="{2AB131A3-FC5C-483C-AACC-AB299E27A09D}" type="presParOf" srcId="{B6BCA8B0-7D6A-4535-8533-E775163F1F45}" destId="{FAE863DA-2074-433D-8768-A59E643C56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AC9C80-E07C-41A1-8005-17C927A95E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FE24FD6-56FD-48E0-A333-CC79C69994C4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 rtl="0"/>
          <a:r>
            <a:rPr lang="uk-UA" sz="2400" b="0" i="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ОПП </a:t>
          </a:r>
          <a:r>
            <a:rPr lang="uk-UA" sz="2800" b="0" i="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«Комп’ютеризовані дизайн і моделювання процесів і машин»</a:t>
          </a:r>
          <a:r>
            <a:rPr lang="uk-UA" sz="2000" b="0" i="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ctr" rtl="0"/>
          <a:r>
            <a:rPr lang="uk-UA" sz="2000" b="0" i="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 Обробки металів тиском</a:t>
          </a:r>
          <a:endParaRPr lang="uk-UA" sz="2800" noProof="0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B32BE1-AF9A-4122-A8C6-80B856964A9B}" type="parTrans" cxnId="{3EF71362-3D3C-4B53-9EFC-4F83E4EBF97C}">
      <dgm:prSet/>
      <dgm:spPr/>
      <dgm:t>
        <a:bodyPr/>
        <a:lstStyle/>
        <a:p>
          <a:endParaRPr lang="uk-UA"/>
        </a:p>
      </dgm:t>
    </dgm:pt>
    <dgm:pt modelId="{CE439B6E-7569-4468-AEA1-1C3773440F8D}" type="sibTrans" cxnId="{3EF71362-3D3C-4B53-9EFC-4F83E4EBF97C}">
      <dgm:prSet/>
      <dgm:spPr/>
      <dgm:t>
        <a:bodyPr/>
        <a:lstStyle/>
        <a:p>
          <a:endParaRPr lang="uk-UA"/>
        </a:p>
      </dgm:t>
    </dgm:pt>
    <dgm:pt modelId="{EA1B1A7F-1FF1-4246-AB87-F969A0D1400B}" type="pres">
      <dgm:prSet presAssocID="{E9AC9C80-E07C-41A1-8005-17C927A95E4C}" presName="linear" presStyleCnt="0">
        <dgm:presLayoutVars>
          <dgm:animLvl val="lvl"/>
          <dgm:resizeHandles val="exact"/>
        </dgm:presLayoutVars>
      </dgm:prSet>
      <dgm:spPr/>
    </dgm:pt>
    <dgm:pt modelId="{93188B63-D24E-439D-B1F3-F61AF55BAC64}" type="pres">
      <dgm:prSet presAssocID="{8FE24FD6-56FD-48E0-A333-CC79C69994C4}" presName="parentText" presStyleLbl="node1" presStyleIdx="0" presStyleCnt="1" custScaleY="299533" custLinFactNeighborX="-2594" custLinFactNeighborY="227">
        <dgm:presLayoutVars>
          <dgm:chMax val="0"/>
          <dgm:bulletEnabled val="1"/>
        </dgm:presLayoutVars>
      </dgm:prSet>
      <dgm:spPr/>
    </dgm:pt>
  </dgm:ptLst>
  <dgm:cxnLst>
    <dgm:cxn modelId="{E890E136-7600-420F-9B3B-60ACBE5F5355}" type="presOf" srcId="{E9AC9C80-E07C-41A1-8005-17C927A95E4C}" destId="{EA1B1A7F-1FF1-4246-AB87-F969A0D1400B}" srcOrd="0" destOrd="0" presId="urn:microsoft.com/office/officeart/2005/8/layout/vList2"/>
    <dgm:cxn modelId="{3EF71362-3D3C-4B53-9EFC-4F83E4EBF97C}" srcId="{E9AC9C80-E07C-41A1-8005-17C927A95E4C}" destId="{8FE24FD6-56FD-48E0-A333-CC79C69994C4}" srcOrd="0" destOrd="0" parTransId="{7EB32BE1-AF9A-4122-A8C6-80B856964A9B}" sibTransId="{CE439B6E-7569-4468-AEA1-1C3773440F8D}"/>
    <dgm:cxn modelId="{D571DD4A-CE61-4C04-BE8E-650E5589E1C5}" type="presOf" srcId="{8FE24FD6-56FD-48E0-A333-CC79C69994C4}" destId="{93188B63-D24E-439D-B1F3-F61AF55BAC64}" srcOrd="0" destOrd="0" presId="urn:microsoft.com/office/officeart/2005/8/layout/vList2"/>
    <dgm:cxn modelId="{83FBBADB-5D45-4790-99A3-FD7491F636B2}" type="presParOf" srcId="{EA1B1A7F-1FF1-4246-AB87-F969A0D1400B}" destId="{93188B63-D24E-439D-B1F3-F61AF55BAC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45FD48-E534-4214-86FE-44AF2AA9FC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CFF490B-A6C5-48A0-9AD3-432FF565644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 rtl="0"/>
          <a:r>
            <a:rPr lang="uk-UA" sz="2400" noProof="0" dirty="0">
              <a:solidFill>
                <a:srgbClr val="FFFF00"/>
              </a:solidFill>
            </a:rPr>
            <a:t>ОПП </a:t>
          </a:r>
          <a:r>
            <a:rPr lang="uk-UA" sz="2800" noProof="0" dirty="0">
              <a:solidFill>
                <a:srgbClr val="FFFF00"/>
              </a:solidFill>
            </a:rPr>
            <a:t>«Комп'ютеризоване проектування процесів обробки матеріалів тиском» </a:t>
          </a:r>
        </a:p>
        <a:p>
          <a:pPr algn="ctr" rtl="0"/>
          <a:r>
            <a:rPr lang="uk-UA" sz="2000" noProof="0" dirty="0">
              <a:solidFill>
                <a:srgbClr val="FFFF00"/>
              </a:solidFill>
            </a:rPr>
            <a:t>кафедра Обробки металів тиском</a:t>
          </a:r>
        </a:p>
      </dgm:t>
    </dgm:pt>
    <dgm:pt modelId="{0F39E7AB-0CCC-484B-B8DC-C31005D1DB97}" type="parTrans" cxnId="{3674C4C3-5E21-4E5E-989B-65FFC13A4FE4}">
      <dgm:prSet/>
      <dgm:spPr/>
      <dgm:t>
        <a:bodyPr/>
        <a:lstStyle/>
        <a:p>
          <a:endParaRPr lang="uk-UA"/>
        </a:p>
      </dgm:t>
    </dgm:pt>
    <dgm:pt modelId="{5B77D9B8-70EA-454F-9F42-DA158DB88E37}" type="sibTrans" cxnId="{3674C4C3-5E21-4E5E-989B-65FFC13A4FE4}">
      <dgm:prSet/>
      <dgm:spPr/>
      <dgm:t>
        <a:bodyPr/>
        <a:lstStyle/>
        <a:p>
          <a:endParaRPr lang="uk-UA"/>
        </a:p>
      </dgm:t>
    </dgm:pt>
    <dgm:pt modelId="{6A4188AB-F02F-45E4-88AD-5479D675250C}" type="pres">
      <dgm:prSet presAssocID="{BE45FD48-E534-4214-86FE-44AF2AA9FC63}" presName="linear" presStyleCnt="0">
        <dgm:presLayoutVars>
          <dgm:animLvl val="lvl"/>
          <dgm:resizeHandles val="exact"/>
        </dgm:presLayoutVars>
      </dgm:prSet>
      <dgm:spPr/>
    </dgm:pt>
    <dgm:pt modelId="{348F3AF7-D7B9-4B90-9405-562F11B287E3}" type="pres">
      <dgm:prSet presAssocID="{ACFF490B-A6C5-48A0-9AD3-432FF5656441}" presName="parentText" presStyleLbl="node1" presStyleIdx="0" presStyleCnt="1" custLinFactNeighborX="-337" custLinFactNeighborY="-7970">
        <dgm:presLayoutVars>
          <dgm:chMax val="0"/>
          <dgm:bulletEnabled val="1"/>
        </dgm:presLayoutVars>
      </dgm:prSet>
      <dgm:spPr/>
    </dgm:pt>
  </dgm:ptLst>
  <dgm:cxnLst>
    <dgm:cxn modelId="{228D221D-D969-46AC-9811-38E48C4FA921}" type="presOf" srcId="{BE45FD48-E534-4214-86FE-44AF2AA9FC63}" destId="{6A4188AB-F02F-45E4-88AD-5479D675250C}" srcOrd="0" destOrd="0" presId="urn:microsoft.com/office/officeart/2005/8/layout/vList2"/>
    <dgm:cxn modelId="{3674C4C3-5E21-4E5E-989B-65FFC13A4FE4}" srcId="{BE45FD48-E534-4214-86FE-44AF2AA9FC63}" destId="{ACFF490B-A6C5-48A0-9AD3-432FF5656441}" srcOrd="0" destOrd="0" parTransId="{0F39E7AB-0CCC-484B-B8DC-C31005D1DB97}" sibTransId="{5B77D9B8-70EA-454F-9F42-DA158DB88E37}"/>
    <dgm:cxn modelId="{701593F9-94B1-43FB-90C1-E83454044361}" type="presOf" srcId="{ACFF490B-A6C5-48A0-9AD3-432FF5656441}" destId="{348F3AF7-D7B9-4B90-9405-562F11B287E3}" srcOrd="0" destOrd="0" presId="urn:microsoft.com/office/officeart/2005/8/layout/vList2"/>
    <dgm:cxn modelId="{1C018158-E12D-4EE7-9879-DB606376D027}" type="presParOf" srcId="{6A4188AB-F02F-45E4-88AD-5479D675250C}" destId="{348F3AF7-D7B9-4B90-9405-562F11B287E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437EA3-03A3-4BE3-B846-86EDA1337C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8B49538-61BE-41EA-8149-858703627E7A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 rtl="0"/>
          <a:r>
            <a:rPr lang="uk-UA" sz="2400" b="0" i="0" baseline="0" noProof="0" dirty="0">
              <a:solidFill>
                <a:srgbClr val="FFFF00"/>
              </a:solidFill>
            </a:rPr>
            <a:t>ОПП </a:t>
          </a:r>
          <a:r>
            <a:rPr lang="uk-UA" sz="2800" b="0" i="0" baseline="0" noProof="0" dirty="0">
              <a:solidFill>
                <a:srgbClr val="FFFF00"/>
              </a:solidFill>
            </a:rPr>
            <a:t>«Ливарне виробництво чорних і кольорових металів та сплавів» </a:t>
          </a:r>
        </a:p>
        <a:p>
          <a:pPr algn="ctr" rtl="0"/>
          <a:r>
            <a:rPr lang="uk-UA" sz="2000" noProof="0" dirty="0">
              <a:solidFill>
                <a:srgbClr val="FFFF00"/>
              </a:solidFill>
            </a:rPr>
            <a:t>Кафедра Технологія і обладнання ливарного виробництва</a:t>
          </a:r>
        </a:p>
      </dgm:t>
    </dgm:pt>
    <dgm:pt modelId="{8828FEDB-850B-44A7-89EB-17DCF85F2FCB}" type="parTrans" cxnId="{F0C94067-B47A-4CBC-9B7D-3E7DA1A77330}">
      <dgm:prSet/>
      <dgm:spPr/>
      <dgm:t>
        <a:bodyPr/>
        <a:lstStyle/>
        <a:p>
          <a:endParaRPr lang="uk-UA"/>
        </a:p>
      </dgm:t>
    </dgm:pt>
    <dgm:pt modelId="{6762E571-F32E-43F2-B49D-645D35A44353}" type="sibTrans" cxnId="{F0C94067-B47A-4CBC-9B7D-3E7DA1A77330}">
      <dgm:prSet/>
      <dgm:spPr/>
      <dgm:t>
        <a:bodyPr/>
        <a:lstStyle/>
        <a:p>
          <a:endParaRPr lang="uk-UA"/>
        </a:p>
      </dgm:t>
    </dgm:pt>
    <dgm:pt modelId="{809E99BC-014F-42A2-993F-D46F59E65CB1}" type="pres">
      <dgm:prSet presAssocID="{21437EA3-03A3-4BE3-B846-86EDA1337C3D}" presName="linear" presStyleCnt="0">
        <dgm:presLayoutVars>
          <dgm:animLvl val="lvl"/>
          <dgm:resizeHandles val="exact"/>
        </dgm:presLayoutVars>
      </dgm:prSet>
      <dgm:spPr/>
    </dgm:pt>
    <dgm:pt modelId="{F9E486DB-C6E7-476C-91DA-8566444EE5B4}" type="pres">
      <dgm:prSet presAssocID="{E8B49538-61BE-41EA-8149-858703627E7A}" presName="parentText" presStyleLbl="node1" presStyleIdx="0" presStyleCnt="1" custLinFactNeighborX="-3" custLinFactNeighborY="-9134">
        <dgm:presLayoutVars>
          <dgm:chMax val="0"/>
          <dgm:bulletEnabled val="1"/>
        </dgm:presLayoutVars>
      </dgm:prSet>
      <dgm:spPr/>
    </dgm:pt>
  </dgm:ptLst>
  <dgm:cxnLst>
    <dgm:cxn modelId="{8661B52A-2757-4DF0-B8F1-2CE3E60D3ABD}" type="presOf" srcId="{E8B49538-61BE-41EA-8149-858703627E7A}" destId="{F9E486DB-C6E7-476C-91DA-8566444EE5B4}" srcOrd="0" destOrd="0" presId="urn:microsoft.com/office/officeart/2005/8/layout/vList2"/>
    <dgm:cxn modelId="{F0C94067-B47A-4CBC-9B7D-3E7DA1A77330}" srcId="{21437EA3-03A3-4BE3-B846-86EDA1337C3D}" destId="{E8B49538-61BE-41EA-8149-858703627E7A}" srcOrd="0" destOrd="0" parTransId="{8828FEDB-850B-44A7-89EB-17DCF85F2FCB}" sibTransId="{6762E571-F32E-43F2-B49D-645D35A44353}"/>
    <dgm:cxn modelId="{4FDAEC7F-D15F-484A-8CA7-0A438113CB85}" type="presOf" srcId="{21437EA3-03A3-4BE3-B846-86EDA1337C3D}" destId="{809E99BC-014F-42A2-993F-D46F59E65CB1}" srcOrd="0" destOrd="0" presId="urn:microsoft.com/office/officeart/2005/8/layout/vList2"/>
    <dgm:cxn modelId="{61315272-DFBF-4600-ABDA-125C9E8D0EF0}" type="presParOf" srcId="{809E99BC-014F-42A2-993F-D46F59E65CB1}" destId="{F9E486DB-C6E7-476C-91DA-8566444EE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45FD48-E534-4214-86FE-44AF2AA9FC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CFF490B-A6C5-48A0-9AD3-432FF5656441}">
      <dgm:prSet custT="1"/>
      <dgm:spPr>
        <a:xfrm>
          <a:off x="0" y="0"/>
          <a:ext cx="8229600" cy="1395019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>
            <a:buNone/>
          </a:pPr>
          <a:r>
            <a:rPr lang="uk-UA" sz="24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ОПП </a:t>
          </a:r>
          <a:r>
            <a:rPr lang="uk-UA" sz="28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«</a:t>
          </a:r>
          <a:r>
            <a:rPr lang="uk-UA" sz="2800" b="0" noProof="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Хімія харчових продуктів</a:t>
          </a:r>
          <a:r>
            <a:rPr lang="uk-UA" sz="28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» </a:t>
          </a:r>
        </a:p>
        <a:p>
          <a:pPr algn="ctr" rtl="0">
            <a:buNone/>
          </a:pPr>
          <a:r>
            <a:rPr lang="uk-UA" sz="20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кафедра Хімії і охорони праці</a:t>
          </a:r>
        </a:p>
      </dgm:t>
    </dgm:pt>
    <dgm:pt modelId="{0F39E7AB-0CCC-484B-B8DC-C31005D1DB97}" type="parTrans" cxnId="{3674C4C3-5E21-4E5E-989B-65FFC13A4FE4}">
      <dgm:prSet/>
      <dgm:spPr/>
      <dgm:t>
        <a:bodyPr/>
        <a:lstStyle/>
        <a:p>
          <a:endParaRPr lang="uk-UA"/>
        </a:p>
      </dgm:t>
    </dgm:pt>
    <dgm:pt modelId="{5B77D9B8-70EA-454F-9F42-DA158DB88E37}" type="sibTrans" cxnId="{3674C4C3-5E21-4E5E-989B-65FFC13A4FE4}">
      <dgm:prSet/>
      <dgm:spPr/>
      <dgm:t>
        <a:bodyPr/>
        <a:lstStyle/>
        <a:p>
          <a:endParaRPr lang="uk-UA"/>
        </a:p>
      </dgm:t>
    </dgm:pt>
    <dgm:pt modelId="{6A4188AB-F02F-45E4-88AD-5479D675250C}" type="pres">
      <dgm:prSet presAssocID="{BE45FD48-E534-4214-86FE-44AF2AA9FC63}" presName="linear" presStyleCnt="0">
        <dgm:presLayoutVars>
          <dgm:animLvl val="lvl"/>
          <dgm:resizeHandles val="exact"/>
        </dgm:presLayoutVars>
      </dgm:prSet>
      <dgm:spPr/>
    </dgm:pt>
    <dgm:pt modelId="{348F3AF7-D7B9-4B90-9405-562F11B287E3}" type="pres">
      <dgm:prSet presAssocID="{ACFF490B-A6C5-48A0-9AD3-432FF5656441}" presName="parentText" presStyleLbl="node1" presStyleIdx="0" presStyleCnt="1" custLinFactY="-8686" custLinFactNeighborY="-100000">
        <dgm:presLayoutVars>
          <dgm:chMax val="0"/>
          <dgm:bulletEnabled val="1"/>
        </dgm:presLayoutVars>
      </dgm:prSet>
      <dgm:spPr/>
    </dgm:pt>
  </dgm:ptLst>
  <dgm:cxnLst>
    <dgm:cxn modelId="{228D221D-D969-46AC-9811-38E48C4FA921}" type="presOf" srcId="{BE45FD48-E534-4214-86FE-44AF2AA9FC63}" destId="{6A4188AB-F02F-45E4-88AD-5479D675250C}" srcOrd="0" destOrd="0" presId="urn:microsoft.com/office/officeart/2005/8/layout/vList2"/>
    <dgm:cxn modelId="{3674C4C3-5E21-4E5E-989B-65FFC13A4FE4}" srcId="{BE45FD48-E534-4214-86FE-44AF2AA9FC63}" destId="{ACFF490B-A6C5-48A0-9AD3-432FF5656441}" srcOrd="0" destOrd="0" parTransId="{0F39E7AB-0CCC-484B-B8DC-C31005D1DB97}" sibTransId="{5B77D9B8-70EA-454F-9F42-DA158DB88E37}"/>
    <dgm:cxn modelId="{701593F9-94B1-43FB-90C1-E83454044361}" type="presOf" srcId="{ACFF490B-A6C5-48A0-9AD3-432FF5656441}" destId="{348F3AF7-D7B9-4B90-9405-562F11B287E3}" srcOrd="0" destOrd="0" presId="urn:microsoft.com/office/officeart/2005/8/layout/vList2"/>
    <dgm:cxn modelId="{1C018158-E12D-4EE7-9879-DB606376D027}" type="presParOf" srcId="{6A4188AB-F02F-45E4-88AD-5479D675250C}" destId="{348F3AF7-D7B9-4B90-9405-562F11B287E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45FD48-E534-4214-86FE-44AF2AA9FC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CFF490B-A6C5-48A0-9AD3-432FF5656441}">
      <dgm:prSet custT="1"/>
      <dgm:spPr>
        <a:xfrm>
          <a:off x="0" y="0"/>
          <a:ext cx="8229600" cy="1395019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>
            <a:buNone/>
          </a:pPr>
          <a:r>
            <a:rPr lang="uk-UA" sz="24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ОПП </a:t>
          </a:r>
          <a:r>
            <a:rPr lang="uk-UA" sz="28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«</a:t>
          </a:r>
          <a:r>
            <a:rPr lang="uk-UA" sz="2800" b="0" noProof="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Фізична культура і спорт</a:t>
          </a:r>
          <a:r>
            <a:rPr lang="uk-UA" sz="28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» </a:t>
          </a:r>
        </a:p>
        <a:p>
          <a:pPr algn="ctr" rtl="0">
            <a:buNone/>
          </a:pPr>
          <a:r>
            <a:rPr lang="uk-UA" sz="20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кафедра Фізичного виховання і спорту</a:t>
          </a:r>
        </a:p>
      </dgm:t>
    </dgm:pt>
    <dgm:pt modelId="{0F39E7AB-0CCC-484B-B8DC-C31005D1DB97}" type="parTrans" cxnId="{3674C4C3-5E21-4E5E-989B-65FFC13A4FE4}">
      <dgm:prSet/>
      <dgm:spPr/>
      <dgm:t>
        <a:bodyPr/>
        <a:lstStyle/>
        <a:p>
          <a:endParaRPr lang="uk-UA"/>
        </a:p>
      </dgm:t>
    </dgm:pt>
    <dgm:pt modelId="{5B77D9B8-70EA-454F-9F42-DA158DB88E37}" type="sibTrans" cxnId="{3674C4C3-5E21-4E5E-989B-65FFC13A4FE4}">
      <dgm:prSet/>
      <dgm:spPr/>
      <dgm:t>
        <a:bodyPr/>
        <a:lstStyle/>
        <a:p>
          <a:endParaRPr lang="uk-UA"/>
        </a:p>
      </dgm:t>
    </dgm:pt>
    <dgm:pt modelId="{6A4188AB-F02F-45E4-88AD-5479D675250C}" type="pres">
      <dgm:prSet presAssocID="{BE45FD48-E534-4214-86FE-44AF2AA9FC63}" presName="linear" presStyleCnt="0">
        <dgm:presLayoutVars>
          <dgm:animLvl val="lvl"/>
          <dgm:resizeHandles val="exact"/>
        </dgm:presLayoutVars>
      </dgm:prSet>
      <dgm:spPr/>
    </dgm:pt>
    <dgm:pt modelId="{348F3AF7-D7B9-4B90-9405-562F11B287E3}" type="pres">
      <dgm:prSet presAssocID="{ACFF490B-A6C5-48A0-9AD3-432FF5656441}" presName="parentText" presStyleLbl="node1" presStyleIdx="0" presStyleCnt="1" custLinFactNeighborX="1045" custLinFactNeighborY="-6749">
        <dgm:presLayoutVars>
          <dgm:chMax val="0"/>
          <dgm:bulletEnabled val="1"/>
        </dgm:presLayoutVars>
      </dgm:prSet>
      <dgm:spPr/>
    </dgm:pt>
  </dgm:ptLst>
  <dgm:cxnLst>
    <dgm:cxn modelId="{228D221D-D969-46AC-9811-38E48C4FA921}" type="presOf" srcId="{BE45FD48-E534-4214-86FE-44AF2AA9FC63}" destId="{6A4188AB-F02F-45E4-88AD-5479D675250C}" srcOrd="0" destOrd="0" presId="urn:microsoft.com/office/officeart/2005/8/layout/vList2"/>
    <dgm:cxn modelId="{3674C4C3-5E21-4E5E-989B-65FFC13A4FE4}" srcId="{BE45FD48-E534-4214-86FE-44AF2AA9FC63}" destId="{ACFF490B-A6C5-48A0-9AD3-432FF5656441}" srcOrd="0" destOrd="0" parTransId="{0F39E7AB-0CCC-484B-B8DC-C31005D1DB97}" sibTransId="{5B77D9B8-70EA-454F-9F42-DA158DB88E37}"/>
    <dgm:cxn modelId="{701593F9-94B1-43FB-90C1-E83454044361}" type="presOf" srcId="{ACFF490B-A6C5-48A0-9AD3-432FF5656441}" destId="{348F3AF7-D7B9-4B90-9405-562F11B287E3}" srcOrd="0" destOrd="0" presId="urn:microsoft.com/office/officeart/2005/8/layout/vList2"/>
    <dgm:cxn modelId="{1C018158-E12D-4EE7-9879-DB606376D027}" type="presParOf" srcId="{6A4188AB-F02F-45E4-88AD-5479D675250C}" destId="{348F3AF7-D7B9-4B90-9405-562F11B287E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9DFCC-8B5A-4288-89BF-C3400E4DBB43}">
      <dsp:nvSpPr>
        <dsp:cNvPr id="0" name=""/>
        <dsp:cNvSpPr/>
      </dsp:nvSpPr>
      <dsp:spPr>
        <a:xfrm>
          <a:off x="0" y="0"/>
          <a:ext cx="8463392" cy="907161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ОПП</a:t>
          </a:r>
          <a:r>
            <a:rPr lang="uk-UA" sz="28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«Прикладна механіка»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 Інноваційних технологій і управління</a:t>
          </a:r>
        </a:p>
      </dsp:txBody>
      <dsp:txXfrm>
        <a:off x="44284" y="44284"/>
        <a:ext cx="8374824" cy="8185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863DA-2074-433D-8768-A59E643C5646}">
      <dsp:nvSpPr>
        <dsp:cNvPr id="0" name=""/>
        <dsp:cNvSpPr/>
      </dsp:nvSpPr>
      <dsp:spPr>
        <a:xfrm>
          <a:off x="0" y="0"/>
          <a:ext cx="8449538" cy="1329706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0" i="0" kern="120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ОПП</a:t>
          </a:r>
          <a:r>
            <a:rPr lang="uk-UA" sz="2800" b="0" i="0" kern="120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«Зварювання і споріднені процеси»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i="0" kern="120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 Обладнання і технологій зварювального виробництва</a:t>
          </a:r>
          <a:endParaRPr lang="uk-UA" sz="2800" kern="1200" noProof="0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911" y="64911"/>
        <a:ext cx="8319716" cy="1199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188B63-D24E-439D-B1F3-F61AF55BAC64}">
      <dsp:nvSpPr>
        <dsp:cNvPr id="0" name=""/>
        <dsp:cNvSpPr/>
      </dsp:nvSpPr>
      <dsp:spPr>
        <a:xfrm>
          <a:off x="0" y="29884"/>
          <a:ext cx="8546519" cy="1155367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0" i="0" kern="120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ОПП </a:t>
          </a:r>
          <a:r>
            <a:rPr lang="uk-UA" sz="2800" b="0" i="0" kern="120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«Комп’ютеризовані дизайн і моделювання процесів і машин»</a:t>
          </a:r>
          <a:r>
            <a:rPr lang="uk-UA" sz="2000" b="0" i="0" kern="120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i="0" kern="1200" baseline="0" noProof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 Обробки металів тиском</a:t>
          </a:r>
          <a:endParaRPr lang="uk-UA" sz="2800" kern="1200" noProof="0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400" y="86284"/>
        <a:ext cx="8433719" cy="10425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F3AF7-D7B9-4B90-9405-562F11B287E3}">
      <dsp:nvSpPr>
        <dsp:cNvPr id="0" name=""/>
        <dsp:cNvSpPr/>
      </dsp:nvSpPr>
      <dsp:spPr>
        <a:xfrm>
          <a:off x="0" y="0"/>
          <a:ext cx="8229600" cy="1393853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>
              <a:solidFill>
                <a:srgbClr val="FFFF00"/>
              </a:solidFill>
            </a:rPr>
            <a:t>ОПП </a:t>
          </a:r>
          <a:r>
            <a:rPr lang="uk-UA" sz="2800" kern="1200" noProof="0" dirty="0">
              <a:solidFill>
                <a:srgbClr val="FFFF00"/>
              </a:solidFill>
            </a:rPr>
            <a:t>«Комп'ютеризоване проектування процесів обробки матеріалів тиском»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rgbClr val="FFFF00"/>
              </a:solidFill>
            </a:rPr>
            <a:t>кафедра Обробки металів тиском</a:t>
          </a:r>
        </a:p>
      </dsp:txBody>
      <dsp:txXfrm>
        <a:off x="68042" y="68042"/>
        <a:ext cx="8093516" cy="12577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486DB-C6E7-476C-91DA-8566444EE5B4}">
      <dsp:nvSpPr>
        <dsp:cNvPr id="0" name=""/>
        <dsp:cNvSpPr/>
      </dsp:nvSpPr>
      <dsp:spPr>
        <a:xfrm>
          <a:off x="0" y="0"/>
          <a:ext cx="8215746" cy="1230693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0" i="0" kern="1200" baseline="0" noProof="0" dirty="0">
              <a:solidFill>
                <a:srgbClr val="FFFF00"/>
              </a:solidFill>
            </a:rPr>
            <a:t>ОПП </a:t>
          </a:r>
          <a:r>
            <a:rPr lang="uk-UA" sz="2800" b="0" i="0" kern="1200" baseline="0" noProof="0" dirty="0">
              <a:solidFill>
                <a:srgbClr val="FFFF00"/>
              </a:solidFill>
            </a:rPr>
            <a:t>«Ливарне виробництво чорних і кольорових металів та сплавів»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rgbClr val="FFFF00"/>
              </a:solidFill>
            </a:rPr>
            <a:t>Кафедра Технологія і обладнання ливарного виробництва</a:t>
          </a:r>
        </a:p>
      </dsp:txBody>
      <dsp:txXfrm>
        <a:off x="60077" y="60077"/>
        <a:ext cx="8095592" cy="11105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F3AF7-D7B9-4B90-9405-562F11B287E3}">
      <dsp:nvSpPr>
        <dsp:cNvPr id="0" name=""/>
        <dsp:cNvSpPr/>
      </dsp:nvSpPr>
      <dsp:spPr>
        <a:xfrm>
          <a:off x="0" y="0"/>
          <a:ext cx="8229600" cy="1216800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ОПП </a:t>
          </a:r>
          <a:r>
            <a:rPr lang="uk-UA" sz="28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«</a:t>
          </a:r>
          <a:r>
            <a:rPr lang="uk-UA" sz="2800" b="0" kern="1200" noProof="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Хімія харчових продуктів</a:t>
          </a:r>
          <a:r>
            <a:rPr lang="uk-UA" sz="28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»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кафедра Хімії і охорони праці</a:t>
          </a:r>
        </a:p>
      </dsp:txBody>
      <dsp:txXfrm>
        <a:off x="59399" y="59399"/>
        <a:ext cx="8110802" cy="10980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F3AF7-D7B9-4B90-9405-562F11B287E3}">
      <dsp:nvSpPr>
        <dsp:cNvPr id="0" name=""/>
        <dsp:cNvSpPr/>
      </dsp:nvSpPr>
      <dsp:spPr>
        <a:xfrm>
          <a:off x="0" y="6988"/>
          <a:ext cx="8229600" cy="1216800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ОПП </a:t>
          </a:r>
          <a:r>
            <a:rPr lang="uk-UA" sz="28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«</a:t>
          </a:r>
          <a:r>
            <a:rPr lang="uk-UA" sz="2800" b="0" kern="1200" noProof="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Фізична культура і спорт</a:t>
          </a:r>
          <a:r>
            <a:rPr lang="uk-UA" sz="28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»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rgbClr val="FFFF00"/>
              </a:solidFill>
              <a:latin typeface="Arial"/>
              <a:ea typeface="+mn-ea"/>
              <a:cs typeface="+mn-cs"/>
            </a:rPr>
            <a:t>кафедра Фізичного виховання і спорту</a:t>
          </a:r>
        </a:p>
      </dsp:txBody>
      <dsp:txXfrm>
        <a:off x="59399" y="66387"/>
        <a:ext cx="8110802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19478-3F16-4338-AF52-D0FD8D4C8FEE}" type="datetimeFigureOut">
              <a:rPr lang="uk-UA" smtClean="0"/>
              <a:t>21.01.2025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AE94F-2445-4F21-A2AF-337D121BB6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032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AE94F-2445-4F21-A2AF-337D121BB6F4}" type="slidenum">
              <a:rPr lang="uk-UA" smtClean="0"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45416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771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2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071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24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43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8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6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350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364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7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B2F-2D5A-4CF5-B909-F94C94A7A385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55F0-E39F-4CA5-B006-3B1959E41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48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7F13AAA-01E5-4B10-83ED-70E9910C3278}" type="datetimeFigureOut">
              <a:rPr lang="uk-UA" smtClean="0"/>
              <a:pPr>
                <a:defRPr/>
              </a:pPr>
              <a:t>21.01.2025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8D7DB201-792C-4CDF-8D90-0A718D9B606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353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12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11" Type="http://schemas.openxmlformats.org/officeDocument/2006/relationships/image" Target="../media/image12.jpeg"/><Relationship Id="rId5" Type="http://schemas.openxmlformats.org/officeDocument/2006/relationships/image" Target="../media/image8.jpeg"/><Relationship Id="rId10" Type="http://schemas.openxmlformats.org/officeDocument/2006/relationships/image" Target="../media/image6.emf"/><Relationship Id="rId4" Type="http://schemas.openxmlformats.org/officeDocument/2006/relationships/image" Target="../media/image7.jpeg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23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image" Target="../media/image24.png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5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26.pn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5" Type="http://schemas.openxmlformats.org/officeDocument/2006/relationships/image" Target="../media/image28.png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1.emf"/><Relationship Id="rId7" Type="http://schemas.openxmlformats.org/officeDocument/2006/relationships/diagramQuickStyle" Target="../diagrams/quickStyle6.xml"/><Relationship Id="rId12" Type="http://schemas.openxmlformats.org/officeDocument/2006/relationships/image" Target="../media/image3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33.png"/><Relationship Id="rId5" Type="http://schemas.openxmlformats.org/officeDocument/2006/relationships/diagramData" Target="../diagrams/data6.xml"/><Relationship Id="rId10" Type="http://schemas.openxmlformats.org/officeDocument/2006/relationships/image" Target="../media/image32.png"/><Relationship Id="rId4" Type="http://schemas.openxmlformats.org/officeDocument/2006/relationships/image" Target="../media/image5.jpeg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13" Type="http://schemas.openxmlformats.org/officeDocument/2006/relationships/image" Target="../media/image40.jpeg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7.xml"/><Relationship Id="rId12" Type="http://schemas.openxmlformats.org/officeDocument/2006/relationships/image" Target="../media/image3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11" Type="http://schemas.openxmlformats.org/officeDocument/2006/relationships/image" Target="../media/image38.png"/><Relationship Id="rId5" Type="http://schemas.openxmlformats.org/officeDocument/2006/relationships/diagramData" Target="../diagrams/data7.xml"/><Relationship Id="rId10" Type="http://schemas.openxmlformats.org/officeDocument/2006/relationships/image" Target="../media/image37.png"/><Relationship Id="rId4" Type="http://schemas.openxmlformats.org/officeDocument/2006/relationships/image" Target="../media/image36.jpeg"/><Relationship Id="rId9" Type="http://schemas.microsoft.com/office/2007/relationships/diagramDrawing" Target="../diagrams/drawin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jpg"/><Relationship Id="rId7" Type="http://schemas.openxmlformats.org/officeDocument/2006/relationships/image" Target="../media/image5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jpeg"/><Relationship Id="rId10" Type="http://schemas.openxmlformats.org/officeDocument/2006/relationships/image" Target="../media/image50.png"/><Relationship Id="rId4" Type="http://schemas.openxmlformats.org/officeDocument/2006/relationships/image" Target="../media/image45.jp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.jpe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10" Type="http://schemas.openxmlformats.org/officeDocument/2006/relationships/image" Target="../media/image58.jpg"/><Relationship Id="rId4" Type="http://schemas.openxmlformats.org/officeDocument/2006/relationships/image" Target="../media/image52.png"/><Relationship Id="rId9" Type="http://schemas.openxmlformats.org/officeDocument/2006/relationships/image" Target="../media/image5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57251"/>
            <a:ext cx="647700" cy="4267676"/>
          </a:xfrm>
          <a:custGeom>
            <a:avLst/>
            <a:gdLst/>
            <a:ahLst/>
            <a:cxnLst/>
            <a:rect l="l" t="t" r="r" b="b"/>
            <a:pathLst>
              <a:path w="863600" h="5690235">
                <a:moveTo>
                  <a:pt x="863600" y="0"/>
                </a:moveTo>
                <a:lnTo>
                  <a:pt x="64447" y="0"/>
                </a:lnTo>
                <a:lnTo>
                  <a:pt x="0" y="634"/>
                </a:lnTo>
                <a:lnTo>
                  <a:pt x="0" y="5690209"/>
                </a:lnTo>
                <a:lnTo>
                  <a:pt x="863600" y="9017"/>
                </a:lnTo>
                <a:lnTo>
                  <a:pt x="863600" y="0"/>
                </a:lnTo>
                <a:close/>
              </a:path>
            </a:pathLst>
          </a:custGeom>
          <a:solidFill>
            <a:srgbClr val="5FCAEE">
              <a:alpha val="70195"/>
            </a:srgbClr>
          </a:solidFill>
        </p:spPr>
        <p:txBody>
          <a:bodyPr wrap="square" lIns="0" tIns="0" rIns="0" bIns="0" rtlCol="0"/>
          <a:lstStyle/>
          <a:p>
            <a:pPr algn="l" defTabSz="342900" fontAlgn="auto">
              <a:spcBef>
                <a:spcPts val="0"/>
              </a:spcBef>
              <a:spcAft>
                <a:spcPts val="0"/>
              </a:spcAft>
            </a:pPr>
            <a:endParaRPr sz="1350" b="0" dirty="0">
              <a:solidFill>
                <a:prstClr val="black"/>
              </a:solidFill>
              <a:latin typeface="Century Gothic" panose="020B0502020202020204"/>
            </a:endParaRPr>
          </a:p>
        </p:txBody>
      </p:sp>
      <p:pic>
        <p:nvPicPr>
          <p:cNvPr id="15" name="Рисунок 1" descr="Описание: Ð ÐµÐ·ÑÐ»ÑÑÐ°Ñ Ð¿Ð¾ÑÑÐºÑ Ð·Ð¾Ð±ÑÐ°Ð¶ÐµÐ½Ñ Ð·Ð° Ð·Ð°Ð¿Ð¸ÑÐ¾Ð¼ &quot;Ð³ÐµÑÐ± Ð´Ð´Ð¼Ð°&quot;">
            <a:extLst>
              <a:ext uri="{FF2B5EF4-FFF2-40B4-BE49-F238E27FC236}">
                <a16:creationId xmlns:a16="http://schemas.microsoft.com/office/drawing/2014/main" id="{CFD21838-9925-4A39-8A27-E4A11E828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4852"/>
            <a:ext cx="1985906" cy="221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1BCF99-F566-43DE-8F68-731B518D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3479077"/>
            <a:ext cx="3039123" cy="2281884"/>
          </a:xfrm>
          <a:prstGeom prst="rect">
            <a:avLst/>
          </a:prstGeom>
        </p:spPr>
      </p:pic>
      <p:pic>
        <p:nvPicPr>
          <p:cNvPr id="17" name="Picture 20" descr="значек2внизу дата">
            <a:extLst>
              <a:ext uri="{FF2B5EF4-FFF2-40B4-BE49-F238E27FC236}">
                <a16:creationId xmlns:a16="http://schemas.microsoft.com/office/drawing/2014/main" id="{152763BC-BBE9-4021-B8F1-9727CD025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983" y="3479077"/>
            <a:ext cx="4333020" cy="1579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">
            <a:extLst>
              <a:ext uri="{FF2B5EF4-FFF2-40B4-BE49-F238E27FC236}">
                <a16:creationId xmlns:a16="http://schemas.microsoft.com/office/drawing/2014/main" id="{4863081B-743B-40F9-B313-6F782E3B9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4248" y="5188168"/>
            <a:ext cx="34997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defTabSz="342900" fontAlgn="auto">
              <a:spcBef>
                <a:spcPts val="0"/>
              </a:spcBef>
              <a:spcAft>
                <a:spcPts val="0"/>
              </a:spcAft>
            </a:pPr>
            <a:r>
              <a:rPr lang="uk-UA" alt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</a:t>
            </a:r>
            <a:r>
              <a:rPr lang="uk-UA" altLang="ru-RU" sz="2000" dirty="0">
                <a:solidFill>
                  <a:srgbClr val="002060"/>
                </a:solidFill>
                <a:latin typeface="Century Gothic" panose="020B0502020202020204"/>
              </a:rPr>
              <a:t> НАУКИ І ОСВІТИ</a:t>
            </a: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B21E7F0D-9E9E-4BA1-B8B1-FFCBC275B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9756" y="313650"/>
            <a:ext cx="68056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20FA88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ДОНБАСЬКА ДЕРЖАВНА МАШИНОБУДІВНА АКАДЕМІЯ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257BEF8A-EDFC-4D4D-A46B-AB4686392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1056" y="1233100"/>
            <a:ext cx="68056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20FA88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uk-UA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запрошує на навчання до </a:t>
            </a:r>
          </a:p>
        </p:txBody>
      </p:sp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FBE9E646-05C5-43F6-A401-B2C958281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4095" y="1833275"/>
            <a:ext cx="5589769" cy="155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002060"/>
                </a:solidFill>
              </a:rPr>
              <a:t>ФАКУЛЬТЕТУ </a:t>
            </a:r>
          </a:p>
          <a:p>
            <a:r>
              <a:rPr lang="ru-RU" altLang="ru-RU" dirty="0">
                <a:solidFill>
                  <a:srgbClr val="002060"/>
                </a:solidFill>
              </a:rPr>
              <a:t>ІНТЕГРОВАНИХ ТЕХНОЛОГІЙ </a:t>
            </a:r>
          </a:p>
          <a:p>
            <a:r>
              <a:rPr lang="ru-RU" altLang="ru-RU" dirty="0">
                <a:solidFill>
                  <a:srgbClr val="002060"/>
                </a:solidFill>
              </a:rPr>
              <a:t>І ОБЛАДНАННЯ</a:t>
            </a:r>
            <a:endParaRPr lang="uk-UA" alt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9C82DB44-22F2-42BC-86BB-2C63C512A371}"/>
              </a:ext>
            </a:extLst>
          </p:cNvPr>
          <p:cNvSpPr/>
          <p:nvPr/>
        </p:nvSpPr>
        <p:spPr bwMode="auto">
          <a:xfrm>
            <a:off x="2914649" y="2257424"/>
            <a:ext cx="3243263" cy="73574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07B6F52-69B2-49BE-9589-8311161E8423}"/>
              </a:ext>
            </a:extLst>
          </p:cNvPr>
          <p:cNvSpPr/>
          <p:nvPr/>
        </p:nvSpPr>
        <p:spPr bwMode="auto">
          <a:xfrm>
            <a:off x="3257546" y="2257424"/>
            <a:ext cx="2586041" cy="735747"/>
          </a:xfrm>
          <a:prstGeom prst="ellipse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F0FD396-EBBD-4815-B694-7EED02A563FF}"/>
              </a:ext>
            </a:extLst>
          </p:cNvPr>
          <p:cNvSpPr/>
          <p:nvPr/>
        </p:nvSpPr>
        <p:spPr bwMode="auto">
          <a:xfrm>
            <a:off x="2185988" y="2843213"/>
            <a:ext cx="914400" cy="73574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E472B45-59B3-4689-A6A0-781EC81270B3}"/>
              </a:ext>
            </a:extLst>
          </p:cNvPr>
          <p:cNvSpPr/>
          <p:nvPr/>
        </p:nvSpPr>
        <p:spPr bwMode="auto">
          <a:xfrm>
            <a:off x="3113716" y="2597172"/>
            <a:ext cx="2906515" cy="1921597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ФАКУЛЬТЕТ</a:t>
            </a: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ІНТЕГРОВАНИХ</a:t>
            </a: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ТЕХНОЛОГІЙ </a:t>
            </a: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І ОБЛАДНАННЯ</a:t>
            </a:r>
            <a:endParaRPr kumimoji="0" lang="uk-UA" sz="1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8B83E4-3502-4644-B454-C6C1060E45D9}"/>
              </a:ext>
            </a:extLst>
          </p:cNvPr>
          <p:cNvSpPr txBox="1"/>
          <p:nvPr/>
        </p:nvSpPr>
        <p:spPr>
          <a:xfrm>
            <a:off x="928469" y="1183046"/>
            <a:ext cx="3264911" cy="12557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 contourW="12700" prstMaterial="softEdge">
            <a:bevelB prst="angle"/>
            <a:contourClr>
              <a:srgbClr val="FFFF00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КАФЕДРА ОБЛАДНАННЯ </a:t>
            </a:r>
          </a:p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І ТЕХНОЛОГІЙ ЗВАРЮВАЛЬНОГО ВИРОБНИЦТВА</a:t>
            </a:r>
            <a:endParaRPr lang="uk-UA" sz="1800" b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1AFA1-2DEB-401B-8F75-E413D71229A0}"/>
              </a:ext>
            </a:extLst>
          </p:cNvPr>
          <p:cNvSpPr txBox="1"/>
          <p:nvPr/>
        </p:nvSpPr>
        <p:spPr>
          <a:xfrm>
            <a:off x="4950622" y="1182861"/>
            <a:ext cx="3264909" cy="13111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 contourW="12700">
            <a:contourClr>
              <a:srgbClr val="FFFF00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КАФЕДРА </a:t>
            </a:r>
          </a:p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ІННОВАЦІЙНИХ ТЕХНОЛОГІЙ </a:t>
            </a:r>
          </a:p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І УПРАВЛІННЯ</a:t>
            </a:r>
            <a:endParaRPr lang="uk-UA" sz="1800" b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31895-EC0D-46B7-8AE3-7F20304E3FA4}"/>
              </a:ext>
            </a:extLst>
          </p:cNvPr>
          <p:cNvSpPr txBox="1"/>
          <p:nvPr/>
        </p:nvSpPr>
        <p:spPr>
          <a:xfrm>
            <a:off x="186005" y="2960102"/>
            <a:ext cx="2826207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 contourW="12700">
            <a:contourClr>
              <a:srgbClr val="FFFF00"/>
            </a:contourClr>
          </a:sp3d>
        </p:spPr>
        <p:txBody>
          <a:bodyPr wrap="square" rtlCol="0" anchor="ctr">
            <a:spAutoFit/>
          </a:bodyPr>
          <a:lstStyle/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КАФЕДРА ТЕХНОЛОГІЯ ТА ОБЛАДНАННЯ ЛИВАРНОГО ВИРОБНИЦТВА</a:t>
            </a:r>
            <a:endParaRPr lang="uk-UA" sz="1800" b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7B623D-E4CA-4994-BD8E-35A58E9CEE75}"/>
              </a:ext>
            </a:extLst>
          </p:cNvPr>
          <p:cNvSpPr txBox="1"/>
          <p:nvPr/>
        </p:nvSpPr>
        <p:spPr>
          <a:xfrm>
            <a:off x="6140227" y="3050944"/>
            <a:ext cx="2720749" cy="8863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 contourW="12700">
            <a:contourClr>
              <a:srgbClr val="FFFF00"/>
            </a:contourClr>
          </a:sp3d>
        </p:spPr>
        <p:txBody>
          <a:bodyPr wrap="square" rtlCol="0">
            <a:spAutoFit/>
          </a:bodyPr>
          <a:lstStyle/>
          <a:p>
            <a:endParaRPr lang="ru-RU" sz="1200" b="1" i="0" cap="all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КАФЕДРА ОБРОБКИ МЕТАЛІВ ТИСКОМ</a:t>
            </a:r>
            <a:endParaRPr lang="uk-UA" sz="1800" b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916ECE-C6F4-428F-A4CC-4492FADAAD17}"/>
              </a:ext>
            </a:extLst>
          </p:cNvPr>
          <p:cNvSpPr txBox="1"/>
          <p:nvPr/>
        </p:nvSpPr>
        <p:spPr>
          <a:xfrm>
            <a:off x="357185" y="4892127"/>
            <a:ext cx="2655027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 contourW="12700">
            <a:contourClr>
              <a:srgbClr val="FFFF00"/>
            </a:contourClr>
          </a:sp3d>
        </p:spPr>
        <p:txBody>
          <a:bodyPr wrap="square" rtlCol="0" anchor="ctr">
            <a:spAutoFit/>
          </a:bodyPr>
          <a:lstStyle/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КАФЕДРА ФІЗИЧНОГО ВИХОВАННЯ І СПОРТУ</a:t>
            </a:r>
            <a:endParaRPr lang="uk-UA" sz="1800" b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289781-B25D-4A67-AF59-7540F6B1F857}"/>
              </a:ext>
            </a:extLst>
          </p:cNvPr>
          <p:cNvSpPr txBox="1"/>
          <p:nvPr/>
        </p:nvSpPr>
        <p:spPr>
          <a:xfrm>
            <a:off x="3257546" y="4834139"/>
            <a:ext cx="2557463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 contourW="12700">
            <a:contourClr>
              <a:srgbClr val="FFFF00"/>
            </a:contourClr>
          </a:sp3d>
        </p:spPr>
        <p:txBody>
          <a:bodyPr wrap="square" rtlCol="0" anchor="ctr">
            <a:spAutoFit/>
          </a:bodyPr>
          <a:lstStyle/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КАФЕДРА ОСНОВ ПРОЕКТУВАННЯ МАШИН</a:t>
            </a:r>
            <a:endParaRPr lang="uk-UA" sz="1800" b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3322D-044B-473B-BEDD-B30E5E1D007F}"/>
              </a:ext>
            </a:extLst>
          </p:cNvPr>
          <p:cNvSpPr txBox="1"/>
          <p:nvPr/>
        </p:nvSpPr>
        <p:spPr>
          <a:xfrm>
            <a:off x="6157907" y="4948108"/>
            <a:ext cx="2557463" cy="701731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FFFF00"/>
            </a:contourClr>
          </a:sp3d>
        </p:spPr>
        <p:txBody>
          <a:bodyPr wrap="square" rtlCol="0" anchor="ctr">
            <a:spAutoFit/>
          </a:bodyPr>
          <a:lstStyle/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КАФЕДРА ХІМІЇ </a:t>
            </a:r>
          </a:p>
          <a:p>
            <a:r>
              <a:rPr lang="ru-RU" sz="1800" b="0" i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І ОХОРОНИ ПРАЦІ</a:t>
            </a:r>
            <a:endParaRPr lang="uk-UA" sz="1800" b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323BB6-D0DF-4590-A41B-D31458D7A0FA}"/>
              </a:ext>
            </a:extLst>
          </p:cNvPr>
          <p:cNvSpPr txBox="1"/>
          <p:nvPr/>
        </p:nvSpPr>
        <p:spPr>
          <a:xfrm>
            <a:off x="735804" y="316943"/>
            <a:ext cx="7672388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ru-RU" sz="2400" cap="all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  <a:r>
              <a:rPr lang="ru-RU" sz="2400" cap="all" dirty="0">
                <a:solidFill>
                  <a:srgbClr val="002060"/>
                </a:solidFill>
                <a:latin typeface="Arial" panose="020B0604020202020204" pitchFamily="34" charset="0"/>
              </a:rPr>
              <a:t>Структура     факультету</a:t>
            </a:r>
            <a:endParaRPr lang="uk-UA" sz="2400" dirty="0">
              <a:solidFill>
                <a:srgbClr val="002060"/>
              </a:solidFill>
            </a:endParaRPr>
          </a:p>
        </p:txBody>
      </p:sp>
      <p:cxnSp>
        <p:nvCxnSpPr>
          <p:cNvPr id="20" name="Пряма сполучна лінія 19">
            <a:extLst>
              <a:ext uri="{FF2B5EF4-FFF2-40B4-BE49-F238E27FC236}">
                <a16:creationId xmlns:a16="http://schemas.microsoft.com/office/drawing/2014/main" id="{167E9D60-673E-49BC-A80A-D00A73EFBD2F}"/>
              </a:ext>
            </a:extLst>
          </p:cNvPr>
          <p:cNvCxnSpPr>
            <a:cxnSpLocks/>
            <a:stCxn id="8" idx="2"/>
            <a:endCxn id="6" idx="1"/>
          </p:cNvCxnSpPr>
          <p:nvPr/>
        </p:nvCxnSpPr>
        <p:spPr bwMode="auto">
          <a:xfrm>
            <a:off x="2560925" y="2438774"/>
            <a:ext cx="978440" cy="43980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сполучна лінія 21">
            <a:extLst>
              <a:ext uri="{FF2B5EF4-FFF2-40B4-BE49-F238E27FC236}">
                <a16:creationId xmlns:a16="http://schemas.microsoft.com/office/drawing/2014/main" id="{48B53E98-AF31-450E-8F04-0B629EB18B11}"/>
              </a:ext>
            </a:extLst>
          </p:cNvPr>
          <p:cNvCxnSpPr>
            <a:cxnSpLocks/>
            <a:stCxn id="9" idx="2"/>
            <a:endCxn id="6" idx="7"/>
          </p:cNvCxnSpPr>
          <p:nvPr/>
        </p:nvCxnSpPr>
        <p:spPr bwMode="auto">
          <a:xfrm flipH="1">
            <a:off x="5594582" y="2493989"/>
            <a:ext cx="988495" cy="38459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 сполучна лінія 25">
            <a:extLst>
              <a:ext uri="{FF2B5EF4-FFF2-40B4-BE49-F238E27FC236}">
                <a16:creationId xmlns:a16="http://schemas.microsoft.com/office/drawing/2014/main" id="{6E61CD2D-283F-4A8B-B6C8-1B2B7D50D196}"/>
              </a:ext>
            </a:extLst>
          </p:cNvPr>
          <p:cNvCxnSpPr>
            <a:cxnSpLocks/>
            <a:stCxn id="10" idx="3"/>
            <a:endCxn id="6" idx="2"/>
          </p:cNvCxnSpPr>
          <p:nvPr/>
        </p:nvCxnSpPr>
        <p:spPr bwMode="auto">
          <a:xfrm flipV="1">
            <a:off x="3012212" y="3557971"/>
            <a:ext cx="101504" cy="229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 сполучна лінія 27">
            <a:extLst>
              <a:ext uri="{FF2B5EF4-FFF2-40B4-BE49-F238E27FC236}">
                <a16:creationId xmlns:a16="http://schemas.microsoft.com/office/drawing/2014/main" id="{A34C6B69-9604-40E8-B25E-5E3D1AA2213A}"/>
              </a:ext>
            </a:extLst>
          </p:cNvPr>
          <p:cNvCxnSpPr>
            <a:cxnSpLocks/>
            <a:stCxn id="11" idx="1"/>
            <a:endCxn id="6" idx="6"/>
          </p:cNvCxnSpPr>
          <p:nvPr/>
        </p:nvCxnSpPr>
        <p:spPr bwMode="auto">
          <a:xfrm flipH="1">
            <a:off x="6020231" y="3494143"/>
            <a:ext cx="119996" cy="6382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F489D88E-0D0D-4EA6-8A99-B9D62F19B36D}"/>
              </a:ext>
            </a:extLst>
          </p:cNvPr>
          <p:cNvCxnSpPr>
            <a:cxnSpLocks/>
            <a:stCxn id="12" idx="0"/>
            <a:endCxn id="6" idx="3"/>
          </p:cNvCxnSpPr>
          <p:nvPr/>
        </p:nvCxnSpPr>
        <p:spPr bwMode="auto">
          <a:xfrm flipV="1">
            <a:off x="1684699" y="4237358"/>
            <a:ext cx="1854666" cy="65476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5BA7BCCA-6B71-4E3A-8BD8-D4B07299D78E}"/>
              </a:ext>
            </a:extLst>
          </p:cNvPr>
          <p:cNvCxnSpPr>
            <a:cxnSpLocks/>
            <a:stCxn id="6" idx="5"/>
            <a:endCxn id="14" idx="0"/>
          </p:cNvCxnSpPr>
          <p:nvPr/>
        </p:nvCxnSpPr>
        <p:spPr bwMode="auto">
          <a:xfrm>
            <a:off x="5594582" y="4237358"/>
            <a:ext cx="1842057" cy="71075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 сполучна лінія 70">
            <a:extLst>
              <a:ext uri="{FF2B5EF4-FFF2-40B4-BE49-F238E27FC236}">
                <a16:creationId xmlns:a16="http://schemas.microsoft.com/office/drawing/2014/main" id="{53EBF361-DBE9-4492-B190-E18C491153C6}"/>
              </a:ext>
            </a:extLst>
          </p:cNvPr>
          <p:cNvCxnSpPr>
            <a:cxnSpLocks/>
          </p:cNvCxnSpPr>
          <p:nvPr/>
        </p:nvCxnSpPr>
        <p:spPr bwMode="auto">
          <a:xfrm flipH="1">
            <a:off x="4566973" y="4546741"/>
            <a:ext cx="30696" cy="3153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0" name="Picture 20" descr="значек2внизу дата">
            <a:extLst>
              <a:ext uri="{FF2B5EF4-FFF2-40B4-BE49-F238E27FC236}">
                <a16:creationId xmlns:a16="http://schemas.microsoft.com/office/drawing/2014/main" id="{2772CEBF-35E5-4463-9F68-DBAC8F2DB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51" y="97925"/>
            <a:ext cx="1483666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98F5D2A-E0B0-478C-B6A5-6787FA13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59" y="1971626"/>
            <a:ext cx="908238" cy="9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7A3D29-2B8F-4148-8850-7B3CD4921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38" y="5666415"/>
            <a:ext cx="1087200" cy="8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A logo of a gear with a yellow and red light&#10;&#10;Description automatically generated">
            <a:extLst>
              <a:ext uri="{FF2B5EF4-FFF2-40B4-BE49-F238E27FC236}">
                <a16:creationId xmlns:a16="http://schemas.microsoft.com/office/drawing/2014/main" id="{B3D1A1CA-2D8D-4D27-846B-10745587D1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0" y="3924219"/>
            <a:ext cx="1003232" cy="945267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268F9EAC-BE18-4E0A-915A-F5CC43835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668" y="5852763"/>
            <a:ext cx="1103868" cy="68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AA6959-32AC-46D0-A022-84473F2B1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306" y="5617049"/>
            <a:ext cx="1030054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3316932-95CA-4CCF-899E-FDFA9ECB11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455035"/>
              </p:ext>
            </p:extLst>
          </p:nvPr>
        </p:nvGraphicFramePr>
        <p:xfrm>
          <a:off x="7538144" y="5722537"/>
          <a:ext cx="954453" cy="8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9" imgW="2103840" imgH="2175120" progId="CorelDraw.Graphic.21">
                  <p:embed/>
                </p:oleObj>
              </mc:Choice>
              <mc:Fallback>
                <p:oleObj r:id="rId9" imgW="2103840" imgH="2175120" progId="CorelDraw.Graphic.2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8144" y="5722537"/>
                        <a:ext cx="954453" cy="879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8">
            <a:extLst>
              <a:ext uri="{FF2B5EF4-FFF2-40B4-BE49-F238E27FC236}">
                <a16:creationId xmlns:a16="http://schemas.microsoft.com/office/drawing/2014/main" id="{917CFC7F-365E-4CB9-B69B-B5BCDB8148A6}"/>
              </a:ext>
            </a:extLst>
          </p:cNvPr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8" t="9442" r="25404" b="9320"/>
          <a:stretch/>
        </p:blipFill>
        <p:spPr bwMode="auto">
          <a:xfrm>
            <a:off x="7538144" y="3930633"/>
            <a:ext cx="855980" cy="8191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Picture 6">
            <a:extLst>
              <a:ext uri="{FF2B5EF4-FFF2-40B4-BE49-F238E27FC236}">
                <a16:creationId xmlns:a16="http://schemas.microsoft.com/office/drawing/2014/main" id="{60296FE4-4F8B-4693-B7DB-0D6A4FE59E7F}"/>
              </a:ext>
            </a:extLst>
          </p:cNvPr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8" t="10120" r="14215"/>
          <a:stretch/>
        </p:blipFill>
        <p:spPr bwMode="auto">
          <a:xfrm>
            <a:off x="7606747" y="2040177"/>
            <a:ext cx="885850" cy="8705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16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39657" y="106362"/>
            <a:ext cx="6357937" cy="977900"/>
          </a:xfr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uk-UA" sz="2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факультеті здійснюється підготовка </a:t>
            </a:r>
            <a:br>
              <a:rPr lang="uk-UA" sz="2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фахівців за чотирма спеціальностями: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4294967295"/>
          </p:nvPr>
        </p:nvSpPr>
        <p:spPr>
          <a:xfrm>
            <a:off x="677863" y="1084263"/>
            <a:ext cx="8466137" cy="377190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G9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«Прикладна механіка»</a:t>
            </a:r>
          </a:p>
          <a:p>
            <a:pPr marL="0" indent="0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G8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«Металургія»</a:t>
            </a:r>
          </a:p>
          <a:p>
            <a:pPr marL="0" indent="0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E3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«Хімія»</a:t>
            </a:r>
          </a:p>
          <a:p>
            <a:pPr marL="0" indent="0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A7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«Фізична культура і спорт»</a:t>
            </a:r>
          </a:p>
          <a:p>
            <a:pPr marL="0" indent="0">
              <a:buNone/>
              <a:defRPr/>
            </a:pPr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Термін навчання: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на основі повної загальної середньої освіти 3 роки і 10 місяців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на основі фахового молодшого бакалавра 2 роки і 10 місяців</a:t>
            </a:r>
          </a:p>
          <a:p>
            <a:pPr marL="0" indent="0">
              <a:buNone/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На поточний час форма навчання дистанційна з використанням сучасних інтернет – технологій.</a:t>
            </a:r>
          </a:p>
        </p:txBody>
      </p:sp>
      <p:pic>
        <p:nvPicPr>
          <p:cNvPr id="29701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631" y="221255"/>
            <a:ext cx="694094" cy="64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0" descr="значек2внизу да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56" y="105579"/>
            <a:ext cx="1508383" cy="54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4" descr="H:\2017-10-21 МАН\2017-10-21 МАН 041.jpg">
            <a:extLst>
              <a:ext uri="{FF2B5EF4-FFF2-40B4-BE49-F238E27FC236}">
                <a16:creationId xmlns:a16="http://schemas.microsoft.com/office/drawing/2014/main" id="{ACE46BF1-E1EE-4580-A480-E80B3AC6B33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864" y="1219163"/>
            <a:ext cx="2741948" cy="182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FE85C5-AE69-49F1-ADF2-6CB14D2E3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388" y="4863299"/>
            <a:ext cx="2450957" cy="181491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F92988-1ECC-4EAD-9091-DE2683D6AD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56" y="4869620"/>
            <a:ext cx="2671786" cy="18085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16030A1-92A3-435F-B3E3-7E58ECE651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692" y="4855725"/>
            <a:ext cx="2712891" cy="1808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" t="2573" r="1688" b="2251"/>
          <a:stretch>
            <a:fillRect/>
          </a:stretch>
        </p:blipFill>
        <p:spPr bwMode="auto">
          <a:xfrm>
            <a:off x="200289" y="4455501"/>
            <a:ext cx="3181607" cy="21891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7" name="Заголовок 1"/>
          <p:cNvSpPr txBox="1">
            <a:spLocks/>
          </p:cNvSpPr>
          <p:nvPr/>
        </p:nvSpPr>
        <p:spPr bwMode="auto">
          <a:xfrm>
            <a:off x="1967132" y="216327"/>
            <a:ext cx="7063385" cy="278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1pPr>
            <a:lvl2pPr marL="742950" indent="-285750" defTabSz="4572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2pPr>
            <a:lvl3pPr marL="1143000" indent="-228600" defTabSz="4572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3pPr>
            <a:lvl4pPr marL="1600200" indent="-228600" defTabSz="4572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4pPr>
            <a:lvl5pPr marL="2057400" indent="-228600" defTabSz="457200" eaLnBrk="0" hangingPunct="0">
              <a:defRPr sz="2800" b="1">
                <a:solidFill>
                  <a:srgbClr val="20FA88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20FA88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uk-UA" altLang="ru-RU" sz="2400" b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Сучасний стан економіки України потребує освіченої молоді, яка у своїй професійній діяльності мала б здібності до впровадження наукоємних розробок у різноманітних галузях науки, техніки, виробництва. </a:t>
            </a:r>
          </a:p>
          <a:p>
            <a:pPr algn="l" eaLnBrk="1" hangingPunct="1">
              <a:spcBef>
                <a:spcPct val="0"/>
              </a:spcBef>
            </a:pPr>
            <a:r>
              <a:rPr lang="uk-UA" altLang="ru-RU" sz="2400" b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Фахівці з технічною освітою відіграють важливу роль в житті будь-якого суспільства.</a:t>
            </a:r>
          </a:p>
          <a:p>
            <a:pPr algn="l" eaLnBrk="1" hangingPunct="1">
              <a:spcBef>
                <a:spcPct val="0"/>
              </a:spcBef>
            </a:pPr>
            <a:endParaRPr lang="uk-UA" altLang="ru-RU" sz="2400" b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</a:pPr>
            <a:endParaRPr lang="uk-UA" altLang="ru-RU" sz="2400" b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</a:pPr>
            <a:endParaRPr lang="uk-UA" altLang="ru-RU" sz="2400" b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228" name="Рисунок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79" y="2998213"/>
            <a:ext cx="3309937" cy="21653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Picture 20" descr="значек2внизу дат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83" y="188912"/>
            <a:ext cx="1621050" cy="58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Рисунок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4" y="4479925"/>
            <a:ext cx="3081337" cy="21891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1731169" y="208097"/>
            <a:ext cx="7451889" cy="984456"/>
          </a:xfrm>
        </p:spPr>
        <p:txBody>
          <a:bodyPr>
            <a:normAutofit fontScale="90000"/>
          </a:bodyPr>
          <a:lstStyle/>
          <a:p>
            <a:r>
              <a:rPr lang="uk-UA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спеціальністю </a:t>
            </a:r>
            <a:r>
              <a:rPr lang="en-US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G9 </a:t>
            </a:r>
            <a:r>
              <a:rPr lang="uk-UA" alt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«Прикладна механіка» </a:t>
            </a:r>
            <a:br>
              <a:rPr lang="uk-UA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здійснюється підготовка освітніх рівнів бакалавра, магістра за програмами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7378615"/>
              </p:ext>
            </p:extLst>
          </p:nvPr>
        </p:nvGraphicFramePr>
        <p:xfrm>
          <a:off x="318654" y="1382090"/>
          <a:ext cx="8463392" cy="907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95656513"/>
              </p:ext>
            </p:extLst>
          </p:nvPr>
        </p:nvGraphicFramePr>
        <p:xfrm>
          <a:off x="347231" y="2454173"/>
          <a:ext cx="8449538" cy="1331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71726785"/>
              </p:ext>
            </p:extLst>
          </p:nvPr>
        </p:nvGraphicFramePr>
        <p:xfrm>
          <a:off x="332508" y="3893186"/>
          <a:ext cx="8546519" cy="1213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30726" name="Picture 20" descr="значек2внизу дата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82" y="141286"/>
            <a:ext cx="1500168" cy="54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6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229567"/>
            <a:ext cx="2436813" cy="145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 bwMode="auto">
          <a:xfrm>
            <a:off x="6400800" y="5229567"/>
            <a:ext cx="2451100" cy="146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9" name="Рисунок 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"/>
          <a:stretch>
            <a:fillRect/>
          </a:stretch>
        </p:blipFill>
        <p:spPr bwMode="auto">
          <a:xfrm>
            <a:off x="471488" y="5261317"/>
            <a:ext cx="2519362" cy="145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715678" y="194919"/>
            <a:ext cx="6971122" cy="893762"/>
          </a:xfrm>
        </p:spPr>
        <p:txBody>
          <a:bodyPr>
            <a:normAutofit fontScale="90000"/>
          </a:bodyPr>
          <a:lstStyle/>
          <a:p>
            <a:r>
              <a:rPr lang="uk-UA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спеціальністю </a:t>
            </a:r>
            <a:r>
              <a:rPr lang="en-US" alt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G8</a:t>
            </a:r>
            <a:r>
              <a:rPr lang="uk-UA" alt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«Металургія»</a:t>
            </a:r>
            <a:r>
              <a:rPr lang="uk-UA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здійснюється підготовка освітніх рівнів бакалавра, магістра за програмами: 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998244"/>
              </p:ext>
            </p:extLst>
          </p:nvPr>
        </p:nvGraphicFramePr>
        <p:xfrm>
          <a:off x="457200" y="1349190"/>
          <a:ext cx="8229600" cy="1395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100" y="4853353"/>
            <a:ext cx="1179787" cy="1437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573007873"/>
              </p:ext>
            </p:extLst>
          </p:nvPr>
        </p:nvGraphicFramePr>
        <p:xfrm>
          <a:off x="471054" y="2942807"/>
          <a:ext cx="8215746" cy="1230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8918" name="Picture 20" descr="значек2внизу дата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0" y="94297"/>
            <a:ext cx="1370478" cy="49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Рисунок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9" t="19872" r="13298" b="24786"/>
          <a:stretch>
            <a:fillRect/>
          </a:stretch>
        </p:blipFill>
        <p:spPr bwMode="auto">
          <a:xfrm>
            <a:off x="5438988" y="4244181"/>
            <a:ext cx="22733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Рисунок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8" t="53394" r="32803" b="11311"/>
          <a:stretch>
            <a:fillRect/>
          </a:stretch>
        </p:blipFill>
        <p:spPr bwMode="auto">
          <a:xfrm>
            <a:off x="216816" y="4305485"/>
            <a:ext cx="3367088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9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636" y="4565038"/>
            <a:ext cx="2708275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Chemistry\Foto\Foto_2\лаборант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26088" y="4583608"/>
            <a:ext cx="3084769" cy="2059215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2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83" y="215177"/>
            <a:ext cx="915965" cy="95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26" name="Picture 20" descr="значек2внизу дат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4" y="170137"/>
            <a:ext cx="137512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Объект 7">
            <a:extLst>
              <a:ext uri="{FF2B5EF4-FFF2-40B4-BE49-F238E27FC236}">
                <a16:creationId xmlns:a16="http://schemas.microsoft.com/office/drawing/2014/main" id="{31EDBA32-B4E3-4AC8-B188-480A56DF8F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221210"/>
              </p:ext>
            </p:extLst>
          </p:nvPr>
        </p:nvGraphicFramePr>
        <p:xfrm>
          <a:off x="754648" y="1405751"/>
          <a:ext cx="8229600" cy="1395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5C173A09-DA8B-4977-8E2F-50D27A3E6050}"/>
              </a:ext>
            </a:extLst>
          </p:cNvPr>
          <p:cNvSpPr txBox="1">
            <a:spLocks/>
          </p:cNvSpPr>
          <p:nvPr/>
        </p:nvSpPr>
        <p:spPr bwMode="auto">
          <a:xfrm>
            <a:off x="1307885" y="215177"/>
            <a:ext cx="6971122" cy="110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uk-UA" altLang="ru-RU" sz="2400" b="0" kern="0" dirty="0">
                <a:solidFill>
                  <a:schemeClr val="tx1"/>
                </a:solidFill>
                <a:latin typeface="Arial"/>
              </a:rPr>
              <a:t>За спеціальністю </a:t>
            </a:r>
            <a:r>
              <a:rPr lang="en-US" altLang="ru-RU" sz="2400" b="0" kern="0" dirty="0">
                <a:solidFill>
                  <a:srgbClr val="002060"/>
                </a:solidFill>
                <a:latin typeface="Arial"/>
              </a:rPr>
              <a:t>E3</a:t>
            </a:r>
            <a:r>
              <a:rPr lang="uk-UA" altLang="ru-RU" sz="2400" b="0" kern="0" dirty="0">
                <a:solidFill>
                  <a:srgbClr val="002060"/>
                </a:solidFill>
                <a:latin typeface="Arial"/>
              </a:rPr>
              <a:t> «Хімія»</a:t>
            </a:r>
            <a:r>
              <a:rPr lang="uk-UA" altLang="ru-RU" sz="2400" b="0" kern="0" dirty="0">
                <a:solidFill>
                  <a:schemeClr val="tx1"/>
                </a:solidFill>
                <a:latin typeface="Arial"/>
              </a:rPr>
              <a:t> здійснюється підготовка освітніх рівнів бакалавра, магістра за програмою: </a:t>
            </a:r>
            <a:endParaRPr lang="uk-UA" altLang="ru-RU" sz="2400" b="0" kern="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16C205-E275-4941-BDE6-126C6D370F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141" y="4421780"/>
            <a:ext cx="3305738" cy="222104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67125F-EF5C-4494-84A4-6B57AE7F44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5554" y="2674546"/>
            <a:ext cx="4392891" cy="21304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0EFBB9-8C79-4263-8F79-8396E348BE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38831" y="4985084"/>
            <a:ext cx="1887305" cy="15727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171" y="203609"/>
            <a:ext cx="772635" cy="637451"/>
          </a:xfrm>
          <a:prstGeom prst="rect">
            <a:avLst/>
          </a:prstGeom>
        </p:spPr>
      </p:pic>
      <p:pic>
        <p:nvPicPr>
          <p:cNvPr id="5" name="Picture 20" descr="значек2внизу да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609"/>
            <a:ext cx="1397383" cy="50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://www.dgma.donetsk.ua/images/ddma/kafedri/fizvosp/img_20.jpg">
            <a:extLst>
              <a:ext uri="{FF2B5EF4-FFF2-40B4-BE49-F238E27FC236}">
                <a16:creationId xmlns:a16="http://schemas.microsoft.com/office/drawing/2014/main" id="{82A1F797-8627-4ED7-88B4-FC7A19B18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60" y="4892502"/>
            <a:ext cx="2700646" cy="179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220D092-3EC6-44AC-9312-EAF57CF90A14}"/>
              </a:ext>
            </a:extLst>
          </p:cNvPr>
          <p:cNvSpPr txBox="1">
            <a:spLocks/>
          </p:cNvSpPr>
          <p:nvPr/>
        </p:nvSpPr>
        <p:spPr bwMode="auto">
          <a:xfrm>
            <a:off x="1331455" y="216961"/>
            <a:ext cx="6977986" cy="110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uk-UA" altLang="ru-RU" sz="2400" b="0" kern="0" dirty="0">
                <a:solidFill>
                  <a:schemeClr val="tx1"/>
                </a:solidFill>
                <a:latin typeface="Arial"/>
              </a:rPr>
              <a:t>За спеціальністю </a:t>
            </a:r>
            <a:r>
              <a:rPr lang="en-US" altLang="ru-RU" sz="2400" b="0" kern="0" dirty="0">
                <a:solidFill>
                  <a:srgbClr val="002060"/>
                </a:solidFill>
                <a:latin typeface="Arial"/>
              </a:rPr>
              <a:t>A7</a:t>
            </a:r>
            <a:r>
              <a:rPr lang="uk-UA" altLang="ru-RU" sz="2400" b="0" kern="0" dirty="0">
                <a:solidFill>
                  <a:srgbClr val="002060"/>
                </a:solidFill>
                <a:latin typeface="Arial"/>
              </a:rPr>
              <a:t> «Фізична культура і спорт»</a:t>
            </a:r>
            <a:r>
              <a:rPr lang="uk-UA" altLang="ru-RU" sz="2400" b="0" kern="0" dirty="0">
                <a:solidFill>
                  <a:schemeClr val="tx1"/>
                </a:solidFill>
                <a:latin typeface="Arial"/>
              </a:rPr>
              <a:t> здійснюється підготовка освітнього рівня бакалавра за програмою: </a:t>
            </a:r>
            <a:endParaRPr lang="uk-UA" altLang="ru-RU" sz="2400" b="0" kern="0" dirty="0">
              <a:solidFill>
                <a:schemeClr val="tx1"/>
              </a:solidFill>
            </a:endParaRPr>
          </a:p>
        </p:txBody>
      </p:sp>
      <p:graphicFrame>
        <p:nvGraphicFramePr>
          <p:cNvPr id="15" name="Объект 7">
            <a:extLst>
              <a:ext uri="{FF2B5EF4-FFF2-40B4-BE49-F238E27FC236}">
                <a16:creationId xmlns:a16="http://schemas.microsoft.com/office/drawing/2014/main" id="{5BBA4175-21BF-4772-8C72-71950213F1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935511"/>
              </p:ext>
            </p:extLst>
          </p:nvPr>
        </p:nvGraphicFramePr>
        <p:xfrm>
          <a:off x="754648" y="1405751"/>
          <a:ext cx="8229600" cy="1395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98DD0C-4C14-42D0-AF9B-9BE08595BA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9841" y="2740134"/>
            <a:ext cx="3085156" cy="20553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02A6E75-0938-40BB-8D95-260F6E5BA9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4160" y="2740134"/>
            <a:ext cx="2569901" cy="192624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842049B-9E90-404B-90D9-9D6BCAF8A6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3627" y="3210040"/>
            <a:ext cx="2530197" cy="266066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AB82164-3AD2-4A2B-818E-BFF2EEAC694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833" y="4727447"/>
            <a:ext cx="2947172" cy="196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5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20" descr="значек2внизу да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6" y="149035"/>
            <a:ext cx="1480510" cy="5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2F765E2C-901A-4534-B1FF-3802B7D8B83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979613" y="149225"/>
            <a:ext cx="7164387" cy="11826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 – 10 причин, чому варто навчатись на факультеті «Інтегрованих технологій і обладнання».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883F39-B515-400A-9BD3-0FE2FCF649A8}"/>
              </a:ext>
            </a:extLst>
          </p:cNvPr>
          <p:cNvSpPr/>
          <p:nvPr/>
        </p:nvSpPr>
        <p:spPr>
          <a:xfrm>
            <a:off x="175950" y="5164118"/>
            <a:ext cx="8792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endParaRPr lang="uk-UA" sz="2400" b="0" kern="10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Блок-схема: сохраненные данные 8">
            <a:extLst>
              <a:ext uri="{FF2B5EF4-FFF2-40B4-BE49-F238E27FC236}">
                <a16:creationId xmlns:a16="http://schemas.microsoft.com/office/drawing/2014/main" id="{8DC084E1-A725-4075-9C6A-4D1D2D1BBC11}"/>
              </a:ext>
            </a:extLst>
          </p:cNvPr>
          <p:cNvSpPr/>
          <p:nvPr/>
        </p:nvSpPr>
        <p:spPr>
          <a:xfrm>
            <a:off x="175950" y="1447423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0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Високій рівень викладання навчальних дисциплін</a:t>
            </a:r>
          </a:p>
        </p:txBody>
      </p:sp>
      <p:sp>
        <p:nvSpPr>
          <p:cNvPr id="10" name="Блок-схема: сохраненные данные 9">
            <a:extLst>
              <a:ext uri="{FF2B5EF4-FFF2-40B4-BE49-F238E27FC236}">
                <a16:creationId xmlns:a16="http://schemas.microsoft.com/office/drawing/2014/main" id="{B7DB47E3-D41D-49BF-AF56-FB82EF09E3D2}"/>
              </a:ext>
            </a:extLst>
          </p:cNvPr>
          <p:cNvSpPr/>
          <p:nvPr/>
        </p:nvSpPr>
        <p:spPr>
          <a:xfrm>
            <a:off x="175950" y="2793718"/>
            <a:ext cx="8792100" cy="1825415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Наявність діючих наукових шкіл, які дозволяють студентам активно займатися дослідницькою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роботою безпосередньо на факультеті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Блок-схема: сохраненные данные 10">
            <a:extLst>
              <a:ext uri="{FF2B5EF4-FFF2-40B4-BE49-F238E27FC236}">
                <a16:creationId xmlns:a16="http://schemas.microsoft.com/office/drawing/2014/main" id="{7A87C86A-C4A4-4924-A299-1C4E1A3CE2AD}"/>
              </a:ext>
            </a:extLst>
          </p:cNvPr>
          <p:cNvSpPr/>
          <p:nvPr/>
        </p:nvSpPr>
        <p:spPr>
          <a:xfrm>
            <a:off x="111126" y="4783188"/>
            <a:ext cx="8792100" cy="1320614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Поєднання класичних традицій освіти та науки з сучасними технологіями та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досягненнями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20" descr="значек2внизу да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6" y="149035"/>
            <a:ext cx="1480510" cy="5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2F765E2C-901A-4534-B1FF-3802B7D8B83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979613" y="149225"/>
            <a:ext cx="7164387" cy="11826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 – 10 причин, чому варто навчатись на факультеті «Інтегрованих технологій і обладнання».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883F39-B515-400A-9BD3-0FE2FCF649A8}"/>
              </a:ext>
            </a:extLst>
          </p:cNvPr>
          <p:cNvSpPr/>
          <p:nvPr/>
        </p:nvSpPr>
        <p:spPr>
          <a:xfrm>
            <a:off x="175950" y="5164118"/>
            <a:ext cx="8792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endParaRPr lang="uk-UA" sz="2400" b="0" kern="10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Блок-схема: сохраненные данные 8">
            <a:extLst>
              <a:ext uri="{FF2B5EF4-FFF2-40B4-BE49-F238E27FC236}">
                <a16:creationId xmlns:a16="http://schemas.microsoft.com/office/drawing/2014/main" id="{8DC084E1-A725-4075-9C6A-4D1D2D1BBC11}"/>
              </a:ext>
            </a:extLst>
          </p:cNvPr>
          <p:cNvSpPr/>
          <p:nvPr/>
        </p:nvSpPr>
        <p:spPr>
          <a:xfrm>
            <a:off x="175950" y="1675440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Можливість навчатись за індивідуальним графіком, поєднувати освіту і працю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Блок-схема: сохраненные данные 9">
            <a:extLst>
              <a:ext uri="{FF2B5EF4-FFF2-40B4-BE49-F238E27FC236}">
                <a16:creationId xmlns:a16="http://schemas.microsoft.com/office/drawing/2014/main" id="{B7DB47E3-D41D-49BF-AF56-FB82EF09E3D2}"/>
              </a:ext>
            </a:extLst>
          </p:cNvPr>
          <p:cNvSpPr/>
          <p:nvPr/>
        </p:nvSpPr>
        <p:spPr>
          <a:xfrm>
            <a:off x="175950" y="3172824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студентів-контрактників можлива оплата за навчання частинами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Блок-схема: сохраненные данные 10">
            <a:extLst>
              <a:ext uri="{FF2B5EF4-FFF2-40B4-BE49-F238E27FC236}">
                <a16:creationId xmlns:a16="http://schemas.microsoft.com/office/drawing/2014/main" id="{7A87C86A-C4A4-4924-A299-1C4E1A3CE2AD}"/>
              </a:ext>
            </a:extLst>
          </p:cNvPr>
          <p:cNvSpPr/>
          <p:nvPr/>
        </p:nvSpPr>
        <p:spPr>
          <a:xfrm>
            <a:off x="175950" y="4728250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Дистанційна і дуальна форма навчання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3878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20" descr="значек2внизу да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6" y="149035"/>
            <a:ext cx="1480510" cy="5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2F765E2C-901A-4534-B1FF-3802B7D8B83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979613" y="149225"/>
            <a:ext cx="7164387" cy="11826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 – 10 причин, чому варто навчатись на факультеті «Інтегрованих технологій і обладнання».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883F39-B515-400A-9BD3-0FE2FCF649A8}"/>
              </a:ext>
            </a:extLst>
          </p:cNvPr>
          <p:cNvSpPr/>
          <p:nvPr/>
        </p:nvSpPr>
        <p:spPr>
          <a:xfrm>
            <a:off x="175950" y="5164118"/>
            <a:ext cx="8792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endParaRPr lang="uk-UA" sz="2400" b="0" kern="10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Блок-схема: сохраненные данные 8">
            <a:extLst>
              <a:ext uri="{FF2B5EF4-FFF2-40B4-BE49-F238E27FC236}">
                <a16:creationId xmlns:a16="http://schemas.microsoft.com/office/drawing/2014/main" id="{8DC084E1-A725-4075-9C6A-4D1D2D1BBC11}"/>
              </a:ext>
            </a:extLst>
          </p:cNvPr>
          <p:cNvSpPr/>
          <p:nvPr/>
        </p:nvSpPr>
        <p:spPr>
          <a:xfrm>
            <a:off x="175950" y="1486527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Конкурентоспроможність випускників факультету при працевлаштуванні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Блок-схема: сохраненные данные 9">
            <a:extLst>
              <a:ext uri="{FF2B5EF4-FFF2-40B4-BE49-F238E27FC236}">
                <a16:creationId xmlns:a16="http://schemas.microsoft.com/office/drawing/2014/main" id="{B7DB47E3-D41D-49BF-AF56-FB82EF09E3D2}"/>
              </a:ext>
            </a:extLst>
          </p:cNvPr>
          <p:cNvSpPr/>
          <p:nvPr/>
        </p:nvSpPr>
        <p:spPr>
          <a:xfrm>
            <a:off x="175950" y="2824019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Грантові програми міжнародних обмінів та візитів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Блок-схема: сохраненные данные 10">
            <a:extLst>
              <a:ext uri="{FF2B5EF4-FFF2-40B4-BE49-F238E27FC236}">
                <a16:creationId xmlns:a16="http://schemas.microsoft.com/office/drawing/2014/main" id="{7A87C86A-C4A4-4924-A299-1C4E1A3CE2AD}"/>
              </a:ext>
            </a:extLst>
          </p:cNvPr>
          <p:cNvSpPr/>
          <p:nvPr/>
        </p:nvSpPr>
        <p:spPr>
          <a:xfrm>
            <a:off x="175950" y="4161511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Значна увага надається освоєнню комп'ютерно-інформаційних технологій при вирішенні інженерних задач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Блок-схема: сохраненные данные 7">
            <a:extLst>
              <a:ext uri="{FF2B5EF4-FFF2-40B4-BE49-F238E27FC236}">
                <a16:creationId xmlns:a16="http://schemas.microsoft.com/office/drawing/2014/main" id="{2056A948-F232-486E-8B42-6296157D66D0}"/>
              </a:ext>
            </a:extLst>
          </p:cNvPr>
          <p:cNvSpPr/>
          <p:nvPr/>
        </p:nvSpPr>
        <p:spPr>
          <a:xfrm>
            <a:off x="175950" y="5499003"/>
            <a:ext cx="8792100" cy="1182240"/>
          </a:xfrm>
          <a:prstGeom prst="flowChartOnlineStora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029676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0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факультеті діють: секція «Машинобудування» Малої академії наук, Хімічна студія, спортивні секції.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276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4294967295"/>
          </p:nvPr>
        </p:nvSpPr>
        <p:spPr>
          <a:xfrm>
            <a:off x="312737" y="1241120"/>
            <a:ext cx="8518525" cy="30607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Успішно працювати за обраною або спорідненою спеціальністю на фірмі, підприємстві, закладі будь якої форми власності, відкрити власну справу;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Продовжити свою освіту на магістерському рівні за обраною спеціальністю (освітньою програмою) на факультеті  Інтегрованих технологій і обладнання або іншому  факультеті ДДМА чи в будь якому закладі вищої освіти України та за кордоном.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42360" y="198802"/>
            <a:ext cx="6564312" cy="949325"/>
          </a:xfr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uk-UA" sz="2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ПІСЛЯ ЗАКІНЧЕННЯ БАКАЛАВРІАТУ У ВАС БУДЕ МОЖЛИВІСТЬ:</a:t>
            </a:r>
          </a:p>
        </p:txBody>
      </p:sp>
      <p:pic>
        <p:nvPicPr>
          <p:cNvPr id="29702" name="Picture 20" descr="значек2внизу да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6" y="96584"/>
            <a:ext cx="1596939" cy="582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857416-E2F6-489B-959D-7AE30BD5CA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051" y="4301820"/>
            <a:ext cx="3220837" cy="231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20D54-7A6D-4146-8DA7-942AE7238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112" y="4301820"/>
            <a:ext cx="3220837" cy="231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41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4FED2-FA5E-4DAA-B74A-771A1D7F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123" y="229111"/>
            <a:ext cx="6671966" cy="1013097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Досягнення студентів факультету в олімпіадах і конкурсах наукових робіт та спортивних змаганнях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1D50E-C8C6-437C-894E-5168CCB13E2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090" y="1352884"/>
            <a:ext cx="4373563" cy="3229168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4" name="Google Shape;639;p21" descr="2_5298689281785597959 Гарбар Андрій ФКС18-1 (2).HEIC">
            <a:extLst>
              <a:ext uri="{FF2B5EF4-FFF2-40B4-BE49-F238E27FC236}">
                <a16:creationId xmlns:a16="http://schemas.microsoft.com/office/drawing/2014/main" id="{FAD7056B-8265-47E6-B5FA-03C2FCB50694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615616" y="4582052"/>
            <a:ext cx="1558182" cy="203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37;p21">
            <a:extLst>
              <a:ext uri="{FF2B5EF4-FFF2-40B4-BE49-F238E27FC236}">
                <a16:creationId xmlns:a16="http://schemas.microsoft.com/office/drawing/2014/main" id="{7112E4F4-F649-4E94-913B-3C70AD70C6FC}"/>
              </a:ext>
            </a:extLst>
          </p:cNvPr>
          <p:cNvPicPr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77060" y="4582051"/>
            <a:ext cx="1371940" cy="203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F91CFE1-97FB-43F2-88B8-CB0AE81D7B96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090" y="2992686"/>
            <a:ext cx="2293783" cy="158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BBBE9AE-1255-45D9-9F74-C4459F4838F0}"/>
              </a:ext>
            </a:extLst>
          </p:cNvPr>
          <p:cNvPicPr/>
          <p:nvPr/>
        </p:nvPicPr>
        <p:blipFill rotWithShape="1">
          <a:blip r:embed="rId6"/>
          <a:srcRect t="20278"/>
          <a:stretch/>
        </p:blipFill>
        <p:spPr bwMode="auto">
          <a:xfrm>
            <a:off x="185466" y="4676945"/>
            <a:ext cx="3634134" cy="2064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Google Shape;690;p26" descr="значек2внизу дата">
            <a:extLst>
              <a:ext uri="{FF2B5EF4-FFF2-40B4-BE49-F238E27FC236}">
                <a16:creationId xmlns:a16="http://schemas.microsoft.com/office/drawing/2014/main" id="{964C8059-BFD9-44C8-8DA3-AF92A260840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090" y="126335"/>
            <a:ext cx="1460829" cy="561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6547B0-2E10-4979-A54F-4045C7CCE7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0491" y="1475431"/>
            <a:ext cx="1605077" cy="22010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4558CC-B3BA-4658-8D0D-213071E46B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2944" y="4595305"/>
            <a:ext cx="1389411" cy="20223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C136E0-7A9A-49F7-960C-D4995F7959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6723" y="1475431"/>
            <a:ext cx="1650766" cy="220102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BEF5D0-6EDC-4B51-8D7E-90FD91451E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7420" y="2275948"/>
            <a:ext cx="1551993" cy="223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20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26" descr="значек2внизу дат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688" y="176213"/>
            <a:ext cx="1369881" cy="461665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26"/>
          <p:cNvSpPr txBox="1"/>
          <p:nvPr/>
        </p:nvSpPr>
        <p:spPr>
          <a:xfrm>
            <a:off x="1285875" y="14748"/>
            <a:ext cx="729768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0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Студенти факультету активні учасники волонтерського руху</a:t>
            </a:r>
          </a:p>
        </p:txBody>
      </p:sp>
      <p:pic>
        <p:nvPicPr>
          <p:cNvPr id="692" name="Google Shape;69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0337" y="944781"/>
            <a:ext cx="3116696" cy="3914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26" descr="http://www.dgma.donetsk.ua/images/news/k/2023-4-25/8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344" y="1338730"/>
            <a:ext cx="2130500" cy="2840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" descr="http://www.dgma.donetsk.ua/images/gallery/rss/5_b.jpg"/>
          <p:cNvPicPr preferRelativeResize="0"/>
          <p:nvPr/>
        </p:nvPicPr>
        <p:blipFill rotWithShape="1">
          <a:blip r:embed="rId6">
            <a:alphaModFix/>
          </a:blip>
          <a:srcRect l="16558" r="13793"/>
          <a:stretch/>
        </p:blipFill>
        <p:spPr>
          <a:xfrm>
            <a:off x="6457512" y="4429654"/>
            <a:ext cx="2352873" cy="2252133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26"/>
          <p:cNvSpPr/>
          <p:nvPr/>
        </p:nvSpPr>
        <p:spPr>
          <a:xfrm>
            <a:off x="331542" y="877065"/>
            <a:ext cx="21980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dirty="0">
                <a:solidFill>
                  <a:srgbClr val="05AB1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 мирний час </a:t>
            </a:r>
          </a:p>
        </p:txBody>
      </p:sp>
      <p:sp>
        <p:nvSpPr>
          <p:cNvPr id="696" name="Google Shape;696;p26"/>
          <p:cNvSpPr/>
          <p:nvPr/>
        </p:nvSpPr>
        <p:spPr>
          <a:xfrm>
            <a:off x="3374525" y="957322"/>
            <a:ext cx="23949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та під час війни</a:t>
            </a:r>
          </a:p>
        </p:txBody>
      </p:sp>
      <p:pic>
        <p:nvPicPr>
          <p:cNvPr id="697" name="Google Shape;697;p26" descr="C:\Users\User\Desktop\Image-1 (79)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0622" y="3912182"/>
            <a:ext cx="2506133" cy="2769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26" descr="C:\Users\User\Downloads\Image-1 (81).jpg"/>
          <p:cNvPicPr preferRelativeResize="0"/>
          <p:nvPr/>
        </p:nvPicPr>
        <p:blipFill rotWithShape="1">
          <a:blip r:embed="rId8">
            <a:alphaModFix/>
          </a:blip>
          <a:srcRect l="4102" r="52245"/>
          <a:stretch/>
        </p:blipFill>
        <p:spPr>
          <a:xfrm>
            <a:off x="3285711" y="1358801"/>
            <a:ext cx="2370514" cy="340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26" descr="C:\Users\User\Desktop\Image-1 (80).jpg"/>
          <p:cNvPicPr preferRelativeResize="0"/>
          <p:nvPr/>
        </p:nvPicPr>
        <p:blipFill rotWithShape="1">
          <a:blip r:embed="rId9">
            <a:alphaModFix/>
          </a:blip>
          <a:srcRect b="10217"/>
          <a:stretch/>
        </p:blipFill>
        <p:spPr>
          <a:xfrm>
            <a:off x="5019748" y="4857441"/>
            <a:ext cx="1638992" cy="1824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26" descr="C:\Users\User\Downloads\Image-1 (82).jpg"/>
          <p:cNvPicPr preferRelativeResize="0"/>
          <p:nvPr/>
        </p:nvPicPr>
        <p:blipFill rotWithShape="1">
          <a:blip r:embed="rId10">
            <a:alphaModFix/>
          </a:blip>
          <a:srcRect l="10502" t="7267" r="5117" b="9808"/>
          <a:stretch/>
        </p:blipFill>
        <p:spPr>
          <a:xfrm>
            <a:off x="2816839" y="4549272"/>
            <a:ext cx="221932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5648"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WordArt 10"/>
          <p:cNvSpPr>
            <a:spLocks noChangeArrowheads="1" noChangeShapeType="1" noTextEdit="1"/>
          </p:cNvSpPr>
          <p:nvPr/>
        </p:nvSpPr>
        <p:spPr bwMode="auto">
          <a:xfrm>
            <a:off x="1392702" y="934445"/>
            <a:ext cx="6569612" cy="10604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uk-UA" sz="3200" kern="10" spc="640">
              <a:solidFill>
                <a:srgbClr val="FFFF00"/>
              </a:soli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Century"/>
            </a:endParaRPr>
          </a:p>
        </p:txBody>
      </p:sp>
      <p:pic>
        <p:nvPicPr>
          <p:cNvPr id="26628" name="Picture 20" descr="значек2внизу да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46" y="167227"/>
            <a:ext cx="1457565" cy="53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970670" y="2827607"/>
            <a:ext cx="7315201" cy="122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altLang="ru-RU" sz="4000" dirty="0">
              <a:solidFill>
                <a:srgbClr val="FFC000"/>
              </a:solidFill>
            </a:endParaRPr>
          </a:p>
          <a:p>
            <a:endParaRPr lang="uk-UA" altLang="ru-RU" dirty="0">
              <a:solidFill>
                <a:srgbClr val="FFC000"/>
              </a:solidFill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798444F5-9E2C-4E97-A62F-57EAB9A73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19" y="2722198"/>
            <a:ext cx="8745561" cy="288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FAAAEA-B768-4C58-8D36-357E2CA924A7}"/>
              </a:ext>
            </a:extLst>
          </p:cNvPr>
          <p:cNvSpPr/>
          <p:nvPr/>
        </p:nvSpPr>
        <p:spPr>
          <a:xfrm>
            <a:off x="1181687" y="970855"/>
            <a:ext cx="69072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002060"/>
                </a:solidFill>
              </a:rPr>
              <a:t>ШАНОВНІ АБІТУРІЄНТИ, ЧЕКАЄМО ВАС В ЯКОСТІ ЗДОБУВАЧІВ ОСВІТИ НАШОГО ФАКУЛЬТЕТУ</a:t>
            </a:r>
          </a:p>
        </p:txBody>
      </p:sp>
    </p:spTree>
    <p:extLst>
      <p:ext uri="{BB962C8B-B14F-4D97-AF65-F5344CB8AC3E}">
        <p14:creationId xmlns:p14="http://schemas.microsoft.com/office/powerpoint/2010/main" val="118647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|1.1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|1.1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|1.1|1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6397</TotalTime>
  <Words>568</Words>
  <Application>Microsoft Office PowerPoint</Application>
  <PresentationFormat>Экран (4:3)</PresentationFormat>
  <Paragraphs>77</Paragraphs>
  <Slides>15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Century</vt:lpstr>
      <vt:lpstr>Century Gothic</vt:lpstr>
      <vt:lpstr>Garamond</vt:lpstr>
      <vt:lpstr>Times New Roman</vt:lpstr>
      <vt:lpstr>Wingdings</vt:lpstr>
      <vt:lpstr>Савон</vt:lpstr>
      <vt:lpstr>CorelDraw.Graphic.21</vt:lpstr>
      <vt:lpstr>Презентация PowerPoint</vt:lpstr>
      <vt:lpstr>Презентация PowerPoint</vt:lpstr>
      <vt:lpstr>На факультеті здійснюється підготовка  фахівців за чотирма спеціальностями:</vt:lpstr>
      <vt:lpstr>Презентация PowerPoint</vt:lpstr>
      <vt:lpstr>За спеціальністю G9 «Прикладна механіка»  здійснюється підготовка освітніх рівнів бакалавра, магістра за програмами</vt:lpstr>
      <vt:lpstr>За спеціальністю G8 «Металургія» здійснюється підготовка освітніх рівнів бакалавра, магістра за програмами: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ПІСЛЯ ЗАКІНЧЕННЯ БАКАЛАВРІАТУ У ВАС БУДЕ МОЖЛИВІСТЬ:</vt:lpstr>
      <vt:lpstr>Досягнення студентів факультету в олімпіадах і конкурсах наукових робіт та спортивних змаганнях</vt:lpstr>
      <vt:lpstr>Презентация PowerPoint</vt:lpstr>
      <vt:lpstr>Презентация PowerPoint</vt:lpstr>
    </vt:vector>
  </TitlesOfParts>
  <Company>дгма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дгма</dc:creator>
  <cp:lastModifiedBy>Vi</cp:lastModifiedBy>
  <cp:revision>693</cp:revision>
  <dcterms:created xsi:type="dcterms:W3CDTF">2008-03-29T09:13:54Z</dcterms:created>
  <dcterms:modified xsi:type="dcterms:W3CDTF">2025-01-21T11:19:32Z</dcterms:modified>
</cp:coreProperties>
</file>