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theme/themeOverride4.xml" ContentType="application/vnd.openxmlformats-officedocument.themeOverride+xml"/>
  <Override PartName="/ppt/charts/chart6.xml" ContentType="application/vnd.openxmlformats-officedocument.drawingml.chart+xml"/>
  <Override PartName="/ppt/theme/themeOverride5.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handoutMasterIdLst>
    <p:handoutMasterId r:id="rId22"/>
  </p:handoutMasterIdLst>
  <p:sldIdLst>
    <p:sldId id="256" r:id="rId2"/>
    <p:sldId id="271" r:id="rId3"/>
    <p:sldId id="318" r:id="rId4"/>
    <p:sldId id="272" r:id="rId5"/>
    <p:sldId id="302" r:id="rId6"/>
    <p:sldId id="285" r:id="rId7"/>
    <p:sldId id="297" r:id="rId8"/>
    <p:sldId id="293" r:id="rId9"/>
    <p:sldId id="319" r:id="rId10"/>
    <p:sldId id="311" r:id="rId11"/>
    <p:sldId id="309" r:id="rId12"/>
    <p:sldId id="286" r:id="rId13"/>
    <p:sldId id="298" r:id="rId14"/>
    <p:sldId id="321" r:id="rId15"/>
    <p:sldId id="322" r:id="rId16"/>
    <p:sldId id="313" r:id="rId17"/>
    <p:sldId id="317" r:id="rId18"/>
    <p:sldId id="314" r:id="rId19"/>
    <p:sldId id="315" r:id="rId20"/>
    <p:sldId id="284" r:id="rId21"/>
  </p:sldIdLst>
  <p:sldSz cx="9906000" cy="6858000" type="A4"/>
  <p:notesSz cx="6858000" cy="9144000"/>
  <p:custDataLst>
    <p:tags r:id="rId23"/>
  </p:custDataLst>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a:srgbClr val="996600"/>
    <a:srgbClr val="FF0000"/>
    <a:srgbClr val="009900"/>
    <a:srgbClr val="CC00CC"/>
    <a:srgbClr val="0000FF"/>
    <a:srgbClr val="FF66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23" autoAdjust="0"/>
    <p:restoredTop sz="90929" autoAdjust="0"/>
  </p:normalViewPr>
  <p:slideViewPr>
    <p:cSldViewPr>
      <p:cViewPr varScale="1">
        <p:scale>
          <a:sx n="108" d="100"/>
          <a:sy n="108" d="100"/>
        </p:scale>
        <p:origin x="-102" y="-222"/>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file:///C:\Documents%20and%20Settings\Admin\&#1052;&#1086;&#1080;%20&#1076;&#1086;&#1082;&#1091;&#1084;&#1077;&#1085;&#1090;&#1099;\Downloads\&#1050;&#1085;&#1080;&#1075;&#1072;11%20(1).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Documents%20and%20Settings\Admin\&#1052;&#1086;&#1080;%20&#1076;&#1086;&#1082;&#1091;&#1084;&#1077;&#1085;&#1090;&#1099;\Downloads\&#1050;&#1085;&#1080;&#1075;&#1072;11%20(1).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Admin\&#1052;&#1086;&#1080;%20&#1076;&#1086;&#1082;&#1091;&#1084;&#1077;&#1085;&#1090;&#1099;\Downloads\&#1050;&#1085;&#1080;&#1075;&#1072;11%20(1).xlsx" TargetMode="External"/></Relationships>
</file>

<file path=ppt/charts/_rels/chart4.xml.rels><?xml version="1.0" encoding="UTF-8" standalone="yes"?>
<Relationships xmlns="http://schemas.openxmlformats.org/package/2006/relationships"><Relationship Id="rId2" Type="http://schemas.openxmlformats.org/officeDocument/2006/relationships/oleObject" Target="file:///C:\Documents%20and%20Settings\Admin\&#1052;&#1086;&#1080;%20&#1076;&#1086;&#1082;&#1091;&#1084;&#1077;&#1085;&#1090;&#1099;\Downloads\&#1050;&#1085;&#1080;&#1075;&#1072;11%20(1).xlsx" TargetMode="External"/><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oleObject" Target="file:///D:\&#1052;&#1086;&#1080;%20&#1076;&#1086;&#1082;&#1091;&#1084;&#1077;&#1085;&#1090;&#1099;\Google%20&#1044;&#1080;&#1089;&#1082;\MyDoc\&#1044;&#1080;&#1087;&#1083;&#1086;&#1084;&#1099;_15-16\&#1060;&#1077;&#1076;&#1080;&#1095;&#1077;&#1074;&#1072;%20&#1042;&#1077;&#1088;&#1086;&#1085;&#1080;&#1082;&#1072;\151123\&#1084;&#1054;&#1044;&#1045;&#1051;&#1048;%20&#1074;&#1045;&#1056;&#1054;&#1053;&#1048;&#1063;&#1050;&#1048;.xlsx" TargetMode="External"/><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2" Type="http://schemas.openxmlformats.org/officeDocument/2006/relationships/oleObject" Target="file:///D:\&#1052;&#1086;&#1080;%20&#1076;&#1086;&#1082;&#1091;&#1084;&#1077;&#1085;&#1090;&#1099;\Google%20&#1044;&#1080;&#1089;&#1082;\MyDoc\&#1044;&#1080;&#1087;&#1083;&#1086;&#1084;&#1099;_15-16\&#1060;&#1077;&#1076;&#1080;&#1095;&#1077;&#1074;&#1072;%20&#1042;&#1077;&#1088;&#1086;&#1085;&#1080;&#1082;&#1072;\151123\&#1084;&#1054;&#1044;&#1045;&#1051;&#1048;%20&#1074;&#1045;&#1056;&#1054;&#1053;&#1048;&#1063;&#1050;&#1048;.xlsx" TargetMode="External"/><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20"/>
      <c:depthPercent val="100"/>
      <c:rAngAx val="1"/>
    </c:view3D>
    <c:floor>
      <c:thickness val="0"/>
    </c:floor>
    <c:sideWall>
      <c:thickness val="0"/>
    </c:sideWall>
    <c:backWall>
      <c:thickness val="0"/>
    </c:backWall>
    <c:plotArea>
      <c:layout>
        <c:manualLayout>
          <c:layoutTarget val="inner"/>
          <c:xMode val="edge"/>
          <c:yMode val="edge"/>
          <c:x val="0.10343141413892606"/>
          <c:y val="0.10827683093138162"/>
          <c:w val="0.87571352850966622"/>
          <c:h val="0.76443411936432226"/>
        </c:manualLayout>
      </c:layout>
      <c:bar3DChart>
        <c:barDir val="col"/>
        <c:grouping val="percentStacked"/>
        <c:varyColors val="0"/>
        <c:ser>
          <c:idx val="0"/>
          <c:order val="0"/>
          <c:tx>
            <c:strRef>
              <c:f>Лист1!$A$17</c:f>
              <c:strCache>
                <c:ptCount val="1"/>
                <c:pt idx="0">
                  <c:v>Рабочие</c:v>
                </c:pt>
              </c:strCache>
            </c:strRef>
          </c:tx>
          <c:spPr>
            <a:solidFill>
              <a:schemeClr val="tx2">
                <a:lumMod val="60000"/>
                <a:lumOff val="40000"/>
              </a:schemeClr>
            </a:solidFill>
          </c:spPr>
          <c:invertIfNegative val="0"/>
          <c:dLbls>
            <c:spPr>
              <a:noFill/>
              <a:ln w="25400">
                <a:noFill/>
              </a:ln>
            </c:spPr>
            <c:showLegendKey val="0"/>
            <c:showVal val="1"/>
            <c:showCatName val="0"/>
            <c:showSerName val="0"/>
            <c:showPercent val="0"/>
            <c:showBubbleSize val="0"/>
            <c:showLeaderLines val="0"/>
          </c:dLbls>
          <c:cat>
            <c:numRef>
              <c:f>Лист1!$B$15:$C$15</c:f>
              <c:numCache>
                <c:formatCode>General</c:formatCode>
                <c:ptCount val="2"/>
                <c:pt idx="0">
                  <c:v>2013</c:v>
                </c:pt>
                <c:pt idx="1">
                  <c:v>2014</c:v>
                </c:pt>
              </c:numCache>
            </c:numRef>
          </c:cat>
          <c:val>
            <c:numRef>
              <c:f>Лист1!$B$17:$C$17</c:f>
              <c:numCache>
                <c:formatCode>General</c:formatCode>
                <c:ptCount val="2"/>
                <c:pt idx="0">
                  <c:v>1427</c:v>
                </c:pt>
                <c:pt idx="1">
                  <c:v>1840</c:v>
                </c:pt>
              </c:numCache>
            </c:numRef>
          </c:val>
        </c:ser>
        <c:ser>
          <c:idx val="1"/>
          <c:order val="1"/>
          <c:tx>
            <c:strRef>
              <c:f>Лист1!$A$18</c:f>
              <c:strCache>
                <c:ptCount val="1"/>
                <c:pt idx="0">
                  <c:v>Руководители</c:v>
                </c:pt>
              </c:strCache>
            </c:strRef>
          </c:tx>
          <c:spPr>
            <a:solidFill>
              <a:srgbClr val="FF0000"/>
            </a:solidFill>
          </c:spPr>
          <c:invertIfNegative val="0"/>
          <c:dLbls>
            <c:spPr>
              <a:noFill/>
              <a:ln w="25400">
                <a:noFill/>
              </a:ln>
            </c:spPr>
            <c:showLegendKey val="0"/>
            <c:showVal val="1"/>
            <c:showCatName val="0"/>
            <c:showSerName val="0"/>
            <c:showPercent val="0"/>
            <c:showBubbleSize val="0"/>
            <c:showLeaderLines val="0"/>
          </c:dLbls>
          <c:cat>
            <c:numRef>
              <c:f>Лист1!$B$15:$C$15</c:f>
              <c:numCache>
                <c:formatCode>General</c:formatCode>
                <c:ptCount val="2"/>
                <c:pt idx="0">
                  <c:v>2013</c:v>
                </c:pt>
                <c:pt idx="1">
                  <c:v>2014</c:v>
                </c:pt>
              </c:numCache>
            </c:numRef>
          </c:cat>
          <c:val>
            <c:numRef>
              <c:f>Лист1!$B$18:$C$18</c:f>
              <c:numCache>
                <c:formatCode>General</c:formatCode>
                <c:ptCount val="2"/>
                <c:pt idx="0">
                  <c:v>400</c:v>
                </c:pt>
                <c:pt idx="1">
                  <c:v>542</c:v>
                </c:pt>
              </c:numCache>
            </c:numRef>
          </c:val>
        </c:ser>
        <c:ser>
          <c:idx val="2"/>
          <c:order val="2"/>
          <c:tx>
            <c:strRef>
              <c:f>Лист1!$A$19</c:f>
              <c:strCache>
                <c:ptCount val="1"/>
                <c:pt idx="0">
                  <c:v>Специалисты, профессионалы</c:v>
                </c:pt>
              </c:strCache>
            </c:strRef>
          </c:tx>
          <c:spPr>
            <a:solidFill>
              <a:srgbClr val="92D050"/>
            </a:solidFill>
          </c:spPr>
          <c:invertIfNegative val="0"/>
          <c:dLbls>
            <c:spPr>
              <a:noFill/>
              <a:ln w="25400">
                <a:noFill/>
              </a:ln>
            </c:spPr>
            <c:showLegendKey val="0"/>
            <c:showVal val="1"/>
            <c:showCatName val="0"/>
            <c:showSerName val="0"/>
            <c:showPercent val="0"/>
            <c:showBubbleSize val="0"/>
            <c:showLeaderLines val="0"/>
          </c:dLbls>
          <c:cat>
            <c:numRef>
              <c:f>Лист1!$B$15:$C$15</c:f>
              <c:numCache>
                <c:formatCode>General</c:formatCode>
                <c:ptCount val="2"/>
                <c:pt idx="0">
                  <c:v>2013</c:v>
                </c:pt>
                <c:pt idx="1">
                  <c:v>2014</c:v>
                </c:pt>
              </c:numCache>
            </c:numRef>
          </c:cat>
          <c:val>
            <c:numRef>
              <c:f>Лист1!$B$19:$C$19</c:f>
              <c:numCache>
                <c:formatCode>General</c:formatCode>
                <c:ptCount val="2"/>
                <c:pt idx="0">
                  <c:v>460</c:v>
                </c:pt>
                <c:pt idx="1">
                  <c:v>554</c:v>
                </c:pt>
              </c:numCache>
            </c:numRef>
          </c:val>
        </c:ser>
        <c:ser>
          <c:idx val="3"/>
          <c:order val="3"/>
          <c:tx>
            <c:strRef>
              <c:f>Лист1!$A$20</c:f>
              <c:strCache>
                <c:ptCount val="1"/>
                <c:pt idx="0">
                  <c:v>Технические служащие</c:v>
                </c:pt>
              </c:strCache>
            </c:strRef>
          </c:tx>
          <c:spPr>
            <a:solidFill>
              <a:srgbClr val="7030A0"/>
            </a:solidFill>
          </c:spPr>
          <c:invertIfNegative val="0"/>
          <c:dLbls>
            <c:spPr>
              <a:noFill/>
              <a:ln w="25400">
                <a:noFill/>
              </a:ln>
            </c:spPr>
            <c:showLegendKey val="0"/>
            <c:showVal val="1"/>
            <c:showCatName val="0"/>
            <c:showSerName val="0"/>
            <c:showPercent val="0"/>
            <c:showBubbleSize val="0"/>
            <c:showLeaderLines val="0"/>
          </c:dLbls>
          <c:cat>
            <c:numRef>
              <c:f>Лист1!$B$15:$C$15</c:f>
              <c:numCache>
                <c:formatCode>General</c:formatCode>
                <c:ptCount val="2"/>
                <c:pt idx="0">
                  <c:v>2013</c:v>
                </c:pt>
                <c:pt idx="1">
                  <c:v>2014</c:v>
                </c:pt>
              </c:numCache>
            </c:numRef>
          </c:cat>
          <c:val>
            <c:numRef>
              <c:f>Лист1!$B$20:$C$20</c:f>
              <c:numCache>
                <c:formatCode>General</c:formatCode>
                <c:ptCount val="2"/>
                <c:pt idx="0">
                  <c:v>11</c:v>
                </c:pt>
                <c:pt idx="1">
                  <c:v>27</c:v>
                </c:pt>
              </c:numCache>
            </c:numRef>
          </c:val>
        </c:ser>
        <c:dLbls>
          <c:showLegendKey val="0"/>
          <c:showVal val="1"/>
          <c:showCatName val="0"/>
          <c:showSerName val="0"/>
          <c:showPercent val="0"/>
          <c:showBubbleSize val="0"/>
        </c:dLbls>
        <c:gapWidth val="75"/>
        <c:shape val="box"/>
        <c:axId val="222931968"/>
        <c:axId val="222950144"/>
        <c:axId val="0"/>
      </c:bar3DChart>
      <c:catAx>
        <c:axId val="222931968"/>
        <c:scaling>
          <c:orientation val="minMax"/>
        </c:scaling>
        <c:delete val="0"/>
        <c:axPos val="b"/>
        <c:numFmt formatCode="General" sourceLinked="1"/>
        <c:majorTickMark val="none"/>
        <c:minorTickMark val="none"/>
        <c:tickLblPos val="nextTo"/>
        <c:crossAx val="222950144"/>
        <c:crosses val="autoZero"/>
        <c:auto val="1"/>
        <c:lblAlgn val="ctr"/>
        <c:lblOffset val="100"/>
        <c:noMultiLvlLbl val="0"/>
      </c:catAx>
      <c:valAx>
        <c:axId val="222950144"/>
        <c:scaling>
          <c:orientation val="minMax"/>
        </c:scaling>
        <c:delete val="0"/>
        <c:axPos val="l"/>
        <c:numFmt formatCode="0%" sourceLinked="1"/>
        <c:majorTickMark val="none"/>
        <c:minorTickMark val="none"/>
        <c:tickLblPos val="nextTo"/>
        <c:crossAx val="222931968"/>
        <c:crosses val="autoZero"/>
        <c:crossBetween val="between"/>
      </c:valAx>
      <c:spPr>
        <a:noFill/>
        <a:ln w="25400">
          <a:noFill/>
        </a:ln>
      </c:spPr>
    </c:plotArea>
    <c:legend>
      <c:legendPos val="b"/>
      <c:layout>
        <c:manualLayout>
          <c:xMode val="edge"/>
          <c:yMode val="edge"/>
          <c:x val="0.10102980692262907"/>
          <c:y val="0.92358036535195998"/>
          <c:w val="0.80156833583681242"/>
          <c:h val="7.6419634648040025E-2"/>
        </c:manualLayout>
      </c:layout>
      <c:overlay val="0"/>
    </c:legend>
    <c:plotVisOnly val="1"/>
    <c:dispBlanksAs val="gap"/>
    <c:showDLblsOverMax val="0"/>
  </c:chart>
  <c:spPr>
    <a:ln>
      <a:no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Лист1!$A$28</c:f>
              <c:strCache>
                <c:ptCount val="1"/>
                <c:pt idx="0">
                  <c:v>Мужчины, чел.</c:v>
                </c:pt>
              </c:strCache>
            </c:strRef>
          </c:tx>
          <c:spPr>
            <a:solidFill>
              <a:schemeClr val="accent1"/>
            </a:solidFill>
          </c:spPr>
          <c:invertIfNegative val="0"/>
          <c:cat>
            <c:numRef>
              <c:f>Лист1!$B$26:$C$26</c:f>
              <c:numCache>
                <c:formatCode>General</c:formatCode>
                <c:ptCount val="2"/>
                <c:pt idx="0">
                  <c:v>2013</c:v>
                </c:pt>
                <c:pt idx="1">
                  <c:v>2014</c:v>
                </c:pt>
              </c:numCache>
            </c:numRef>
          </c:cat>
          <c:val>
            <c:numRef>
              <c:f>Лист1!$B$28:$C$28</c:f>
              <c:numCache>
                <c:formatCode>General</c:formatCode>
                <c:ptCount val="2"/>
                <c:pt idx="0">
                  <c:v>1489</c:v>
                </c:pt>
                <c:pt idx="1">
                  <c:v>2154</c:v>
                </c:pt>
              </c:numCache>
            </c:numRef>
          </c:val>
        </c:ser>
        <c:ser>
          <c:idx val="1"/>
          <c:order val="1"/>
          <c:tx>
            <c:strRef>
              <c:f>Лист1!$A$29</c:f>
              <c:strCache>
                <c:ptCount val="1"/>
                <c:pt idx="0">
                  <c:v>Женщины, чел.</c:v>
                </c:pt>
              </c:strCache>
            </c:strRef>
          </c:tx>
          <c:spPr>
            <a:solidFill>
              <a:srgbClr val="FF0000"/>
            </a:solidFill>
          </c:spPr>
          <c:invertIfNegative val="0"/>
          <c:cat>
            <c:numRef>
              <c:f>Лист1!$B$26:$C$26</c:f>
              <c:numCache>
                <c:formatCode>General</c:formatCode>
                <c:ptCount val="2"/>
                <c:pt idx="0">
                  <c:v>2013</c:v>
                </c:pt>
                <c:pt idx="1">
                  <c:v>2014</c:v>
                </c:pt>
              </c:numCache>
            </c:numRef>
          </c:cat>
          <c:val>
            <c:numRef>
              <c:f>Лист1!$B$29:$C$29</c:f>
              <c:numCache>
                <c:formatCode>General</c:formatCode>
                <c:ptCount val="2"/>
                <c:pt idx="0">
                  <c:v>809</c:v>
                </c:pt>
                <c:pt idx="1">
                  <c:v>809</c:v>
                </c:pt>
              </c:numCache>
            </c:numRef>
          </c:val>
        </c:ser>
        <c:dLbls>
          <c:showLegendKey val="0"/>
          <c:showVal val="0"/>
          <c:showCatName val="0"/>
          <c:showSerName val="0"/>
          <c:showPercent val="0"/>
          <c:showBubbleSize val="0"/>
        </c:dLbls>
        <c:gapWidth val="150"/>
        <c:overlap val="100"/>
        <c:axId val="223706496"/>
        <c:axId val="223724672"/>
      </c:barChart>
      <c:catAx>
        <c:axId val="223706496"/>
        <c:scaling>
          <c:orientation val="minMax"/>
        </c:scaling>
        <c:delete val="0"/>
        <c:axPos val="b"/>
        <c:numFmt formatCode="General" sourceLinked="1"/>
        <c:majorTickMark val="out"/>
        <c:minorTickMark val="none"/>
        <c:tickLblPos val="nextTo"/>
        <c:crossAx val="223724672"/>
        <c:crosses val="autoZero"/>
        <c:auto val="1"/>
        <c:lblAlgn val="ctr"/>
        <c:lblOffset val="100"/>
        <c:noMultiLvlLbl val="0"/>
      </c:catAx>
      <c:valAx>
        <c:axId val="223724672"/>
        <c:scaling>
          <c:orientation val="minMax"/>
        </c:scaling>
        <c:delete val="0"/>
        <c:axPos val="l"/>
        <c:majorGridlines/>
        <c:numFmt formatCode="0%" sourceLinked="1"/>
        <c:majorTickMark val="out"/>
        <c:minorTickMark val="none"/>
        <c:tickLblPos val="nextTo"/>
        <c:crossAx val="223706496"/>
        <c:crosses val="autoZero"/>
        <c:crossBetween val="between"/>
      </c:valAx>
    </c:plotArea>
    <c:legend>
      <c:legendPos val="r"/>
      <c:layout>
        <c:manualLayout>
          <c:xMode val="edge"/>
          <c:yMode val="edge"/>
          <c:x val="0.75416666666666654"/>
          <c:y val="0.42331288343558715"/>
          <c:w val="0.22708333333333341"/>
          <c:h val="0.14723926380368099"/>
        </c:manualLayout>
      </c:layout>
      <c:overlay val="0"/>
    </c:legend>
    <c:plotVisOnly val="1"/>
    <c:dispBlanksAs val="gap"/>
    <c:showDLblsOverMax val="0"/>
  </c:chart>
  <c:spPr>
    <a:ln>
      <a:noFill/>
    </a:ln>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Лист1!$O$177</c:f>
              <c:strCache>
                <c:ptCount val="1"/>
                <c:pt idx="0">
                  <c:v>Темп изменения заработной платы</c:v>
                </c:pt>
              </c:strCache>
            </c:strRef>
          </c:tx>
          <c:invertIfNegative val="0"/>
          <c:dLbls>
            <c:spPr>
              <a:noFill/>
              <a:ln w="25400">
                <a:noFill/>
              </a:ln>
            </c:spPr>
            <c:showLegendKey val="0"/>
            <c:showVal val="1"/>
            <c:showCatName val="0"/>
            <c:showSerName val="0"/>
            <c:showPercent val="0"/>
            <c:showBubbleSize val="0"/>
            <c:showLeaderLines val="0"/>
          </c:dLbls>
          <c:val>
            <c:numRef>
              <c:f>Лист1!$P$177</c:f>
              <c:numCache>
                <c:formatCode>General</c:formatCode>
                <c:ptCount val="1"/>
                <c:pt idx="0">
                  <c:v>1.1459999999999997</c:v>
                </c:pt>
              </c:numCache>
            </c:numRef>
          </c:val>
        </c:ser>
        <c:ser>
          <c:idx val="1"/>
          <c:order val="1"/>
          <c:tx>
            <c:strRef>
              <c:f>Лист1!$O$176</c:f>
              <c:strCache>
                <c:ptCount val="1"/>
                <c:pt idx="0">
                  <c:v>Темп изменения производительности труда</c:v>
                </c:pt>
              </c:strCache>
            </c:strRef>
          </c:tx>
          <c:invertIfNegative val="0"/>
          <c:dLbls>
            <c:spPr>
              <a:noFill/>
              <a:ln w="25400">
                <a:noFill/>
              </a:ln>
            </c:spPr>
            <c:showLegendKey val="0"/>
            <c:showVal val="1"/>
            <c:showCatName val="0"/>
            <c:showSerName val="0"/>
            <c:showPercent val="0"/>
            <c:showBubbleSize val="0"/>
            <c:showLeaderLines val="0"/>
          </c:dLbls>
          <c:val>
            <c:numRef>
              <c:f>Лист1!$P$176</c:f>
              <c:numCache>
                <c:formatCode>General</c:formatCode>
                <c:ptCount val="1"/>
                <c:pt idx="0">
                  <c:v>2.528</c:v>
                </c:pt>
              </c:numCache>
            </c:numRef>
          </c:val>
        </c:ser>
        <c:dLbls>
          <c:showLegendKey val="0"/>
          <c:showVal val="1"/>
          <c:showCatName val="0"/>
          <c:showSerName val="0"/>
          <c:showPercent val="0"/>
          <c:showBubbleSize val="0"/>
        </c:dLbls>
        <c:gapWidth val="150"/>
        <c:overlap val="-25"/>
        <c:axId val="92743552"/>
        <c:axId val="92745088"/>
      </c:barChart>
      <c:catAx>
        <c:axId val="92743552"/>
        <c:scaling>
          <c:orientation val="minMax"/>
        </c:scaling>
        <c:delete val="1"/>
        <c:axPos val="b"/>
        <c:majorTickMark val="out"/>
        <c:minorTickMark val="none"/>
        <c:tickLblPos val="none"/>
        <c:crossAx val="92745088"/>
        <c:crosses val="autoZero"/>
        <c:auto val="1"/>
        <c:lblAlgn val="ctr"/>
        <c:lblOffset val="100"/>
        <c:noMultiLvlLbl val="0"/>
      </c:catAx>
      <c:valAx>
        <c:axId val="92745088"/>
        <c:scaling>
          <c:orientation val="minMax"/>
        </c:scaling>
        <c:delete val="1"/>
        <c:axPos val="l"/>
        <c:numFmt formatCode="General" sourceLinked="1"/>
        <c:majorTickMark val="out"/>
        <c:minorTickMark val="none"/>
        <c:tickLblPos val="none"/>
        <c:crossAx val="92743552"/>
        <c:crosses val="autoZero"/>
        <c:crossBetween val="between"/>
      </c:valAx>
    </c:plotArea>
    <c:legend>
      <c:legendPos val="t"/>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158622098786322"/>
          <c:y val="5.2628062049313945E-2"/>
          <c:w val="0.82340429056768549"/>
          <c:h val="0.6166786409320969"/>
        </c:manualLayout>
      </c:layout>
      <c:barChart>
        <c:barDir val="col"/>
        <c:grouping val="clustered"/>
        <c:varyColors val="1"/>
        <c:ser>
          <c:idx val="0"/>
          <c:order val="0"/>
          <c:tx>
            <c:strRef>
              <c:f>Лист1!$C$207</c:f>
              <c:strCache>
                <c:ptCount val="1"/>
                <c:pt idx="0">
                  <c:v>2013</c:v>
                </c:pt>
              </c:strCache>
            </c:strRef>
          </c:tx>
          <c:invertIfNegative val="1"/>
          <c:cat>
            <c:strRef>
              <c:f>'[Книга11 (1).xlsx]Лист1'!$A$211:$A$212,'[Книга11 (1).xlsx]Лист1'!$A$216,'[Книга11 (1).xlsx]Лист1'!$A$220:$A$222</c:f>
              <c:strCache>
                <c:ptCount val="6"/>
                <c:pt idx="0">
                  <c:v>Фонд основной заработной платы</c:v>
                </c:pt>
                <c:pt idx="1">
                  <c:v>Фонд дополнительной заработной платы</c:v>
                </c:pt>
                <c:pt idx="2">
                  <c:v>Поощрительные и компенсационные выплаты</c:v>
                </c:pt>
                <c:pt idx="3">
                  <c:v>Оплата за неотработанное время</c:v>
                </c:pt>
                <c:pt idx="4">
                  <c:v>Оплата отпусков</c:v>
                </c:pt>
                <c:pt idx="5">
                  <c:v>Прочие затраты на оплату труда</c:v>
                </c:pt>
              </c:strCache>
            </c:strRef>
          </c:cat>
          <c:val>
            <c:numRef>
              <c:f>'[Книга11 (1).xlsx]Лист1'!$D$211:$D$212,'[Книга11 (1).xlsx]Лист1'!$D$216,'[Книга11 (1).xlsx]Лист1'!$D$220:$D$222</c:f>
              <c:numCache>
                <c:formatCode>#,##0.00</c:formatCode>
                <c:ptCount val="6"/>
                <c:pt idx="0">
                  <c:v>39132.83</c:v>
                </c:pt>
                <c:pt idx="1">
                  <c:v>31028.79</c:v>
                </c:pt>
                <c:pt idx="2" formatCode="General">
                  <c:v>466.91999999999899</c:v>
                </c:pt>
                <c:pt idx="3" formatCode="General">
                  <c:v>4277.03</c:v>
                </c:pt>
                <c:pt idx="4" formatCode="General">
                  <c:v>9595.2999999999811</c:v>
                </c:pt>
                <c:pt idx="5" formatCode="General">
                  <c:v>1615.56</c:v>
                </c:pt>
              </c:numCache>
            </c:numRef>
          </c:val>
        </c:ser>
        <c:ser>
          <c:idx val="1"/>
          <c:order val="1"/>
          <c:tx>
            <c:strRef>
              <c:f>Лист1!$E$207</c:f>
              <c:strCache>
                <c:ptCount val="1"/>
                <c:pt idx="0">
                  <c:v>2014 г.</c:v>
                </c:pt>
              </c:strCache>
            </c:strRef>
          </c:tx>
          <c:invertIfNegative val="1"/>
          <c:cat>
            <c:strRef>
              <c:f>'[Книга11 (1).xlsx]Лист1'!$A$211:$A$212,'[Книга11 (1).xlsx]Лист1'!$A$216,'[Книга11 (1).xlsx]Лист1'!$A$220:$A$222</c:f>
              <c:strCache>
                <c:ptCount val="6"/>
                <c:pt idx="0">
                  <c:v>Фонд основной заработной платы</c:v>
                </c:pt>
                <c:pt idx="1">
                  <c:v>Фонд дополнительной заработной платы</c:v>
                </c:pt>
                <c:pt idx="2">
                  <c:v>Поощрительные и компенсационные выплаты</c:v>
                </c:pt>
                <c:pt idx="3">
                  <c:v>Оплата за неотработанное время</c:v>
                </c:pt>
                <c:pt idx="4">
                  <c:v>Оплата отпусков</c:v>
                </c:pt>
                <c:pt idx="5">
                  <c:v>Прочие затраты на оплату труда</c:v>
                </c:pt>
              </c:strCache>
            </c:strRef>
          </c:cat>
          <c:val>
            <c:numRef>
              <c:f>'[Книга11 (1).xlsx]Лист1'!$F$211:$F$212,'[Книга11 (1).xlsx]Лист1'!$F$216,'[Книга11 (1).xlsx]Лист1'!$F$220:$F$222</c:f>
              <c:numCache>
                <c:formatCode>#,##0.00</c:formatCode>
                <c:ptCount val="6"/>
                <c:pt idx="0">
                  <c:v>43652.3</c:v>
                </c:pt>
                <c:pt idx="1">
                  <c:v>59986.33</c:v>
                </c:pt>
                <c:pt idx="2" formatCode="General">
                  <c:v>540.27000000000055</c:v>
                </c:pt>
                <c:pt idx="3" formatCode="General">
                  <c:v>4927.24</c:v>
                </c:pt>
                <c:pt idx="4" formatCode="General">
                  <c:v>10859.39</c:v>
                </c:pt>
                <c:pt idx="5" formatCode="General">
                  <c:v>2026.01</c:v>
                </c:pt>
              </c:numCache>
            </c:numRef>
          </c:val>
        </c:ser>
        <c:dLbls>
          <c:showLegendKey val="0"/>
          <c:showVal val="0"/>
          <c:showCatName val="0"/>
          <c:showSerName val="0"/>
          <c:showPercent val="0"/>
          <c:showBubbleSize val="0"/>
        </c:dLbls>
        <c:gapWidth val="150"/>
        <c:axId val="93099136"/>
        <c:axId val="93100672"/>
      </c:barChart>
      <c:catAx>
        <c:axId val="93099136"/>
        <c:scaling>
          <c:orientation val="minMax"/>
        </c:scaling>
        <c:delete val="1"/>
        <c:axPos val="b"/>
        <c:numFmt formatCode="General" sourceLinked="1"/>
        <c:majorTickMark val="none"/>
        <c:minorTickMark val="cross"/>
        <c:tickLblPos val="nextTo"/>
        <c:crossAx val="93100672"/>
        <c:crosses val="autoZero"/>
        <c:auto val="1"/>
        <c:lblAlgn val="ctr"/>
        <c:lblOffset val="100"/>
        <c:noMultiLvlLbl val="1"/>
      </c:catAx>
      <c:valAx>
        <c:axId val="93100672"/>
        <c:scaling>
          <c:orientation val="minMax"/>
        </c:scaling>
        <c:delete val="1"/>
        <c:axPos val="l"/>
        <c:majorGridlines/>
        <c:numFmt formatCode="#,##0.00" sourceLinked="1"/>
        <c:majorTickMark val="none"/>
        <c:minorTickMark val="cross"/>
        <c:tickLblPos val="nextTo"/>
        <c:crossAx val="93099136"/>
        <c:crosses val="autoZero"/>
        <c:crossBetween val="between"/>
      </c:valAx>
      <c:dTable>
        <c:showHorzBorder val="1"/>
        <c:showVertBorder val="1"/>
        <c:showOutline val="1"/>
        <c:showKeys val="1"/>
      </c:dTable>
    </c:plotArea>
    <c:plotVisOnly val="1"/>
    <c:dispBlanksAs val="gap"/>
    <c:showDLblsOverMax val="1"/>
  </c:chart>
  <c:spPr>
    <a:solidFill>
      <a:schemeClr val="bg1"/>
    </a:solidFill>
    <a:ln>
      <a:solidFill>
        <a:schemeClr val="bg1"/>
      </a:solidFill>
    </a:ln>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1"/>
        <c:ser>
          <c:idx val="0"/>
          <c:order val="0"/>
          <c:trendline>
            <c:spPr>
              <a:ln w="19050">
                <a:solidFill>
                  <a:srgbClr val="FF0000"/>
                </a:solidFill>
              </a:ln>
            </c:spPr>
            <c:trendlineType val="linear"/>
            <c:forward val="4"/>
            <c:dispRSqr val="0"/>
            <c:dispEq val="0"/>
          </c:trendline>
          <c:cat>
            <c:strRef>
              <c:f>'Оптимальная модель'!$A$51:$A$66</c:f>
              <c:strCache>
                <c:ptCount val="16"/>
                <c:pt idx="0">
                  <c:v>1 кв 12</c:v>
                </c:pt>
                <c:pt idx="1">
                  <c:v>2 кв 12</c:v>
                </c:pt>
                <c:pt idx="2">
                  <c:v>3 кв 12</c:v>
                </c:pt>
                <c:pt idx="3">
                  <c:v>4 кв 12</c:v>
                </c:pt>
                <c:pt idx="4">
                  <c:v>1 кв 13</c:v>
                </c:pt>
                <c:pt idx="5">
                  <c:v>2 кв 13</c:v>
                </c:pt>
                <c:pt idx="6">
                  <c:v>3 кв 13</c:v>
                </c:pt>
                <c:pt idx="7">
                  <c:v>4 кв 13</c:v>
                </c:pt>
                <c:pt idx="8">
                  <c:v>1 кв 14</c:v>
                </c:pt>
                <c:pt idx="9">
                  <c:v>2 кв 14</c:v>
                </c:pt>
                <c:pt idx="10">
                  <c:v>3 кв 14</c:v>
                </c:pt>
                <c:pt idx="11">
                  <c:v>4 кв 14</c:v>
                </c:pt>
                <c:pt idx="12">
                  <c:v>1 кв 15</c:v>
                </c:pt>
                <c:pt idx="13">
                  <c:v>2 кв 15</c:v>
                </c:pt>
                <c:pt idx="14">
                  <c:v>3 кв 15</c:v>
                </c:pt>
                <c:pt idx="15">
                  <c:v>4 кв 15</c:v>
                </c:pt>
              </c:strCache>
            </c:strRef>
          </c:cat>
          <c:val>
            <c:numRef>
              <c:f>'Оптимальная модель'!$B$51:$B$62</c:f>
              <c:numCache>
                <c:formatCode>General</c:formatCode>
                <c:ptCount val="12"/>
                <c:pt idx="0">
                  <c:v>12.01</c:v>
                </c:pt>
                <c:pt idx="1">
                  <c:v>11.7</c:v>
                </c:pt>
                <c:pt idx="2">
                  <c:v>11.79</c:v>
                </c:pt>
                <c:pt idx="3">
                  <c:v>13.18</c:v>
                </c:pt>
                <c:pt idx="4">
                  <c:v>11.77</c:v>
                </c:pt>
                <c:pt idx="5">
                  <c:v>11.83</c:v>
                </c:pt>
                <c:pt idx="6">
                  <c:v>11.84</c:v>
                </c:pt>
                <c:pt idx="7">
                  <c:v>11.77</c:v>
                </c:pt>
                <c:pt idx="8">
                  <c:v>11.850000000000026</c:v>
                </c:pt>
                <c:pt idx="9">
                  <c:v>11.93</c:v>
                </c:pt>
                <c:pt idx="10">
                  <c:v>11.93</c:v>
                </c:pt>
                <c:pt idx="11">
                  <c:v>11.9</c:v>
                </c:pt>
              </c:numCache>
            </c:numRef>
          </c:val>
          <c:smooth val="1"/>
        </c:ser>
        <c:dLbls>
          <c:showLegendKey val="0"/>
          <c:showVal val="0"/>
          <c:showCatName val="0"/>
          <c:showSerName val="0"/>
          <c:showPercent val="0"/>
          <c:showBubbleSize val="0"/>
        </c:dLbls>
        <c:marker val="1"/>
        <c:smooth val="0"/>
        <c:axId val="92443776"/>
        <c:axId val="92445312"/>
      </c:lineChart>
      <c:catAx>
        <c:axId val="92443776"/>
        <c:scaling>
          <c:orientation val="minMax"/>
        </c:scaling>
        <c:delete val="1"/>
        <c:axPos val="b"/>
        <c:majorTickMark val="cross"/>
        <c:minorTickMark val="cross"/>
        <c:tickLblPos val="nextTo"/>
        <c:crossAx val="92445312"/>
        <c:crosses val="autoZero"/>
        <c:auto val="1"/>
        <c:lblAlgn val="ctr"/>
        <c:lblOffset val="100"/>
        <c:noMultiLvlLbl val="1"/>
      </c:catAx>
      <c:valAx>
        <c:axId val="92445312"/>
        <c:scaling>
          <c:orientation val="minMax"/>
          <c:min val="11"/>
        </c:scaling>
        <c:delete val="1"/>
        <c:axPos val="l"/>
        <c:majorGridlines/>
        <c:numFmt formatCode="General" sourceLinked="1"/>
        <c:majorTickMark val="cross"/>
        <c:minorTickMark val="cross"/>
        <c:tickLblPos val="nextTo"/>
        <c:crossAx val="92443776"/>
        <c:crosses val="autoZero"/>
        <c:crossBetween val="between"/>
        <c:majorUnit val="0.1"/>
        <c:minorUnit val="0.1"/>
      </c:valAx>
    </c:plotArea>
    <c:plotVisOnly val="1"/>
    <c:dispBlanksAs val="gap"/>
    <c:showDLblsOverMax val="1"/>
  </c:chart>
  <c:spPr>
    <a:ln>
      <a:no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1949400316953432E-2"/>
          <c:y val="6.5060230231427624E-2"/>
          <c:w val="0.83846243168415668"/>
          <c:h val="0.78578701295639564"/>
        </c:manualLayout>
      </c:layout>
      <c:barChart>
        <c:barDir val="col"/>
        <c:grouping val="clustered"/>
        <c:varyColors val="0"/>
        <c:ser>
          <c:idx val="0"/>
          <c:order val="0"/>
          <c:tx>
            <c:strRef>
              <c:f>Парето!$O$1</c:f>
              <c:strCache>
                <c:ptCount val="1"/>
                <c:pt idx="0">
                  <c:v>Факты</c:v>
                </c:pt>
              </c:strCache>
            </c:strRef>
          </c:tx>
          <c:invertIfNegative val="0"/>
          <c:cat>
            <c:strRef>
              <c:f>Парето!$N$2:$N$13</c:f>
              <c:strCache>
                <c:ptCount val="12"/>
                <c:pt idx="0">
                  <c:v>вопрос 1</c:v>
                </c:pt>
                <c:pt idx="1">
                  <c:v>вопрос 8</c:v>
                </c:pt>
                <c:pt idx="2">
                  <c:v>вопрос 12</c:v>
                </c:pt>
                <c:pt idx="3">
                  <c:v>вопрос 7</c:v>
                </c:pt>
                <c:pt idx="4">
                  <c:v>вопрос 2</c:v>
                </c:pt>
                <c:pt idx="5">
                  <c:v>вопрос 5</c:v>
                </c:pt>
                <c:pt idx="6">
                  <c:v>вопрос 11</c:v>
                </c:pt>
                <c:pt idx="7">
                  <c:v>вопрос 9</c:v>
                </c:pt>
                <c:pt idx="8">
                  <c:v>вопрос 3</c:v>
                </c:pt>
                <c:pt idx="9">
                  <c:v>вопрос 4</c:v>
                </c:pt>
                <c:pt idx="10">
                  <c:v>вопрос 6</c:v>
                </c:pt>
                <c:pt idx="11">
                  <c:v>вопрос 10</c:v>
                </c:pt>
              </c:strCache>
            </c:strRef>
          </c:cat>
          <c:val>
            <c:numRef>
              <c:f>Парето!$O$2:$O$13</c:f>
            </c:numRef>
          </c:val>
        </c:ser>
        <c:ser>
          <c:idx val="1"/>
          <c:order val="1"/>
          <c:tx>
            <c:strRef>
              <c:f>Парето!$P$1</c:f>
              <c:strCache>
                <c:ptCount val="1"/>
                <c:pt idx="0">
                  <c:v>Воздействие</c:v>
                </c:pt>
              </c:strCache>
            </c:strRef>
          </c:tx>
          <c:invertIfNegative val="0"/>
          <c:cat>
            <c:strRef>
              <c:f>Парето!$N$2:$N$13</c:f>
              <c:strCache>
                <c:ptCount val="12"/>
                <c:pt idx="0">
                  <c:v>вопрос 1</c:v>
                </c:pt>
                <c:pt idx="1">
                  <c:v>вопрос 8</c:v>
                </c:pt>
                <c:pt idx="2">
                  <c:v>вопрос 12</c:v>
                </c:pt>
                <c:pt idx="3">
                  <c:v>вопрос 7</c:v>
                </c:pt>
                <c:pt idx="4">
                  <c:v>вопрос 2</c:v>
                </c:pt>
                <c:pt idx="5">
                  <c:v>вопрос 5</c:v>
                </c:pt>
                <c:pt idx="6">
                  <c:v>вопрос 11</c:v>
                </c:pt>
                <c:pt idx="7">
                  <c:v>вопрос 9</c:v>
                </c:pt>
                <c:pt idx="8">
                  <c:v>вопрос 3</c:v>
                </c:pt>
                <c:pt idx="9">
                  <c:v>вопрос 4</c:v>
                </c:pt>
                <c:pt idx="10">
                  <c:v>вопрос 6</c:v>
                </c:pt>
                <c:pt idx="11">
                  <c:v>вопрос 10</c:v>
                </c:pt>
              </c:strCache>
            </c:strRef>
          </c:cat>
          <c:val>
            <c:numRef>
              <c:f>Парето!$P$2:$P$13</c:f>
              <c:numCache>
                <c:formatCode>0.00%</c:formatCode>
                <c:ptCount val="12"/>
                <c:pt idx="0">
                  <c:v>0.14788999999999999</c:v>
                </c:pt>
                <c:pt idx="1">
                  <c:v>0.14788999999999999</c:v>
                </c:pt>
                <c:pt idx="2">
                  <c:v>0.14788999999999999</c:v>
                </c:pt>
                <c:pt idx="3">
                  <c:v>0.11971999999999998</c:v>
                </c:pt>
                <c:pt idx="4">
                  <c:v>9.859000000000076E-2</c:v>
                </c:pt>
                <c:pt idx="5">
                  <c:v>8.4510000000000265E-2</c:v>
                </c:pt>
                <c:pt idx="6">
                  <c:v>7.7460000000000362E-2</c:v>
                </c:pt>
                <c:pt idx="7">
                  <c:v>6.3380000000000034E-2</c:v>
                </c:pt>
                <c:pt idx="8">
                  <c:v>4.2250000000000003E-2</c:v>
                </c:pt>
                <c:pt idx="9">
                  <c:v>4.2250000000000003E-2</c:v>
                </c:pt>
                <c:pt idx="10">
                  <c:v>1.4080000000000021E-2</c:v>
                </c:pt>
                <c:pt idx="11">
                  <c:v>1.4080000000000021E-2</c:v>
                </c:pt>
              </c:numCache>
            </c:numRef>
          </c:val>
        </c:ser>
        <c:dLbls>
          <c:showLegendKey val="0"/>
          <c:showVal val="0"/>
          <c:showCatName val="0"/>
          <c:showSerName val="0"/>
          <c:showPercent val="0"/>
          <c:showBubbleSize val="0"/>
        </c:dLbls>
        <c:gapWidth val="150"/>
        <c:axId val="225526144"/>
        <c:axId val="225527680"/>
      </c:barChart>
      <c:lineChart>
        <c:grouping val="standard"/>
        <c:varyColors val="0"/>
        <c:ser>
          <c:idx val="2"/>
          <c:order val="2"/>
          <c:tx>
            <c:strRef>
              <c:f>Парето!$Q$1</c:f>
              <c:strCache>
                <c:ptCount val="1"/>
                <c:pt idx="0">
                  <c:v>Суммарное воздействие</c:v>
                </c:pt>
              </c:strCache>
            </c:strRef>
          </c:tx>
          <c:marker>
            <c:symbol val="none"/>
          </c:marker>
          <c:dLbls>
            <c:txPr>
              <a:bodyPr/>
              <a:lstStyle/>
              <a:p>
                <a:pPr>
                  <a:defRPr sz="800"/>
                </a:pPr>
                <a:endParaRPr lang="ru-RU"/>
              </a:p>
            </c:txPr>
            <c:showLegendKey val="0"/>
            <c:showVal val="1"/>
            <c:showCatName val="0"/>
            <c:showSerName val="0"/>
            <c:showPercent val="0"/>
            <c:showBubbleSize val="0"/>
            <c:showLeaderLines val="0"/>
          </c:dLbls>
          <c:cat>
            <c:strRef>
              <c:f>Парето!$N$2:$N$13</c:f>
              <c:strCache>
                <c:ptCount val="12"/>
                <c:pt idx="0">
                  <c:v>вопрос 1</c:v>
                </c:pt>
                <c:pt idx="1">
                  <c:v>вопрос 8</c:v>
                </c:pt>
                <c:pt idx="2">
                  <c:v>вопрос 12</c:v>
                </c:pt>
                <c:pt idx="3">
                  <c:v>вопрос 7</c:v>
                </c:pt>
                <c:pt idx="4">
                  <c:v>вопрос 2</c:v>
                </c:pt>
                <c:pt idx="5">
                  <c:v>вопрос 5</c:v>
                </c:pt>
                <c:pt idx="6">
                  <c:v>вопрос 11</c:v>
                </c:pt>
                <c:pt idx="7">
                  <c:v>вопрос 9</c:v>
                </c:pt>
                <c:pt idx="8">
                  <c:v>вопрос 3</c:v>
                </c:pt>
                <c:pt idx="9">
                  <c:v>вопрос 4</c:v>
                </c:pt>
                <c:pt idx="10">
                  <c:v>вопрос 6</c:v>
                </c:pt>
                <c:pt idx="11">
                  <c:v>вопрос 10</c:v>
                </c:pt>
              </c:strCache>
            </c:strRef>
          </c:cat>
          <c:val>
            <c:numRef>
              <c:f>Парето!$Q$2:$Q$13</c:f>
              <c:numCache>
                <c:formatCode>0.00%</c:formatCode>
                <c:ptCount val="12"/>
                <c:pt idx="0">
                  <c:v>0.14788999999999999</c:v>
                </c:pt>
                <c:pt idx="1">
                  <c:v>0.29578000000000032</c:v>
                </c:pt>
                <c:pt idx="2">
                  <c:v>0.44367000000000045</c:v>
                </c:pt>
                <c:pt idx="3">
                  <c:v>0.56339000000000061</c:v>
                </c:pt>
                <c:pt idx="4">
                  <c:v>0.6619800000000029</c:v>
                </c:pt>
                <c:pt idx="5">
                  <c:v>0.74648999999999999</c:v>
                </c:pt>
                <c:pt idx="6">
                  <c:v>0.82395000000000063</c:v>
                </c:pt>
                <c:pt idx="7">
                  <c:v>0.88732999999999951</c:v>
                </c:pt>
                <c:pt idx="8">
                  <c:v>0.92957999999999996</c:v>
                </c:pt>
                <c:pt idx="9">
                  <c:v>0.97183000000000064</c:v>
                </c:pt>
                <c:pt idx="10">
                  <c:v>0.98590999999999951</c:v>
                </c:pt>
                <c:pt idx="11">
                  <c:v>0.99998999999999949</c:v>
                </c:pt>
              </c:numCache>
            </c:numRef>
          </c:val>
          <c:smooth val="0"/>
        </c:ser>
        <c:dLbls>
          <c:showLegendKey val="0"/>
          <c:showVal val="0"/>
          <c:showCatName val="0"/>
          <c:showSerName val="0"/>
          <c:showPercent val="0"/>
          <c:showBubbleSize val="0"/>
        </c:dLbls>
        <c:marker val="1"/>
        <c:smooth val="0"/>
        <c:axId val="225526144"/>
        <c:axId val="225527680"/>
      </c:lineChart>
      <c:catAx>
        <c:axId val="225526144"/>
        <c:scaling>
          <c:orientation val="minMax"/>
        </c:scaling>
        <c:delete val="0"/>
        <c:axPos val="b"/>
        <c:majorTickMark val="out"/>
        <c:minorTickMark val="none"/>
        <c:tickLblPos val="nextTo"/>
        <c:crossAx val="225527680"/>
        <c:crosses val="autoZero"/>
        <c:auto val="1"/>
        <c:lblAlgn val="ctr"/>
        <c:lblOffset val="100"/>
        <c:noMultiLvlLbl val="0"/>
      </c:catAx>
      <c:valAx>
        <c:axId val="225527680"/>
        <c:scaling>
          <c:orientation val="minMax"/>
          <c:max val="1"/>
        </c:scaling>
        <c:delete val="0"/>
        <c:axPos val="l"/>
        <c:majorGridlines/>
        <c:numFmt formatCode="0.00%" sourceLinked="1"/>
        <c:majorTickMark val="out"/>
        <c:minorTickMark val="none"/>
        <c:tickLblPos val="nextTo"/>
        <c:crossAx val="225526144"/>
        <c:crosses val="autoZero"/>
        <c:crossBetween val="between"/>
      </c:valAx>
    </c:plotArea>
    <c:legend>
      <c:legendPos val="b"/>
      <c:layout/>
      <c:overlay val="0"/>
    </c:legend>
    <c:plotVisOnly val="1"/>
    <c:dispBlanksAs val="gap"/>
    <c:showDLblsOverMax val="0"/>
  </c:chart>
  <c:spPr>
    <a:ln>
      <a:noFill/>
    </a:ln>
  </c:sp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1" sz="1200">
                <a:latin typeface="Times New Roman" charset="0"/>
              </a:defRPr>
            </a:lvl1pPr>
          </a:lstStyle>
          <a:p>
            <a:pPr>
              <a:defRPr/>
            </a:pPr>
            <a:endParaRPr lang="ru-RU"/>
          </a:p>
        </p:txBody>
      </p:sp>
      <p:sp>
        <p:nvSpPr>
          <p:cNvPr id="26627" name="Rectangle 1027"/>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1" sz="1200">
                <a:latin typeface="Times New Roman" charset="0"/>
              </a:defRPr>
            </a:lvl1pPr>
          </a:lstStyle>
          <a:p>
            <a:pPr>
              <a:defRPr/>
            </a:pPr>
            <a:endParaRPr lang="ru-RU"/>
          </a:p>
        </p:txBody>
      </p:sp>
      <p:sp>
        <p:nvSpPr>
          <p:cNvPr id="26628" name="Rectangle 1028"/>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1" sz="1200">
                <a:latin typeface="Times New Roman" charset="0"/>
              </a:defRPr>
            </a:lvl1pPr>
          </a:lstStyle>
          <a:p>
            <a:pPr>
              <a:defRPr/>
            </a:pPr>
            <a:endParaRPr lang="ru-RU"/>
          </a:p>
        </p:txBody>
      </p:sp>
      <p:sp>
        <p:nvSpPr>
          <p:cNvPr id="26629" name="Rectangle 1029"/>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1" sz="1200">
                <a:latin typeface="Times New Roman" charset="0"/>
              </a:defRPr>
            </a:lvl1pPr>
          </a:lstStyle>
          <a:p>
            <a:pPr>
              <a:defRPr/>
            </a:pPr>
            <a:fld id="{5385EDE1-F81E-4DE2-9E23-8E3F7934EB2F}" type="slidenum">
              <a:rPr lang="ru-RU"/>
              <a:pPr>
                <a:defRPr/>
              </a:pPr>
              <a:t>‹#›</a:t>
            </a:fld>
            <a:endParaRPr lang="ru-RU"/>
          </a:p>
        </p:txBody>
      </p:sp>
    </p:spTree>
    <p:extLst>
      <p:ext uri="{BB962C8B-B14F-4D97-AF65-F5344CB8AC3E}">
        <p14:creationId xmlns:p14="http://schemas.microsoft.com/office/powerpoint/2010/main" val="5459345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9698" name="Rectangle 2"/>
          <p:cNvSpPr>
            <a:spLocks noGrp="1" noChangeArrowheads="1"/>
          </p:cNvSpPr>
          <p:nvPr>
            <p:ph type="ctrTitle"/>
          </p:nvPr>
        </p:nvSpPr>
        <p:spPr>
          <a:xfrm>
            <a:off x="742950" y="1371600"/>
            <a:ext cx="8420100" cy="1470025"/>
          </a:xfrm>
        </p:spPr>
        <p:txBody>
          <a:bodyPr/>
          <a:lstStyle>
            <a:lvl1pPr>
              <a:defRPr/>
            </a:lvl1pPr>
          </a:lstStyle>
          <a:p>
            <a:r>
              <a:rPr lang="ru-RU"/>
              <a:t>Образец заголовка</a:t>
            </a:r>
          </a:p>
        </p:txBody>
      </p:sp>
      <p:sp>
        <p:nvSpPr>
          <p:cNvPr id="29699" name="Rectangle 3"/>
          <p:cNvSpPr>
            <a:spLocks noGrp="1" noChangeArrowheads="1"/>
          </p:cNvSpPr>
          <p:nvPr>
            <p:ph type="subTitle" idx="1"/>
          </p:nvPr>
        </p:nvSpPr>
        <p:spPr>
          <a:xfrm>
            <a:off x="1403350" y="3048000"/>
            <a:ext cx="6934200" cy="685800"/>
          </a:xfrm>
        </p:spPr>
        <p:txBody>
          <a:bodyPr/>
          <a:lstStyle>
            <a:lvl1pPr marL="0" indent="0" algn="ctr">
              <a:buFontTx/>
              <a:buNone/>
              <a:defRPr/>
            </a:lvl1pPr>
          </a:lstStyle>
          <a:p>
            <a:r>
              <a:rPr lang="ru-RU"/>
              <a:t>Образец подзаголовка</a:t>
            </a:r>
          </a:p>
        </p:txBody>
      </p:sp>
      <p:sp>
        <p:nvSpPr>
          <p:cNvPr id="4" name="Rectangle 4"/>
          <p:cNvSpPr>
            <a:spLocks noGrp="1" noChangeArrowheads="1"/>
          </p:cNvSpPr>
          <p:nvPr>
            <p:ph type="dt" sz="half" idx="10"/>
          </p:nvPr>
        </p:nvSpPr>
        <p:spPr/>
        <p:txBody>
          <a:bodyPr/>
          <a:lstStyle>
            <a:lvl1pPr>
              <a:defRPr sz="1200"/>
            </a:lvl1pPr>
          </a:lstStyle>
          <a:p>
            <a:pPr>
              <a:defRPr/>
            </a:pPr>
            <a:endParaRPr lang="ru-RU"/>
          </a:p>
        </p:txBody>
      </p:sp>
      <p:sp>
        <p:nvSpPr>
          <p:cNvPr id="5" name="Rectangle 5"/>
          <p:cNvSpPr>
            <a:spLocks noGrp="1" noChangeArrowheads="1"/>
          </p:cNvSpPr>
          <p:nvPr>
            <p:ph type="ftr" sz="quarter" idx="11"/>
          </p:nvPr>
        </p:nvSpPr>
        <p:spPr/>
        <p:txBody>
          <a:bodyPr/>
          <a:lstStyle>
            <a:lvl1pPr>
              <a:defRPr sz="1200"/>
            </a:lvl1pPr>
          </a:lstStyle>
          <a:p>
            <a:pPr>
              <a:defRPr/>
            </a:pPr>
            <a:endParaRPr lang="ru-RU"/>
          </a:p>
        </p:txBody>
      </p:sp>
      <p:sp>
        <p:nvSpPr>
          <p:cNvPr id="6" name="Rectangle 6"/>
          <p:cNvSpPr>
            <a:spLocks noGrp="1" noChangeArrowheads="1"/>
          </p:cNvSpPr>
          <p:nvPr>
            <p:ph type="sldNum" sz="quarter" idx="12"/>
          </p:nvPr>
        </p:nvSpPr>
        <p:spPr/>
        <p:txBody>
          <a:bodyPr/>
          <a:lstStyle>
            <a:lvl1pPr>
              <a:defRPr sz="1200"/>
            </a:lvl1pPr>
          </a:lstStyle>
          <a:p>
            <a:pPr>
              <a:defRPr/>
            </a:pPr>
            <a:fld id="{6DEF19E4-1F47-4F72-B9BA-A0ED2C664C3D}"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36F78C3F-F47E-4F2F-8993-55994C49DDFF}" type="slidenum">
              <a:rPr lang="ru-RU"/>
              <a:pPr>
                <a:defRPr/>
              </a:pPr>
              <a:t>‹#›</a:t>
            </a:fld>
            <a:endParaRPr 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2638" y="4406900"/>
            <a:ext cx="84201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CF38C24-B352-406F-8830-9C323CE26931}"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A4ECCEB8-DA50-4D76-8A71-2D819A00FC47}"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F63D8998-055F-4125-8937-A12B88E711E8}"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4760CA36-5812-49DB-90F9-415020ECA564}"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7C5328AF-0E08-4551-AB3F-5463291E6155}" type="slidenum">
              <a:rPr lang="ru-RU"/>
              <a:pPr>
                <a:defRPr/>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5300" y="273050"/>
            <a:ext cx="3259138"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AD31603A-CCE1-4DB8-9127-A5E79F95051E}"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513" y="4800600"/>
            <a:ext cx="59436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EC577BE2-D935-4AE8-8B48-B9640AE8A234}"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63BEFBAF-A22B-4E6C-980E-F8B29D6176D4}"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181850" y="274638"/>
            <a:ext cx="222885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95300" y="274638"/>
            <a:ext cx="653415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6CA4356D-506A-40A2-B467-1AC04CE57131}"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28676" name="Rectangle 4"/>
          <p:cNvSpPr>
            <a:spLocks noGrp="1" noChangeArrowheads="1"/>
          </p:cNvSpPr>
          <p:nvPr>
            <p:ph type="dt" sz="half" idx="2"/>
          </p:nvPr>
        </p:nvSpPr>
        <p:spPr bwMode="auto">
          <a:xfrm>
            <a:off x="495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ru-RU"/>
          </a:p>
        </p:txBody>
      </p:sp>
      <p:sp>
        <p:nvSpPr>
          <p:cNvPr id="28677" name="Rectangle 5"/>
          <p:cNvSpPr>
            <a:spLocks noGrp="1" noChangeArrowheads="1"/>
          </p:cNvSpPr>
          <p:nvPr>
            <p:ph type="ftr" sz="quarter" idx="3"/>
          </p:nvPr>
        </p:nvSpPr>
        <p:spPr bwMode="auto">
          <a:xfrm>
            <a:off x="3384550" y="6245225"/>
            <a:ext cx="31369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ru-RU"/>
          </a:p>
        </p:txBody>
      </p:sp>
      <p:sp>
        <p:nvSpPr>
          <p:cNvPr id="28678" name="Rectangle 6"/>
          <p:cNvSpPr>
            <a:spLocks noGrp="1" noChangeArrowheads="1"/>
          </p:cNvSpPr>
          <p:nvPr>
            <p:ph type="sldNum" sz="quarter" idx="4"/>
          </p:nvPr>
        </p:nvSpPr>
        <p:spPr bwMode="auto">
          <a:xfrm>
            <a:off x="7099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09EF54E8-B9E3-4C96-85F9-8E4501D7724F}"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69"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iming>
    <p:tnLst>
      <p:par>
        <p:cTn id="1" dur="indefinite" restart="never" nodeType="tmRoot"/>
      </p:par>
    </p:tnLst>
  </p:timing>
  <p:txStyles>
    <p:titleStyle>
      <a:lvl1pPr algn="ctr" rtl="0" eaLnBrk="0" fontAlgn="base" hangingPunct="0">
        <a:spcBef>
          <a:spcPct val="0"/>
        </a:spcBef>
        <a:spcAft>
          <a:spcPct val="0"/>
        </a:spcAft>
        <a:defRPr sz="36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Arial" charset="0"/>
        </a:defRPr>
      </a:lvl2pPr>
      <a:lvl3pPr algn="ctr" rtl="0" eaLnBrk="0" fontAlgn="base" hangingPunct="0">
        <a:spcBef>
          <a:spcPct val="0"/>
        </a:spcBef>
        <a:spcAft>
          <a:spcPct val="0"/>
        </a:spcAft>
        <a:defRPr sz="3600">
          <a:solidFill>
            <a:schemeClr val="tx2"/>
          </a:solidFill>
          <a:latin typeface="Arial" charset="0"/>
        </a:defRPr>
      </a:lvl3pPr>
      <a:lvl4pPr algn="ctr" rtl="0" eaLnBrk="0" fontAlgn="base" hangingPunct="0">
        <a:spcBef>
          <a:spcPct val="0"/>
        </a:spcBef>
        <a:spcAft>
          <a:spcPct val="0"/>
        </a:spcAft>
        <a:defRPr sz="3600">
          <a:solidFill>
            <a:schemeClr val="tx2"/>
          </a:solidFill>
          <a:latin typeface="Arial" charset="0"/>
        </a:defRPr>
      </a:lvl4pPr>
      <a:lvl5pPr algn="ctr" rtl="0" eaLnBrk="0" fontAlgn="base" hangingPunct="0">
        <a:spcBef>
          <a:spcPct val="0"/>
        </a:spcBef>
        <a:spcAft>
          <a:spcPct val="0"/>
        </a:spcAft>
        <a:defRPr sz="3600">
          <a:solidFill>
            <a:schemeClr val="tx2"/>
          </a:solidFill>
          <a:latin typeface="Arial" charset="0"/>
        </a:defRPr>
      </a:lvl5pPr>
      <a:lvl6pPr marL="457200" algn="ctr" rtl="0" fontAlgn="base">
        <a:spcBef>
          <a:spcPct val="0"/>
        </a:spcBef>
        <a:spcAft>
          <a:spcPct val="0"/>
        </a:spcAft>
        <a:defRPr sz="3600">
          <a:solidFill>
            <a:schemeClr val="tx2"/>
          </a:solidFill>
          <a:latin typeface="Trebuchet MS" pitchFamily="34" charset="0"/>
        </a:defRPr>
      </a:lvl6pPr>
      <a:lvl7pPr marL="914400" algn="ctr" rtl="0" fontAlgn="base">
        <a:spcBef>
          <a:spcPct val="0"/>
        </a:spcBef>
        <a:spcAft>
          <a:spcPct val="0"/>
        </a:spcAft>
        <a:defRPr sz="3600">
          <a:solidFill>
            <a:schemeClr val="tx2"/>
          </a:solidFill>
          <a:latin typeface="Trebuchet MS" pitchFamily="34" charset="0"/>
        </a:defRPr>
      </a:lvl7pPr>
      <a:lvl8pPr marL="1371600" algn="ctr" rtl="0" fontAlgn="base">
        <a:spcBef>
          <a:spcPct val="0"/>
        </a:spcBef>
        <a:spcAft>
          <a:spcPct val="0"/>
        </a:spcAft>
        <a:defRPr sz="3600">
          <a:solidFill>
            <a:schemeClr val="tx2"/>
          </a:solidFill>
          <a:latin typeface="Trebuchet MS" pitchFamily="34" charset="0"/>
        </a:defRPr>
      </a:lvl8pPr>
      <a:lvl9pPr marL="1828800" algn="ctr" rtl="0" fontAlgn="base">
        <a:spcBef>
          <a:spcPct val="0"/>
        </a:spcBef>
        <a:spcAft>
          <a:spcPct val="0"/>
        </a:spcAft>
        <a:defRPr sz="3600">
          <a:solidFill>
            <a:schemeClr val="tx2"/>
          </a:solidFill>
          <a:latin typeface="Trebuchet MS" pitchFamily="34"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5.w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9.wmf"/><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509588" y="555625"/>
            <a:ext cx="8886825" cy="868363"/>
          </a:xfrm>
          <a:prstGeom prst="rect">
            <a:avLst/>
          </a:prstGeom>
          <a:noFill/>
          <a:ln w="12700" cap="sq">
            <a:noFill/>
            <a:miter lim="800000"/>
            <a:headEnd type="none" w="sm" len="sm"/>
            <a:tailEnd type="none" w="sm" len="sm"/>
          </a:ln>
        </p:spPr>
        <p:txBody>
          <a:bodyPr lIns="67391" tIns="33696" rIns="67391" bIns="33696">
            <a:spAutoFit/>
          </a:bodyPr>
          <a:lstStyle/>
          <a:p>
            <a:pPr algn="ctr"/>
            <a:r>
              <a:rPr lang="ru-RU" sz="1400" b="1" dirty="0" smtClean="0">
                <a:latin typeface="+mn-lt"/>
              </a:rPr>
              <a:t>М</a:t>
            </a:r>
            <a:r>
              <a:rPr lang="uk-UA" sz="1400" b="1" dirty="0" smtClean="0">
                <a:latin typeface="+mn-lt"/>
              </a:rPr>
              <a:t>ІНІСТЕРСТВО ОСВІТИ</a:t>
            </a:r>
            <a:r>
              <a:rPr lang="ru-RU" sz="1400" b="1" dirty="0" smtClean="0">
                <a:latin typeface="+mn-lt"/>
              </a:rPr>
              <a:t> ТА </a:t>
            </a:r>
            <a:r>
              <a:rPr lang="ru-RU" sz="1400" b="1" dirty="0">
                <a:latin typeface="+mn-lt"/>
              </a:rPr>
              <a:t>НАУКИ </a:t>
            </a:r>
            <a:r>
              <a:rPr lang="ru-RU" sz="1400" b="1" dirty="0" smtClean="0">
                <a:latin typeface="+mn-lt"/>
              </a:rPr>
              <a:t>УКРАЇНИ</a:t>
            </a:r>
            <a:endParaRPr lang="ru-RU" sz="1400" b="1" dirty="0">
              <a:latin typeface="+mn-lt"/>
            </a:endParaRPr>
          </a:p>
          <a:p>
            <a:pPr algn="ctr"/>
            <a:r>
              <a:rPr lang="ru-RU" sz="1400" b="1" dirty="0" smtClean="0">
                <a:latin typeface="+mn-lt"/>
              </a:rPr>
              <a:t>ДОНБАСЬКА ДЕРЖАВНА МАШИНОБУДІВНА АКАДЕМІЯ</a:t>
            </a:r>
            <a:endParaRPr lang="ru-RU" sz="1400" b="1" dirty="0">
              <a:latin typeface="+mn-lt"/>
            </a:endParaRPr>
          </a:p>
          <a:p>
            <a:r>
              <a:rPr lang="ru-RU" sz="2400" b="1" dirty="0">
                <a:latin typeface="+mn-lt"/>
              </a:rPr>
              <a:t> </a:t>
            </a:r>
          </a:p>
        </p:txBody>
      </p:sp>
      <p:sp>
        <p:nvSpPr>
          <p:cNvPr id="3075" name="Text Box 3"/>
          <p:cNvSpPr txBox="1">
            <a:spLocks noChangeArrowheads="1"/>
          </p:cNvSpPr>
          <p:nvPr/>
        </p:nvSpPr>
        <p:spPr bwMode="auto">
          <a:xfrm>
            <a:off x="666720" y="1428736"/>
            <a:ext cx="8547100" cy="7331577"/>
          </a:xfrm>
          <a:prstGeom prst="rect">
            <a:avLst/>
          </a:prstGeom>
          <a:noFill/>
          <a:ln w="12700" cap="sq">
            <a:noFill/>
            <a:miter lim="800000"/>
            <a:headEnd type="none" w="sm" len="sm"/>
            <a:tailEnd type="none" w="sm" len="sm"/>
          </a:ln>
        </p:spPr>
        <p:txBody>
          <a:bodyPr lIns="67391" tIns="33696" rIns="67391" bIns="33696">
            <a:spAutoFit/>
          </a:bodyPr>
          <a:lstStyle/>
          <a:p>
            <a:pPr algn="ctr"/>
            <a:r>
              <a:rPr lang="ru-RU" sz="2400" dirty="0"/>
              <a:t> </a:t>
            </a:r>
            <a:r>
              <a:rPr lang="ru-RU" sz="2000" b="1" dirty="0" smtClean="0">
                <a:latin typeface="Times New Roman" pitchFamily="18" charset="0"/>
                <a:cs typeface="Times New Roman" pitchFamily="18" charset="0"/>
              </a:rPr>
              <a:t>ДЕМОНСТРАЦІЙНИЙ МАТЕРІАЛ</a:t>
            </a:r>
            <a:endParaRPr lang="ru-RU" sz="2000" dirty="0">
              <a:latin typeface="Times New Roman" pitchFamily="18" charset="0"/>
              <a:cs typeface="Times New Roman" pitchFamily="18" charset="0"/>
            </a:endParaRPr>
          </a:p>
          <a:p>
            <a:pPr algn="ctr"/>
            <a:endParaRPr lang="ru-RU" sz="1400" dirty="0">
              <a:latin typeface="Times New Roman" pitchFamily="18" charset="0"/>
              <a:cs typeface="Times New Roman" pitchFamily="18" charset="0"/>
            </a:endParaRPr>
          </a:p>
          <a:p>
            <a:pPr algn="ctr"/>
            <a:r>
              <a:rPr lang="ru-RU" sz="1400" dirty="0" smtClean="0">
                <a:latin typeface="Times New Roman" pitchFamily="18" charset="0"/>
                <a:cs typeface="Times New Roman" pitchFamily="18" charset="0"/>
              </a:rPr>
              <a:t>до </a:t>
            </a:r>
            <a:r>
              <a:rPr lang="uk-UA" sz="1400" dirty="0" smtClean="0">
                <a:latin typeface="Times New Roman" pitchFamily="18" charset="0"/>
                <a:cs typeface="Times New Roman" pitchFamily="18" charset="0"/>
              </a:rPr>
              <a:t>дипломної</a:t>
            </a:r>
            <a:r>
              <a:rPr lang="ru-RU" sz="1400" dirty="0" smtClean="0">
                <a:latin typeface="Times New Roman" pitchFamily="18" charset="0"/>
                <a:cs typeface="Times New Roman" pitchFamily="18" charset="0"/>
              </a:rPr>
              <a:t> </a:t>
            </a:r>
            <a:r>
              <a:rPr lang="uk-UA" sz="1400" dirty="0" smtClean="0">
                <a:latin typeface="Times New Roman" pitchFamily="18" charset="0"/>
                <a:cs typeface="Times New Roman" pitchFamily="18" charset="0"/>
              </a:rPr>
              <a:t>роботи</a:t>
            </a:r>
          </a:p>
          <a:p>
            <a:pPr algn="ctr"/>
            <a:r>
              <a:rPr lang="uk-UA" sz="1400" dirty="0" smtClean="0">
                <a:latin typeface="Times New Roman" pitchFamily="18" charset="0"/>
                <a:cs typeface="Times New Roman" pitchFamily="18" charset="0"/>
              </a:rPr>
              <a:t>магістра спеціальності </a:t>
            </a:r>
          </a:p>
          <a:p>
            <a:pPr algn="ctr"/>
            <a:r>
              <a:rPr lang="uk-UA" sz="1400" dirty="0" smtClean="0">
                <a:latin typeface="+mn-lt"/>
              </a:rPr>
              <a:t>8.03050401 Економіка підприємства</a:t>
            </a:r>
          </a:p>
          <a:p>
            <a:pPr algn="ctr"/>
            <a:endParaRPr lang="ru-RU" sz="1400" dirty="0">
              <a:latin typeface="Times New Roman" pitchFamily="18" charset="0"/>
              <a:cs typeface="Times New Roman" pitchFamily="18" charset="0"/>
            </a:endParaRPr>
          </a:p>
          <a:p>
            <a:pPr algn="ctr"/>
            <a:endParaRPr lang="ru-RU" sz="1400" dirty="0">
              <a:latin typeface="Times New Roman" pitchFamily="18" charset="0"/>
              <a:cs typeface="Times New Roman" pitchFamily="18" charset="0"/>
            </a:endParaRPr>
          </a:p>
          <a:p>
            <a:pPr algn="ctr"/>
            <a:r>
              <a:rPr lang="uk-UA" b="1" dirty="0" smtClean="0">
                <a:latin typeface="+mn-lt"/>
              </a:rPr>
              <a:t>ФЕДІЧЕВОЇ ВЕРОНІКИ ВАДИМІВНИ</a:t>
            </a:r>
            <a:endParaRPr lang="uk-UA" dirty="0" smtClean="0">
              <a:latin typeface="+mn-lt"/>
            </a:endParaRPr>
          </a:p>
          <a:p>
            <a:pPr algn="ctr"/>
            <a:r>
              <a:rPr lang="uk-UA" sz="2400" dirty="0" smtClean="0">
                <a:latin typeface="+mn-lt"/>
                <a:cs typeface="Times New Roman" pitchFamily="18" charset="0"/>
              </a:rPr>
              <a:t> </a:t>
            </a:r>
          </a:p>
          <a:p>
            <a:pPr algn="ctr"/>
            <a:r>
              <a:rPr lang="uk-UA" sz="2400" dirty="0" smtClean="0">
                <a:latin typeface="+mn-lt"/>
              </a:rPr>
              <a:t>УДОСКОНАЛЕННЯ СИСТЕМИ МОТИВАЦІЇ ПРАЦІ В УМОВАХ ПАТ «ЕМСС» НА ОСНОВІ ДОСЛІДЖЕННЯ ТРУДОВОГО ПОТЕНЦІАЛУ</a:t>
            </a:r>
            <a:r>
              <a:rPr lang="ru-RU" sz="2400" b="1" dirty="0">
                <a:latin typeface="Times New Roman" pitchFamily="18" charset="0"/>
                <a:cs typeface="Times New Roman" pitchFamily="18" charset="0"/>
              </a:rPr>
              <a:t/>
            </a:r>
            <a:br>
              <a:rPr lang="ru-RU" sz="2400" b="1" dirty="0">
                <a:latin typeface="Times New Roman" pitchFamily="18" charset="0"/>
                <a:cs typeface="Times New Roman" pitchFamily="18" charset="0"/>
              </a:rPr>
            </a:br>
            <a:endParaRPr lang="ru-RU" sz="800" b="1" dirty="0">
              <a:latin typeface="Times New Roman" pitchFamily="18" charset="0"/>
              <a:cs typeface="Times New Roman" pitchFamily="18" charset="0"/>
            </a:endParaRPr>
          </a:p>
          <a:p>
            <a:pPr algn="r"/>
            <a:r>
              <a:rPr lang="ru-RU" sz="2400" b="1" dirty="0">
                <a:latin typeface="Times New Roman" pitchFamily="18" charset="0"/>
                <a:cs typeface="Times New Roman" pitchFamily="18" charset="0"/>
              </a:rPr>
              <a:t>						</a:t>
            </a:r>
            <a:r>
              <a:rPr lang="ru-RU" sz="2400" b="1" dirty="0">
                <a:latin typeface="+mn-lt"/>
                <a:cs typeface="Times New Roman" pitchFamily="18" charset="0"/>
              </a:rPr>
              <a:t>         </a:t>
            </a:r>
            <a:r>
              <a:rPr lang="ru-RU" sz="2400" b="1" dirty="0" smtClean="0">
                <a:latin typeface="+mn-lt"/>
              </a:rPr>
              <a:t> </a:t>
            </a:r>
            <a:r>
              <a:rPr lang="uk-UA" sz="1400" b="1" dirty="0" smtClean="0">
                <a:latin typeface="+mn-lt"/>
                <a:cs typeface="Times New Roman" pitchFamily="18" charset="0"/>
              </a:rPr>
              <a:t>Науковий керівник</a:t>
            </a:r>
          </a:p>
          <a:p>
            <a:pPr algn="r" eaLnBrk="0" hangingPunct="0"/>
            <a:r>
              <a:rPr lang="uk-UA" sz="1400" b="1" dirty="0" smtClean="0">
                <a:latin typeface="+mn-lt"/>
                <a:cs typeface="Times New Roman" pitchFamily="18" charset="0"/>
              </a:rPr>
              <a:t>                                                   Ровенська</a:t>
            </a:r>
          </a:p>
          <a:p>
            <a:pPr algn="r" eaLnBrk="0" hangingPunct="0"/>
            <a:r>
              <a:rPr lang="uk-UA" sz="1400" b="1" dirty="0" smtClean="0">
                <a:latin typeface="+mn-lt"/>
                <a:cs typeface="Times New Roman" pitchFamily="18" charset="0"/>
              </a:rPr>
              <a:t>Вікторія </a:t>
            </a:r>
            <a:r>
              <a:rPr lang="uk-UA" sz="1400" b="1" dirty="0" err="1" smtClean="0">
                <a:latin typeface="+mn-lt"/>
                <a:cs typeface="Times New Roman" pitchFamily="18" charset="0"/>
              </a:rPr>
              <a:t>Вячеславівна</a:t>
            </a:r>
            <a:endParaRPr lang="uk-UA" sz="1400" b="1" dirty="0" smtClean="0">
              <a:latin typeface="+mn-lt"/>
              <a:cs typeface="Times New Roman" pitchFamily="18" charset="0"/>
            </a:endParaRPr>
          </a:p>
          <a:p>
            <a:pPr algn="r" eaLnBrk="0" hangingPunct="0"/>
            <a:r>
              <a:rPr lang="uk-UA" sz="1400" b="1" dirty="0" err="1" smtClean="0">
                <a:latin typeface="+mn-lt"/>
                <a:cs typeface="Times New Roman" pitchFamily="18" charset="0"/>
              </a:rPr>
              <a:t>к.е.н</a:t>
            </a:r>
            <a:r>
              <a:rPr lang="uk-UA" sz="1400" b="1" dirty="0" smtClean="0">
                <a:latin typeface="+mn-lt"/>
                <a:cs typeface="Times New Roman" pitchFamily="18" charset="0"/>
              </a:rPr>
              <a:t>., доцент</a:t>
            </a:r>
            <a:endParaRPr lang="uk-UA" sz="2400" b="1" dirty="0" smtClean="0">
              <a:latin typeface="+mn-lt"/>
            </a:endParaRPr>
          </a:p>
          <a:p>
            <a:pPr algn="ctr"/>
            <a:endParaRPr lang="ru-RU" sz="2400" b="1" dirty="0"/>
          </a:p>
          <a:p>
            <a:pPr algn="ctr"/>
            <a:endParaRPr lang="ru-RU" sz="2400" dirty="0"/>
          </a:p>
          <a:p>
            <a:pPr algn="ctr"/>
            <a:endParaRPr lang="ru-RU" sz="1400" dirty="0"/>
          </a:p>
          <a:p>
            <a:pPr algn="ctr"/>
            <a:endParaRPr lang="ru-RU" sz="1400" dirty="0"/>
          </a:p>
          <a:p>
            <a:pPr algn="ctr"/>
            <a:endParaRPr lang="ru-RU" sz="1400" dirty="0"/>
          </a:p>
          <a:p>
            <a:pPr algn="ctr"/>
            <a:endParaRPr lang="ru-RU" sz="1400" dirty="0"/>
          </a:p>
          <a:p>
            <a:pPr algn="ctr"/>
            <a:endParaRPr lang="ru-RU" sz="1400" dirty="0"/>
          </a:p>
          <a:p>
            <a:pPr algn="ctr"/>
            <a:endParaRPr lang="ru-RU" sz="1400" dirty="0"/>
          </a:p>
          <a:p>
            <a:pPr algn="ctr"/>
            <a:endParaRPr lang="ru-RU" sz="1400" dirty="0"/>
          </a:p>
          <a:p>
            <a:pPr algn="ctr">
              <a:spcBef>
                <a:spcPct val="50000"/>
              </a:spcBef>
            </a:pPr>
            <a:endParaRPr kumimoji="1" lang="ru-RU" sz="2000" b="1" dirty="0">
              <a:solidFill>
                <a:srgbClr val="000099"/>
              </a:solidFill>
              <a:latin typeface="Times New Roman" pitchFamily="18" charset="0"/>
            </a:endParaRPr>
          </a:p>
        </p:txBody>
      </p:sp>
      <p:pic>
        <p:nvPicPr>
          <p:cNvPr id="3076" name="Picture 7"/>
          <p:cNvPicPr>
            <a:picLocks noChangeAspect="1" noChangeArrowheads="1"/>
          </p:cNvPicPr>
          <p:nvPr/>
        </p:nvPicPr>
        <p:blipFill>
          <a:blip r:embed="rId2"/>
          <a:srcRect/>
          <a:stretch>
            <a:fillRect/>
          </a:stretch>
        </p:blipFill>
        <p:spPr bwMode="auto">
          <a:xfrm>
            <a:off x="8386763" y="285750"/>
            <a:ext cx="1411287" cy="1571625"/>
          </a:xfrm>
          <a:prstGeom prst="rect">
            <a:avLst/>
          </a:prstGeom>
          <a:noFill/>
          <a:ln w="9525">
            <a:noFill/>
            <a:miter lim="800000"/>
            <a:headEnd/>
            <a:tailEnd/>
          </a:ln>
        </p:spPr>
      </p:pic>
      <p:pic>
        <p:nvPicPr>
          <p:cNvPr id="3077" name="Рисунок 1"/>
          <p:cNvPicPr>
            <a:picLocks noChangeAspect="1"/>
          </p:cNvPicPr>
          <p:nvPr/>
        </p:nvPicPr>
        <p:blipFill>
          <a:blip r:embed="rId3" cstate="print"/>
          <a:srcRect/>
          <a:stretch>
            <a:fillRect/>
          </a:stretch>
        </p:blipFill>
        <p:spPr bwMode="auto">
          <a:xfrm>
            <a:off x="166654" y="4714884"/>
            <a:ext cx="1692275" cy="1917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3"/>
          <p:cNvSpPr txBox="1">
            <a:spLocks noChangeArrowheads="1"/>
          </p:cNvSpPr>
          <p:nvPr/>
        </p:nvSpPr>
        <p:spPr bwMode="auto">
          <a:xfrm>
            <a:off x="679450" y="490538"/>
            <a:ext cx="8547100" cy="534987"/>
          </a:xfrm>
          <a:prstGeom prst="rect">
            <a:avLst/>
          </a:prstGeom>
          <a:noFill/>
          <a:ln w="12700" cap="sq">
            <a:noFill/>
            <a:miter lim="800000"/>
            <a:headEnd type="none" w="sm" len="sm"/>
            <a:tailEnd type="none" w="sm" len="sm"/>
          </a:ln>
        </p:spPr>
        <p:txBody>
          <a:bodyPr lIns="67391" tIns="33696" rIns="67391" bIns="33696">
            <a:spAutoFit/>
          </a:bodyPr>
          <a:lstStyle/>
          <a:p>
            <a:pPr indent="358775" algn="just" defTabSz="674688">
              <a:lnSpc>
                <a:spcPct val="150000"/>
              </a:lnSpc>
              <a:spcBef>
                <a:spcPct val="50000"/>
              </a:spcBef>
            </a:pPr>
            <a:r>
              <a:rPr lang="ru-RU" sz="2300">
                <a:solidFill>
                  <a:srgbClr val="C00000"/>
                </a:solidFill>
                <a:latin typeface="Times New Roman" pitchFamily="18" charset="0"/>
                <a:cs typeface="Times New Roman" pitchFamily="18" charset="0"/>
              </a:rPr>
              <a:t> </a:t>
            </a:r>
            <a:endParaRPr lang="ru-RU" sz="2400">
              <a:solidFill>
                <a:srgbClr val="0000FF"/>
              </a:solidFill>
              <a:latin typeface="Times New Roman" pitchFamily="18" charset="0"/>
              <a:cs typeface="Times New Roman" pitchFamily="18" charset="0"/>
            </a:endParaRPr>
          </a:p>
        </p:txBody>
      </p:sp>
      <p:sp>
        <p:nvSpPr>
          <p:cNvPr id="3" name="Прямоугольник 2"/>
          <p:cNvSpPr/>
          <p:nvPr/>
        </p:nvSpPr>
        <p:spPr>
          <a:xfrm>
            <a:off x="309563" y="-79375"/>
            <a:ext cx="9358312" cy="7048083"/>
          </a:xfrm>
          <a:prstGeom prst="rect">
            <a:avLst/>
          </a:prstGeom>
        </p:spPr>
        <p:txBody>
          <a:bodyPr>
            <a:spAutoFit/>
          </a:bodyPr>
          <a:lstStyle/>
          <a:p>
            <a:pPr>
              <a:defRPr/>
            </a:pPr>
            <a:endParaRPr lang="ru-RU" dirty="0"/>
          </a:p>
          <a:p>
            <a:pPr algn="just"/>
            <a:r>
              <a:rPr lang="ru-RU" b="1" dirty="0" smtClean="0">
                <a:latin typeface="Times New Roman" pitchFamily="18" charset="0"/>
              </a:rPr>
              <a:t>Постановка проблемы:</a:t>
            </a:r>
            <a:r>
              <a:rPr lang="ru-RU" dirty="0" smtClean="0">
                <a:solidFill>
                  <a:srgbClr val="FF0000"/>
                </a:solidFill>
                <a:latin typeface="Times New Roman" pitchFamily="18" charset="0"/>
              </a:rPr>
              <a:t> </a:t>
            </a:r>
            <a:r>
              <a:rPr lang="ru-RU" dirty="0" smtClean="0">
                <a:latin typeface="Times New Roman" pitchFamily="18" charset="0"/>
              </a:rPr>
              <a:t>Рыночная экономика предъявляет к квалификации специалистов более высокие требования. Так, руководители должны разрабатывать и рекомендовать эффективную стратегию, ориентированную на рыночные критерии, обеспечивать постоянное обновление продукции, создавать благоприятную организационную культуру. Они постоянно должны отслеживать изменения, происходящие во внешней среде, а также оценивать изменения, происходящие в деятельности фирмы. В оценке эффективности управления персоналом большое значение имеет изучение факторов, влияющих на мотивацию персонала. Условиями, которые влияют на адекватность оценки эффективности, является точность статистических данных, правильно организованный сбор информации. Интерес представляет выявление основных факторов, влияющих на эффективность управления персоналом и построение и изучение корреляционно-регрессивных моделей.</a:t>
            </a:r>
          </a:p>
          <a:p>
            <a:pPr>
              <a:defRPr/>
            </a:pPr>
            <a:endParaRPr lang="ru-RU" dirty="0">
              <a:latin typeface="Times New Roman" pitchFamily="18" charset="0"/>
              <a:cs typeface="Times New Roman" pitchFamily="18" charset="0"/>
            </a:endParaRPr>
          </a:p>
          <a:p>
            <a:r>
              <a:rPr lang="ru-RU" b="1" dirty="0" smtClean="0">
                <a:latin typeface="+mn-lt"/>
              </a:rPr>
              <a:t>Цель магистерской работы</a:t>
            </a:r>
            <a:r>
              <a:rPr lang="ru-RU" dirty="0" smtClean="0">
                <a:latin typeface="+mn-lt"/>
              </a:rPr>
              <a:t> состоит в  усовершенствовании системы мотивации труда в условиях ПАО ЭМСС на основании исследования трудового потенциала.</a:t>
            </a:r>
          </a:p>
          <a:p>
            <a:pPr algn="just">
              <a:defRPr/>
            </a:pPr>
            <a:endParaRPr lang="ru-RU" dirty="0">
              <a:latin typeface="Times New Roman" pitchFamily="18" charset="0"/>
              <a:cs typeface="Times New Roman" pitchFamily="18" charset="0"/>
            </a:endParaRPr>
          </a:p>
          <a:p>
            <a:pPr algn="just"/>
            <a:r>
              <a:rPr lang="ru-RU" b="1" dirty="0" smtClean="0">
                <a:latin typeface="Times New Roman" pitchFamily="18" charset="0"/>
              </a:rPr>
              <a:t>Объектом исследования </a:t>
            </a:r>
            <a:r>
              <a:rPr lang="ru-RU" dirty="0" smtClean="0">
                <a:latin typeface="Times New Roman" pitchFamily="18" charset="0"/>
              </a:rPr>
              <a:t>является механизм формирования и использования трудового потенциала ПАО «ЭМСС».</a:t>
            </a:r>
          </a:p>
          <a:p>
            <a:pPr>
              <a:defRPr/>
            </a:pPr>
            <a:endParaRPr lang="ru-RU" sz="2000" dirty="0">
              <a:latin typeface="Times New Roman" pitchFamily="18" charset="0"/>
            </a:endParaRPr>
          </a:p>
          <a:p>
            <a:pPr>
              <a:defRPr/>
            </a:pPr>
            <a:endParaRPr lang="ru-RU" dirty="0"/>
          </a:p>
          <a:p>
            <a:pPr>
              <a:defRPr/>
            </a:pPr>
            <a:endParaRPr lang="ru-RU" dirty="0"/>
          </a:p>
          <a:p>
            <a:pPr>
              <a:defRPr/>
            </a:pPr>
            <a:endParaRPr lang="ru-RU" dirty="0"/>
          </a:p>
          <a:p>
            <a:pPr>
              <a:defRPr/>
            </a:pPr>
            <a:endParaRPr lang="ru-RU" dirty="0"/>
          </a:p>
          <a:p>
            <a:pPr>
              <a:defRPr/>
            </a:pPr>
            <a:endParaRPr lang="ru-RU" dirty="0"/>
          </a:p>
          <a:p>
            <a:pPr>
              <a:defRPr/>
            </a:pP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285728"/>
            <a:ext cx="9906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tab pos="180975" algn="l"/>
                <a:tab pos="228600" algn="l"/>
              </a:tabLst>
            </a:pPr>
            <a:r>
              <a:rPr kumimoji="0" lang="ru-RU" b="0" i="0" u="none" strike="noStrike" cap="none" normalizeH="0" baseline="0" dirty="0" smtClean="0">
                <a:ln>
                  <a:noFill/>
                </a:ln>
                <a:solidFill>
                  <a:schemeClr val="tx1"/>
                </a:solidFill>
                <a:effectLst/>
                <a:latin typeface="+mn-lt"/>
                <a:ea typeface="Times New Roman" pitchFamily="18" charset="0"/>
                <a:cs typeface="Times New Roman" pitchFamily="18" charset="0"/>
              </a:rPr>
              <a:t>В соответствии с поставленной целью в магистерской работе решены следующие взаимосвязанные задачи теоретического и прикладного характера:</a:t>
            </a:r>
            <a:endParaRPr kumimoji="0" lang="ru-RU" b="0" i="0" u="none" strike="noStrike" cap="none" normalizeH="0" baseline="0" dirty="0" smtClean="0">
              <a:ln>
                <a:noFill/>
              </a:ln>
              <a:solidFill>
                <a:schemeClr val="tx1"/>
              </a:solidFill>
              <a:effectLst/>
              <a:latin typeface="+mn-lt"/>
            </a:endParaRPr>
          </a:p>
          <a:p>
            <a:pPr marL="0" marR="0" lvl="0" indent="450850" algn="l" defTabSz="914400" rtl="0" eaLnBrk="0" fontAlgn="base" latinLnBrk="0" hangingPunct="0">
              <a:lnSpc>
                <a:spcPct val="100000"/>
              </a:lnSpc>
              <a:spcBef>
                <a:spcPct val="0"/>
              </a:spcBef>
              <a:spcAft>
                <a:spcPct val="0"/>
              </a:spcAft>
              <a:buClrTx/>
              <a:buSzTx/>
              <a:buFontTx/>
              <a:buChar char="•"/>
              <a:tabLst>
                <a:tab pos="180975" algn="l"/>
                <a:tab pos="228600" algn="l"/>
              </a:tabLst>
            </a:pPr>
            <a:r>
              <a:rPr kumimoji="0" lang="ru-RU" b="0" i="0" u="none" strike="noStrike" cap="none" normalizeH="0" baseline="0" dirty="0" smtClean="0">
                <a:ln>
                  <a:noFill/>
                </a:ln>
                <a:solidFill>
                  <a:schemeClr val="tx1"/>
                </a:solidFill>
                <a:effectLst/>
                <a:latin typeface="+mn-lt"/>
                <a:ea typeface="Times New Roman" pitchFamily="18" charset="0"/>
                <a:cs typeface="Times New Roman" pitchFamily="18" charset="0"/>
              </a:rPr>
              <a:t>выявлены основные проблемы управления трудовым потенциалом в условиях статистической оценки эффективности управления персоналом;</a:t>
            </a:r>
            <a:endParaRPr kumimoji="0" lang="ru-RU" b="0" i="0" u="none" strike="noStrike" cap="none" normalizeH="0" baseline="0" dirty="0" smtClean="0">
              <a:ln>
                <a:noFill/>
              </a:ln>
              <a:solidFill>
                <a:schemeClr val="tx1"/>
              </a:solidFill>
              <a:effectLst/>
              <a:latin typeface="+mn-lt"/>
            </a:endParaRPr>
          </a:p>
          <a:p>
            <a:pPr marL="0" marR="0" lvl="0" indent="450850" algn="l" defTabSz="914400" rtl="0" eaLnBrk="0" fontAlgn="base" latinLnBrk="0" hangingPunct="0">
              <a:lnSpc>
                <a:spcPct val="100000"/>
              </a:lnSpc>
              <a:spcBef>
                <a:spcPct val="0"/>
              </a:spcBef>
              <a:spcAft>
                <a:spcPct val="0"/>
              </a:spcAft>
              <a:buClrTx/>
              <a:buSzTx/>
              <a:buFontTx/>
              <a:buChar char="•"/>
              <a:tabLst>
                <a:tab pos="180975" algn="l"/>
                <a:tab pos="228600" algn="l"/>
              </a:tabLst>
            </a:pPr>
            <a:r>
              <a:rPr kumimoji="0" lang="ru-RU" b="0" i="0" u="none" strike="noStrike" cap="none" normalizeH="0" baseline="0" dirty="0" smtClean="0">
                <a:ln>
                  <a:noFill/>
                </a:ln>
                <a:solidFill>
                  <a:schemeClr val="tx1"/>
                </a:solidFill>
                <a:effectLst/>
                <a:latin typeface="+mn-lt"/>
                <a:ea typeface="Times New Roman" pitchFamily="18" charset="0"/>
                <a:cs typeface="Times New Roman" pitchFamily="18" charset="0"/>
              </a:rPr>
              <a:t>проанализированы факторы, влияющие на ситуацию в области управления персоналом, предложена их классификация;</a:t>
            </a:r>
            <a:endParaRPr kumimoji="0" lang="ru-RU" b="0" i="0" u="none" strike="noStrike" cap="none" normalizeH="0" baseline="0" dirty="0" smtClean="0">
              <a:ln>
                <a:noFill/>
              </a:ln>
              <a:solidFill>
                <a:schemeClr val="tx1"/>
              </a:solidFill>
              <a:effectLst/>
              <a:latin typeface="+mn-lt"/>
            </a:endParaRPr>
          </a:p>
          <a:p>
            <a:pPr marL="0" marR="0" lvl="0" indent="450850" algn="l" defTabSz="914400" rtl="0" eaLnBrk="0" fontAlgn="base" latinLnBrk="0" hangingPunct="0">
              <a:lnSpc>
                <a:spcPct val="100000"/>
              </a:lnSpc>
              <a:spcBef>
                <a:spcPct val="0"/>
              </a:spcBef>
              <a:spcAft>
                <a:spcPct val="0"/>
              </a:spcAft>
              <a:buClrTx/>
              <a:buSzTx/>
              <a:buFontTx/>
              <a:buChar char="•"/>
              <a:tabLst>
                <a:tab pos="180975" algn="l"/>
                <a:tab pos="228600" algn="l"/>
              </a:tabLst>
            </a:pPr>
            <a:r>
              <a:rPr kumimoji="0" lang="ru-RU" b="0" i="0" u="none" strike="noStrike" cap="none" normalizeH="0" baseline="0" dirty="0" smtClean="0">
                <a:ln>
                  <a:noFill/>
                </a:ln>
                <a:solidFill>
                  <a:schemeClr val="tx1"/>
                </a:solidFill>
                <a:effectLst/>
                <a:latin typeface="+mn-lt"/>
                <a:ea typeface="Times New Roman" pitchFamily="18" charset="0"/>
                <a:cs typeface="Times New Roman" pitchFamily="18" charset="0"/>
              </a:rPr>
              <a:t>предложена и обоснована система статистических показателей эффективности управления трудовым потенциалом с учетом их взаимосвязи;</a:t>
            </a:r>
            <a:endParaRPr kumimoji="0" lang="ru-RU" b="0" i="0" u="none" strike="noStrike" cap="none" normalizeH="0" baseline="0" dirty="0" smtClean="0">
              <a:ln>
                <a:noFill/>
              </a:ln>
              <a:solidFill>
                <a:schemeClr val="tx1"/>
              </a:solidFill>
              <a:effectLst/>
              <a:latin typeface="+mn-lt"/>
            </a:endParaRPr>
          </a:p>
          <a:p>
            <a:pPr marL="0" marR="0" lvl="0" indent="450850" algn="l" defTabSz="914400" rtl="0" eaLnBrk="0" fontAlgn="base" latinLnBrk="0" hangingPunct="0">
              <a:lnSpc>
                <a:spcPct val="100000"/>
              </a:lnSpc>
              <a:spcBef>
                <a:spcPct val="0"/>
              </a:spcBef>
              <a:spcAft>
                <a:spcPct val="0"/>
              </a:spcAft>
              <a:buClrTx/>
              <a:buSzTx/>
              <a:buFontTx/>
              <a:buChar char="•"/>
              <a:tabLst>
                <a:tab pos="180975" algn="l"/>
                <a:tab pos="228600" algn="l"/>
              </a:tabLst>
            </a:pPr>
            <a:r>
              <a:rPr kumimoji="0" lang="ru-RU" b="0" i="0" u="none" strike="noStrike" cap="none" normalizeH="0" baseline="0" dirty="0" smtClean="0">
                <a:ln>
                  <a:noFill/>
                </a:ln>
                <a:solidFill>
                  <a:schemeClr val="tx1"/>
                </a:solidFill>
                <a:effectLst/>
                <a:latin typeface="+mn-lt"/>
                <a:ea typeface="Times New Roman" pitchFamily="18" charset="0"/>
                <a:cs typeface="Times New Roman" pitchFamily="18" charset="0"/>
              </a:rPr>
              <a:t>разработана методология статистической оценки эффективности управления трудовым потенциалом, с применением комплекса статистико-математических методов;</a:t>
            </a:r>
            <a:endParaRPr kumimoji="0" lang="ru-RU" b="0" i="0" u="none" strike="noStrike" cap="none" normalizeH="0" baseline="0" dirty="0" smtClean="0">
              <a:ln>
                <a:noFill/>
              </a:ln>
              <a:solidFill>
                <a:schemeClr val="tx1"/>
              </a:solidFill>
              <a:effectLst/>
              <a:latin typeface="+mn-lt"/>
            </a:endParaRPr>
          </a:p>
          <a:p>
            <a:pPr marL="0" marR="0" lvl="0" indent="450850" algn="l" defTabSz="914400" rtl="0" eaLnBrk="0" fontAlgn="base" latinLnBrk="0" hangingPunct="0">
              <a:lnSpc>
                <a:spcPct val="100000"/>
              </a:lnSpc>
              <a:spcBef>
                <a:spcPct val="0"/>
              </a:spcBef>
              <a:spcAft>
                <a:spcPct val="0"/>
              </a:spcAft>
              <a:buClrTx/>
              <a:buSzTx/>
              <a:buFontTx/>
              <a:buChar char="•"/>
              <a:tabLst>
                <a:tab pos="180975" algn="l"/>
                <a:tab pos="228600" algn="l"/>
              </a:tabLst>
            </a:pPr>
            <a:r>
              <a:rPr kumimoji="0" lang="ru-RU" b="0" i="0" u="none" strike="noStrike" cap="none" normalizeH="0" baseline="0" dirty="0" smtClean="0">
                <a:ln>
                  <a:noFill/>
                </a:ln>
                <a:solidFill>
                  <a:schemeClr val="tx1"/>
                </a:solidFill>
                <a:effectLst/>
                <a:latin typeface="+mn-lt"/>
                <a:ea typeface="Times New Roman" pitchFamily="18" charset="0"/>
                <a:cs typeface="Times New Roman" pitchFamily="18" charset="0"/>
              </a:rPr>
              <a:t>выполнен анализ показателей использования трудовых ресурсов  ПАО «ЭМСС»;</a:t>
            </a:r>
            <a:endParaRPr kumimoji="0" lang="ru-RU" b="0" i="0" u="none" strike="noStrike" cap="none" normalizeH="0" baseline="0" dirty="0" smtClean="0">
              <a:ln>
                <a:noFill/>
              </a:ln>
              <a:solidFill>
                <a:schemeClr val="tx1"/>
              </a:solidFill>
              <a:effectLst/>
              <a:latin typeface="+mn-lt"/>
            </a:endParaRPr>
          </a:p>
          <a:p>
            <a:pPr marL="0" marR="0" lvl="0" indent="450850" algn="l" defTabSz="914400" rtl="0" eaLnBrk="0" fontAlgn="base" latinLnBrk="0" hangingPunct="0">
              <a:lnSpc>
                <a:spcPct val="100000"/>
              </a:lnSpc>
              <a:spcBef>
                <a:spcPct val="0"/>
              </a:spcBef>
              <a:spcAft>
                <a:spcPct val="0"/>
              </a:spcAft>
              <a:buClrTx/>
              <a:buSzTx/>
              <a:buFontTx/>
              <a:buChar char="•"/>
              <a:tabLst>
                <a:tab pos="180975" algn="l"/>
                <a:tab pos="228600" algn="l"/>
              </a:tabLst>
            </a:pPr>
            <a:r>
              <a:rPr kumimoji="0" lang="ru-RU" b="0" i="0" u="none" strike="noStrike" cap="none" normalizeH="0" baseline="0" dirty="0" smtClean="0">
                <a:ln>
                  <a:noFill/>
                </a:ln>
                <a:solidFill>
                  <a:schemeClr val="tx1"/>
                </a:solidFill>
                <a:effectLst/>
                <a:latin typeface="+mn-lt"/>
                <a:ea typeface="Times New Roman" pitchFamily="18" charset="0"/>
                <a:cs typeface="Times New Roman" pitchFamily="18" charset="0"/>
              </a:rPr>
              <a:t>исследована динамика показателей эффективности управления персоналом;</a:t>
            </a:r>
            <a:endParaRPr kumimoji="0" lang="ru-RU" b="0" i="0" u="none" strike="noStrike" cap="none" normalizeH="0" baseline="0" dirty="0" smtClean="0">
              <a:ln>
                <a:noFill/>
              </a:ln>
              <a:solidFill>
                <a:schemeClr val="tx1"/>
              </a:solidFill>
              <a:effectLst/>
              <a:latin typeface="+mn-lt"/>
            </a:endParaRPr>
          </a:p>
          <a:p>
            <a:pPr marL="0" marR="0" lvl="0" indent="450850" algn="l" defTabSz="914400" rtl="0" eaLnBrk="0" fontAlgn="base" latinLnBrk="0" hangingPunct="0">
              <a:lnSpc>
                <a:spcPct val="100000"/>
              </a:lnSpc>
              <a:spcBef>
                <a:spcPct val="0"/>
              </a:spcBef>
              <a:spcAft>
                <a:spcPct val="0"/>
              </a:spcAft>
              <a:buClrTx/>
              <a:buSzTx/>
              <a:buFontTx/>
              <a:buChar char="•"/>
              <a:tabLst>
                <a:tab pos="180975" algn="l"/>
                <a:tab pos="228600" algn="l"/>
              </a:tabLst>
            </a:pPr>
            <a:r>
              <a:rPr kumimoji="0" lang="ru-RU" b="0" i="0" u="none" strike="noStrike" cap="none" normalizeH="0" baseline="0" dirty="0" smtClean="0">
                <a:ln>
                  <a:noFill/>
                </a:ln>
                <a:solidFill>
                  <a:schemeClr val="tx1"/>
                </a:solidFill>
                <a:effectLst/>
                <a:latin typeface="+mn-lt"/>
                <a:ea typeface="Times New Roman" pitchFamily="18" charset="0"/>
                <a:cs typeface="Times New Roman" pitchFamily="18" charset="0"/>
              </a:rPr>
              <a:t>построена модель основной тенденции развития показателей эффективности управления персоналом, с экстраполяцией полученных результатов;</a:t>
            </a:r>
            <a:endParaRPr kumimoji="0" lang="ru-RU" b="0" i="0" u="none" strike="noStrike" cap="none" normalizeH="0" baseline="0" dirty="0" smtClean="0">
              <a:ln>
                <a:noFill/>
              </a:ln>
              <a:solidFill>
                <a:schemeClr val="tx1"/>
              </a:solidFill>
              <a:effectLst/>
              <a:latin typeface="+mn-lt"/>
            </a:endParaRPr>
          </a:p>
          <a:p>
            <a:pPr marL="0" marR="0" lvl="0" indent="450850" algn="l" defTabSz="914400" rtl="0" eaLnBrk="0" fontAlgn="base" latinLnBrk="0" hangingPunct="0">
              <a:lnSpc>
                <a:spcPct val="100000"/>
              </a:lnSpc>
              <a:spcBef>
                <a:spcPct val="0"/>
              </a:spcBef>
              <a:spcAft>
                <a:spcPct val="0"/>
              </a:spcAft>
              <a:buClrTx/>
              <a:buSzTx/>
              <a:buFontTx/>
              <a:buChar char="•"/>
              <a:tabLst>
                <a:tab pos="180975" algn="l"/>
                <a:tab pos="228600" algn="l"/>
              </a:tabLst>
            </a:pPr>
            <a:r>
              <a:rPr kumimoji="0" lang="ru-RU" b="0" i="0" u="none" strike="noStrike" cap="none" normalizeH="0" baseline="0" dirty="0" smtClean="0">
                <a:ln>
                  <a:noFill/>
                </a:ln>
                <a:solidFill>
                  <a:schemeClr val="tx1"/>
                </a:solidFill>
                <a:effectLst/>
                <a:latin typeface="+mn-lt"/>
                <a:ea typeface="Times New Roman" pitchFamily="18" charset="0"/>
                <a:cs typeface="Times New Roman" pitchFamily="18" charset="0"/>
              </a:rPr>
              <a:t>построена регрессионная модель эффективности управления персоналом;</a:t>
            </a:r>
            <a:endParaRPr kumimoji="0" lang="ru-RU" b="0" i="0" u="none" strike="noStrike" cap="none" normalizeH="0" baseline="0" dirty="0" smtClean="0">
              <a:ln>
                <a:noFill/>
              </a:ln>
              <a:solidFill>
                <a:schemeClr val="tx1"/>
              </a:solidFill>
              <a:effectLst/>
              <a:latin typeface="+mn-lt"/>
            </a:endParaRPr>
          </a:p>
          <a:p>
            <a:pPr marL="0" marR="0" lvl="0" indent="450850" algn="l" defTabSz="914400" rtl="0" eaLnBrk="0" fontAlgn="base" latinLnBrk="0" hangingPunct="0">
              <a:lnSpc>
                <a:spcPct val="100000"/>
              </a:lnSpc>
              <a:spcBef>
                <a:spcPct val="0"/>
              </a:spcBef>
              <a:spcAft>
                <a:spcPct val="0"/>
              </a:spcAft>
              <a:buClrTx/>
              <a:buSzTx/>
              <a:buFontTx/>
              <a:buChar char="•"/>
              <a:tabLst>
                <a:tab pos="180975" algn="l"/>
                <a:tab pos="228600" algn="l"/>
              </a:tabLst>
            </a:pPr>
            <a:r>
              <a:rPr kumimoji="0" lang="ru-RU" b="0" i="0" u="none" strike="noStrike" cap="none" normalizeH="0" baseline="0" dirty="0" smtClean="0">
                <a:ln>
                  <a:noFill/>
                </a:ln>
                <a:solidFill>
                  <a:srgbClr val="000000"/>
                </a:solidFill>
                <a:effectLst/>
                <a:latin typeface="+mn-lt"/>
                <a:ea typeface="Times New Roman" pitchFamily="18" charset="0"/>
                <a:cs typeface="Times New Roman" pitchFamily="18" charset="0"/>
              </a:rPr>
              <a:t>выполнен прогноз коэффициента текучести кадров с учетом эластичности переменных.</a:t>
            </a:r>
            <a:endParaRPr kumimoji="0" lang="ru-RU" b="0" i="0" u="none" strike="noStrike" cap="none" normalizeH="0" baseline="0" dirty="0" smtClean="0">
              <a:ln>
                <a:noFill/>
              </a:ln>
              <a:solidFill>
                <a:schemeClr val="tx1"/>
              </a:solidFill>
              <a:effectLst/>
              <a:latin typeface="+mn-lt"/>
            </a:endParaRPr>
          </a:p>
          <a:p>
            <a:pPr marL="0" marR="0" lvl="0" indent="450850" algn="l" defTabSz="914400" rtl="0" eaLnBrk="0" fontAlgn="base" latinLnBrk="0" hangingPunct="0">
              <a:lnSpc>
                <a:spcPct val="100000"/>
              </a:lnSpc>
              <a:spcBef>
                <a:spcPct val="0"/>
              </a:spcBef>
              <a:spcAft>
                <a:spcPct val="0"/>
              </a:spcAft>
              <a:buClrTx/>
              <a:buSzTx/>
              <a:buFontTx/>
              <a:buChar char="•"/>
              <a:tabLst>
                <a:tab pos="180975" algn="l"/>
                <a:tab pos="228600" algn="l"/>
              </a:tabLst>
            </a:pPr>
            <a:r>
              <a:rPr kumimoji="0" lang="ru-RU" b="0" i="0" u="none" strike="noStrike" cap="none" normalizeH="0" baseline="0" dirty="0" smtClean="0">
                <a:ln>
                  <a:noFill/>
                </a:ln>
                <a:solidFill>
                  <a:srgbClr val="000000"/>
                </a:solidFill>
                <a:effectLst/>
                <a:latin typeface="+mn-lt"/>
                <a:ea typeface="Times New Roman" pitchFamily="18" charset="0"/>
                <a:cs typeface="Times New Roman" pitchFamily="18" charset="0"/>
              </a:rPr>
              <a:t>анализ и оценка существующей системы мотивации в организации</a:t>
            </a:r>
            <a:endParaRPr kumimoji="0" lang="ru-RU" b="0" i="0" u="none" strike="noStrike" cap="none" normalizeH="0" baseline="0" dirty="0" smtClean="0">
              <a:ln>
                <a:noFill/>
              </a:ln>
              <a:solidFill>
                <a:schemeClr val="tx1"/>
              </a:solidFill>
              <a:effectLst/>
              <a:latin typeface="+mn-lt"/>
            </a:endParaRPr>
          </a:p>
          <a:p>
            <a:pPr marL="0" marR="0" lvl="0" indent="450850" algn="l" defTabSz="914400" rtl="0" eaLnBrk="0" fontAlgn="base" latinLnBrk="0" hangingPunct="0">
              <a:lnSpc>
                <a:spcPct val="100000"/>
              </a:lnSpc>
              <a:spcBef>
                <a:spcPct val="0"/>
              </a:spcBef>
              <a:spcAft>
                <a:spcPct val="0"/>
              </a:spcAft>
              <a:buClrTx/>
              <a:buSzTx/>
              <a:buFontTx/>
              <a:buChar char="•"/>
              <a:tabLst>
                <a:tab pos="180975" algn="l"/>
                <a:tab pos="228600" algn="l"/>
              </a:tabLst>
            </a:pPr>
            <a:r>
              <a:rPr kumimoji="0" lang="ru-RU" b="0" i="0" u="none" strike="noStrike" cap="none" normalizeH="0" baseline="0" dirty="0" smtClean="0">
                <a:ln>
                  <a:noFill/>
                </a:ln>
                <a:solidFill>
                  <a:schemeClr val="tx1"/>
                </a:solidFill>
                <a:effectLst/>
                <a:latin typeface="+mn-lt"/>
                <a:ea typeface="Times New Roman" pitchFamily="18" charset="0"/>
                <a:cs typeface="Times New Roman" pitchFamily="18" charset="0"/>
              </a:rPr>
              <a:t>даны рекомендации по совершенствованию системы материального стимулирования персонала и порядка применения режима гибкого рабочего времени для увеличения эффективности управления персоналом;</a:t>
            </a:r>
            <a:endParaRPr lang="ru-RU" dirty="0" smtClean="0">
              <a:latin typeface="+mn-lt"/>
              <a:ea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Char char="•"/>
              <a:tabLst>
                <a:tab pos="180975" algn="l"/>
                <a:tab pos="228600" algn="l"/>
              </a:tabLst>
            </a:pPr>
            <a:r>
              <a:rPr kumimoji="0" lang="ru-RU" b="0" i="0" u="none" strike="noStrike" cap="none" normalizeH="0" baseline="0" dirty="0" smtClean="0">
                <a:ln>
                  <a:noFill/>
                </a:ln>
                <a:solidFill>
                  <a:schemeClr val="tx1"/>
                </a:solidFill>
                <a:effectLst/>
                <a:latin typeface="+mn-lt"/>
                <a:ea typeface="Times New Roman" pitchFamily="18" charset="0"/>
              </a:rPr>
              <a:t>предложена методика экономического обоснования мероприятий по совершенствованию управления персоналом, влияющих на конечные показатели деятельности фирмы.</a:t>
            </a:r>
            <a:r>
              <a:rPr kumimoji="0" lang="ru-RU" b="0" i="0" u="none" strike="noStrike" cap="none" normalizeH="0" baseline="0" dirty="0" smtClean="0">
                <a:ln>
                  <a:noFill/>
                </a:ln>
                <a:solidFill>
                  <a:schemeClr val="tx1"/>
                </a:solidFill>
                <a:effectLst/>
                <a:latin typeface="+mn-lt"/>
              </a:rPr>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452406" y="357166"/>
            <a:ext cx="8915400" cy="1143000"/>
          </a:xfrm>
        </p:spPr>
        <p:txBody>
          <a:bodyPr/>
          <a:lstStyle/>
          <a:p>
            <a:pPr lvl="0" eaLnBrk="1" hangingPunct="1"/>
            <a:r>
              <a:rPr lang="ru-RU" sz="1800" b="1" dirty="0" smtClean="0">
                <a:latin typeface="Times New Roman" pitchFamily="18" charset="0"/>
                <a:cs typeface="Times New Roman" pitchFamily="18" charset="0"/>
              </a:rPr>
              <a:t>Таблица 1</a:t>
            </a:r>
            <a:br>
              <a:rPr lang="ru-RU" sz="1800" b="1" dirty="0" smtClean="0">
                <a:latin typeface="Times New Roman" pitchFamily="18" charset="0"/>
                <a:cs typeface="Times New Roman" pitchFamily="18" charset="0"/>
              </a:rPr>
            </a:br>
            <a:r>
              <a:rPr lang="ru-RU" sz="1800" b="1" dirty="0" smtClean="0">
                <a:latin typeface="Times New Roman" pitchFamily="18" charset="0"/>
                <a:cs typeface="Times New Roman" pitchFamily="18" charset="0"/>
              </a:rPr>
              <a:t/>
            </a:r>
            <a:br>
              <a:rPr lang="ru-RU" sz="1800" b="1" dirty="0" smtClean="0">
                <a:latin typeface="Times New Roman" pitchFamily="18" charset="0"/>
                <a:cs typeface="Times New Roman" pitchFamily="18" charset="0"/>
              </a:rPr>
            </a:br>
            <a:r>
              <a:rPr lang="ru-RU" sz="1800" b="1" dirty="0" smtClean="0">
                <a:solidFill>
                  <a:schemeClr val="tx1"/>
                </a:solidFill>
                <a:latin typeface="Times New Roman" pitchFamily="18" charset="0"/>
                <a:ea typeface="Times New Roman" pitchFamily="18" charset="0"/>
                <a:cs typeface="Times New Roman" pitchFamily="18" charset="0"/>
              </a:rPr>
              <a:t>АНАЛИЗ ТЕХНИКО-ЭКОНОМИЧЕСКИХ ПОКАЗАТЕЛЕЙ ДЕЯТЕЛЬНОСТИ ПАО "ЭМСС" ЗА 2013-2014 ГОДЫ</a:t>
            </a:r>
            <a:endParaRPr lang="ru-RU" sz="2400" dirty="0" smtClean="0">
              <a:solidFill>
                <a:schemeClr val="tx1"/>
              </a:solidFill>
              <a:latin typeface="Arial" pitchFamily="34" charset="0"/>
            </a:endParaRPr>
          </a:p>
        </p:txBody>
      </p:sp>
      <p:sp>
        <p:nvSpPr>
          <p:cNvPr id="20482" name="Rectangle 2"/>
          <p:cNvSpPr>
            <a:spLocks noChangeArrowheads="1"/>
          </p:cNvSpPr>
          <p:nvPr/>
        </p:nvSpPr>
        <p:spPr bwMode="auto">
          <a:xfrm>
            <a:off x="0" y="0"/>
            <a:ext cx="639919" cy="944959"/>
          </a:xfrm>
          <a:prstGeom prst="rect">
            <a:avLst/>
          </a:prstGeom>
          <a:noFill/>
          <a:ln w="9525">
            <a:noFill/>
            <a:miter lim="800000"/>
            <a:headEnd/>
            <a:tailEnd/>
          </a:ln>
          <a:effectLst/>
        </p:spPr>
        <p:txBody>
          <a:bodyPr vert="horz" wrap="none" lIns="91440" tIns="539580" rIns="91440" bIns="45720" numCol="1" anchor="ctr" anchorCtr="0" compatLnSpc="1">
            <a:prstTxWarp prst="textNoShape">
              <a:avLst/>
            </a:prstTxWarp>
            <a:spAutoFit/>
          </a:bodyPr>
          <a:lstStyle/>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Arial" pitchFamily="34" charset="0"/>
                <a:ea typeface="Times New Roman" pitchFamily="18" charset="0"/>
              </a:rPr>
              <a:t/>
            </a:r>
            <a:br>
              <a:rPr kumimoji="0" lang="ru-RU" sz="1400" b="0" i="0" u="none" strike="noStrike" cap="none" normalizeH="0" baseline="0" dirty="0" smtClean="0">
                <a:ln>
                  <a:noFill/>
                </a:ln>
                <a:solidFill>
                  <a:schemeClr val="tx1"/>
                </a:solidFill>
                <a:effectLst/>
                <a:latin typeface="Arial" pitchFamily="34" charset="0"/>
                <a:ea typeface="Times New Roman" pitchFamily="18" charset="0"/>
              </a:rPr>
            </a:br>
            <a:endParaRPr kumimoji="0" lang="ru-RU" sz="900" b="0" i="0" u="none" strike="noStrike" cap="none" normalizeH="0" baseline="0" dirty="0" smtClean="0">
              <a:ln>
                <a:noFill/>
              </a:ln>
              <a:solidFill>
                <a:schemeClr val="tx1"/>
              </a:solidFill>
              <a:effectLst/>
              <a:latin typeface="Arial" pitchFamily="34" charset="0"/>
            </a:endParaRPr>
          </a:p>
        </p:txBody>
      </p:sp>
      <p:graphicFrame>
        <p:nvGraphicFramePr>
          <p:cNvPr id="10" name="Таблица 9"/>
          <p:cNvGraphicFramePr>
            <a:graphicFrameLocks noGrp="1"/>
          </p:cNvGraphicFramePr>
          <p:nvPr/>
        </p:nvGraphicFramePr>
        <p:xfrm>
          <a:off x="309529" y="1571611"/>
          <a:ext cx="9429817" cy="5125006"/>
        </p:xfrm>
        <a:graphic>
          <a:graphicData uri="http://schemas.openxmlformats.org/drawingml/2006/table">
            <a:tbl>
              <a:tblPr/>
              <a:tblGrid>
                <a:gridCol w="1559819"/>
                <a:gridCol w="709009"/>
                <a:gridCol w="917340"/>
                <a:gridCol w="650657"/>
                <a:gridCol w="735370"/>
                <a:gridCol w="635760"/>
                <a:gridCol w="735370"/>
                <a:gridCol w="735370"/>
                <a:gridCol w="635760"/>
                <a:gridCol w="637392"/>
                <a:gridCol w="768961"/>
                <a:gridCol w="709009"/>
              </a:tblGrid>
              <a:tr h="598151">
                <a:tc rowSpan="3">
                  <a:txBody>
                    <a:bodyPr/>
                    <a:lstStyle/>
                    <a:p>
                      <a:pPr algn="ctr">
                        <a:lnSpc>
                          <a:spcPct val="115000"/>
                        </a:lnSpc>
                        <a:spcAft>
                          <a:spcPts val="0"/>
                        </a:spcAft>
                      </a:pPr>
                      <a:r>
                        <a:rPr lang="ru-RU" sz="1050" dirty="0">
                          <a:solidFill>
                            <a:srgbClr val="000000"/>
                          </a:solidFill>
                          <a:latin typeface="Times New Roman"/>
                          <a:ea typeface="Times New Roman"/>
                          <a:cs typeface="Times New Roman"/>
                        </a:rPr>
                        <a:t>Наименование показателей</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15000"/>
                        </a:lnSpc>
                        <a:spcAft>
                          <a:spcPts val="0"/>
                        </a:spcAft>
                      </a:pPr>
                      <a:r>
                        <a:rPr lang="ru-RU" sz="1050" dirty="0">
                          <a:latin typeface="Times New Roman"/>
                          <a:ea typeface="Times New Roman"/>
                          <a:cs typeface="Times New Roman"/>
                        </a:rPr>
                        <a:t>Един.</a:t>
                      </a:r>
                      <a:br>
                        <a:rPr lang="ru-RU" sz="1050" dirty="0">
                          <a:latin typeface="Times New Roman"/>
                          <a:ea typeface="Times New Roman"/>
                          <a:cs typeface="Times New Roman"/>
                        </a:rPr>
                      </a:br>
                      <a:r>
                        <a:rPr lang="ru-RU" sz="1050" dirty="0" err="1">
                          <a:latin typeface="Times New Roman"/>
                          <a:ea typeface="Times New Roman"/>
                          <a:cs typeface="Times New Roman"/>
                        </a:rPr>
                        <a:t>имер</a:t>
                      </a:r>
                      <a:r>
                        <a:rPr lang="ru-RU" sz="1050" dirty="0">
                          <a:latin typeface="Times New Roman"/>
                          <a:ea typeface="Times New Roman"/>
                          <a:cs typeface="Times New Roman"/>
                        </a:rPr>
                        <a:t>.</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a:lnSpc>
                          <a:spcPct val="115000"/>
                        </a:lnSpc>
                        <a:spcAft>
                          <a:spcPts val="0"/>
                        </a:spcAft>
                      </a:pPr>
                      <a:r>
                        <a:rPr lang="ru-RU" sz="1050">
                          <a:latin typeface="Times New Roman"/>
                          <a:ea typeface="Times New Roman"/>
                          <a:cs typeface="Times New Roman"/>
                        </a:rPr>
                        <a:t>2013 г.</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a:lnSpc>
                          <a:spcPct val="115000"/>
                        </a:lnSpc>
                        <a:spcAft>
                          <a:spcPts val="0"/>
                        </a:spcAft>
                      </a:pPr>
                      <a:r>
                        <a:rPr lang="ru-RU" sz="1050">
                          <a:latin typeface="Times New Roman"/>
                          <a:ea typeface="Times New Roman"/>
                          <a:cs typeface="Times New Roman"/>
                        </a:rPr>
                        <a:t>2014 г.</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ctr">
                        <a:lnSpc>
                          <a:spcPct val="115000"/>
                        </a:lnSpc>
                        <a:spcAft>
                          <a:spcPts val="0"/>
                        </a:spcAft>
                      </a:pPr>
                      <a:r>
                        <a:rPr lang="ru-RU" sz="1050">
                          <a:latin typeface="Times New Roman"/>
                          <a:ea typeface="Times New Roman"/>
                          <a:cs typeface="Times New Roman"/>
                        </a:rPr>
                        <a:t>Фактическое изменение2014 г.</a:t>
                      </a:r>
                      <a:br>
                        <a:rPr lang="ru-RU" sz="1050">
                          <a:latin typeface="Times New Roman"/>
                          <a:ea typeface="Times New Roman"/>
                          <a:cs typeface="Times New Roman"/>
                        </a:rPr>
                      </a:br>
                      <a:r>
                        <a:rPr lang="ru-RU" sz="1050">
                          <a:latin typeface="Times New Roman"/>
                          <a:ea typeface="Times New Roman"/>
                          <a:cs typeface="Times New Roman"/>
                        </a:rPr>
                        <a:t> к 2013 г.</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r>
              <a:tr h="199384">
                <a:tc vMerge="1">
                  <a:txBody>
                    <a:bodyPr/>
                    <a:lstStyle/>
                    <a:p>
                      <a:endParaRPr lang="ru-RU"/>
                    </a:p>
                  </a:txBody>
                  <a:tcPr/>
                </a:tc>
                <a:tc vMerge="1">
                  <a:txBody>
                    <a:bodyPr/>
                    <a:lstStyle/>
                    <a:p>
                      <a:endParaRPr lang="ru-RU"/>
                    </a:p>
                  </a:txBody>
                  <a:tcPr/>
                </a:tc>
                <a:tc rowSpan="2">
                  <a:txBody>
                    <a:bodyPr/>
                    <a:lstStyle/>
                    <a:p>
                      <a:pPr algn="ctr">
                        <a:lnSpc>
                          <a:spcPct val="115000"/>
                        </a:lnSpc>
                        <a:spcAft>
                          <a:spcPts val="0"/>
                        </a:spcAft>
                      </a:pPr>
                      <a:r>
                        <a:rPr lang="ru-RU" sz="1050">
                          <a:latin typeface="Times New Roman"/>
                          <a:ea typeface="Times New Roman"/>
                          <a:cs typeface="Times New Roman"/>
                        </a:rPr>
                        <a:t>план</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050">
                          <a:latin typeface="Times New Roman"/>
                          <a:ea typeface="Times New Roman"/>
                          <a:cs typeface="Times New Roman"/>
                        </a:rPr>
                        <a:t>факт</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ru-RU" sz="1050">
                          <a:latin typeface="Times New Roman"/>
                          <a:ea typeface="Times New Roman"/>
                          <a:cs typeface="Times New Roman"/>
                        </a:rPr>
                        <a:t>Отклонение</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a:lnSpc>
                          <a:spcPct val="115000"/>
                        </a:lnSpc>
                        <a:spcAft>
                          <a:spcPts val="0"/>
                        </a:spcAft>
                      </a:pPr>
                      <a:r>
                        <a:rPr lang="ru-RU" sz="1050">
                          <a:latin typeface="Times New Roman"/>
                          <a:ea typeface="Times New Roman"/>
                          <a:cs typeface="Times New Roman"/>
                        </a:rPr>
                        <a:t>план</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050">
                          <a:latin typeface="Times New Roman"/>
                          <a:ea typeface="Times New Roman"/>
                          <a:cs typeface="Times New Roman"/>
                        </a:rPr>
                        <a:t>факт</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ru-RU" sz="1050">
                          <a:latin typeface="Times New Roman"/>
                          <a:ea typeface="Times New Roman"/>
                          <a:cs typeface="Times New Roman"/>
                        </a:rPr>
                        <a:t>Отклонение</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a:lnSpc>
                          <a:spcPct val="115000"/>
                        </a:lnSpc>
                        <a:spcAft>
                          <a:spcPts val="0"/>
                        </a:spcAft>
                      </a:pPr>
                      <a:r>
                        <a:rPr lang="ru-RU" sz="1050">
                          <a:latin typeface="Times New Roman"/>
                          <a:ea typeface="Times New Roman"/>
                          <a:cs typeface="Times New Roman"/>
                        </a:rPr>
                        <a:t>Отклонение</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r>
              <a:tr h="199384">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050">
                          <a:latin typeface="Times New Roman"/>
                          <a:ea typeface="Times New Roman"/>
                          <a:cs typeface="Times New Roman"/>
                        </a:rPr>
                        <a:t>Абс.</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Отн.,%</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050">
                          <a:latin typeface="Times New Roman"/>
                          <a:ea typeface="Times New Roman"/>
                          <a:cs typeface="Times New Roman"/>
                        </a:rPr>
                        <a:t>Абс.</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Отн.,%</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Абс.</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Отн.,%</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384">
                <a:tc>
                  <a:txBody>
                    <a:bodyPr/>
                    <a:lstStyle/>
                    <a:p>
                      <a:pPr algn="ctr">
                        <a:lnSpc>
                          <a:spcPct val="115000"/>
                        </a:lnSpc>
                        <a:spcAft>
                          <a:spcPts val="0"/>
                        </a:spcAft>
                      </a:pPr>
                      <a:r>
                        <a:rPr lang="ru-RU" sz="1050">
                          <a:solidFill>
                            <a:srgbClr val="000000"/>
                          </a:solidFill>
                          <a:latin typeface="Times New Roman"/>
                          <a:ea typeface="Times New Roman"/>
                          <a:cs typeface="Times New Roman"/>
                        </a:rPr>
                        <a:t>1</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latin typeface="Times New Roman"/>
                          <a:ea typeface="Times New Roman"/>
                          <a:cs typeface="Times New Roman"/>
                        </a:rPr>
                        <a:t>2</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3</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latin typeface="Times New Roman"/>
                          <a:ea typeface="Times New Roman"/>
                          <a:cs typeface="Times New Roman"/>
                        </a:rPr>
                        <a:t>4</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5</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6</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7</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8</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9</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10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11</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12</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767">
                <a:tc>
                  <a:txBody>
                    <a:bodyPr/>
                    <a:lstStyle/>
                    <a:p>
                      <a:pPr algn="just">
                        <a:lnSpc>
                          <a:spcPct val="115000"/>
                        </a:lnSpc>
                        <a:spcAft>
                          <a:spcPts val="0"/>
                        </a:spcAft>
                      </a:pPr>
                      <a:r>
                        <a:rPr lang="ru-RU" sz="1050" dirty="0">
                          <a:solidFill>
                            <a:srgbClr val="000000"/>
                          </a:solidFill>
                          <a:latin typeface="Times New Roman"/>
                          <a:ea typeface="Times New Roman"/>
                          <a:cs typeface="Times New Roman"/>
                        </a:rPr>
                        <a:t>1. Товарная продукция  в действующих  ценах</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тыс.грн</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351 204,7</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323 530,2</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-27 674,50</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-7,88</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latin typeface="Times New Roman"/>
                          <a:ea typeface="Times New Roman"/>
                          <a:cs typeface="Times New Roman"/>
                        </a:rPr>
                        <a:t>1 141 726,1</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1 043 044,2</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-98 681,90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-8,64</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719 514,00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222,39</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767">
                <a:tc>
                  <a:txBody>
                    <a:bodyPr/>
                    <a:lstStyle/>
                    <a:p>
                      <a:pPr algn="just">
                        <a:lnSpc>
                          <a:spcPct val="115000"/>
                        </a:lnSpc>
                        <a:spcAft>
                          <a:spcPts val="0"/>
                        </a:spcAft>
                      </a:pPr>
                      <a:r>
                        <a:rPr lang="ru-RU" sz="1050" dirty="0">
                          <a:solidFill>
                            <a:srgbClr val="000000"/>
                          </a:solidFill>
                          <a:latin typeface="Times New Roman"/>
                          <a:ea typeface="Times New Roman"/>
                          <a:cs typeface="Times New Roman"/>
                        </a:rPr>
                        <a:t>в т.ч.: экспорт</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тыс.грн</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321 132,3</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296 459,4</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-24 672,90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-7,68</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928 910,5</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858 375,7</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-70 534,80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-7,59</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561 916,30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189,54</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767">
                <a:tc>
                  <a:txBody>
                    <a:bodyPr/>
                    <a:lstStyle/>
                    <a:p>
                      <a:pPr algn="just">
                        <a:lnSpc>
                          <a:spcPct val="115000"/>
                        </a:lnSpc>
                        <a:spcAft>
                          <a:spcPts val="0"/>
                        </a:spcAft>
                      </a:pPr>
                      <a:r>
                        <a:rPr lang="ru-RU" sz="1050" dirty="0">
                          <a:solidFill>
                            <a:srgbClr val="000000"/>
                          </a:solidFill>
                          <a:latin typeface="Times New Roman"/>
                          <a:ea typeface="Times New Roman"/>
                          <a:cs typeface="Times New Roman"/>
                        </a:rPr>
                        <a:t>2. ТП в сопоставимых ценах на </a:t>
                      </a:r>
                      <a:r>
                        <a:rPr lang="ru-RU" sz="1050" dirty="0" smtClean="0">
                          <a:solidFill>
                            <a:srgbClr val="000000"/>
                          </a:solidFill>
                          <a:latin typeface="Times New Roman"/>
                          <a:ea typeface="Times New Roman"/>
                          <a:cs typeface="Times New Roman"/>
                        </a:rPr>
                        <a:t>01.01.2013г</a:t>
                      </a:r>
                      <a:r>
                        <a:rPr lang="ru-RU" sz="1050" dirty="0">
                          <a:solidFill>
                            <a:srgbClr val="000000"/>
                          </a:solidFill>
                          <a:latin typeface="Times New Roman"/>
                          <a:ea typeface="Times New Roman"/>
                          <a:cs typeface="Times New Roman"/>
                        </a:rPr>
                        <a:t>.</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тыс.грн</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303 154,7</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300 266,6</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-2 888,10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-0,95</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latin typeface="Times New Roman"/>
                          <a:ea typeface="Times New Roman"/>
                          <a:cs typeface="Times New Roman"/>
                        </a:rPr>
                        <a:t>1 048 125,9</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latin typeface="Times New Roman"/>
                          <a:ea typeface="Times New Roman"/>
                          <a:cs typeface="Times New Roman"/>
                        </a:rPr>
                        <a:t>1 046 327,7</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-1 798,20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-0,17</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746 061,10</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248,47</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384">
                <a:tc>
                  <a:txBody>
                    <a:bodyPr/>
                    <a:lstStyle/>
                    <a:p>
                      <a:pPr algn="just">
                        <a:lnSpc>
                          <a:spcPct val="115000"/>
                        </a:lnSpc>
                        <a:spcAft>
                          <a:spcPts val="0"/>
                        </a:spcAft>
                      </a:pPr>
                      <a:r>
                        <a:rPr lang="ru-RU" sz="1050" dirty="0">
                          <a:solidFill>
                            <a:srgbClr val="000000"/>
                          </a:solidFill>
                          <a:latin typeface="Times New Roman"/>
                          <a:ea typeface="Times New Roman"/>
                          <a:cs typeface="Times New Roman"/>
                        </a:rPr>
                        <a:t>3. Платные услуги</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тыс.грн.</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0,3</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0,3</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0,00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latin typeface="Times New Roman"/>
                          <a:ea typeface="Times New Roman"/>
                          <a:cs typeface="Times New Roman"/>
                        </a:rPr>
                        <a:t>3,0</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3,4</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0,40</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13,33</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3,10</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1033,3</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767">
                <a:tc>
                  <a:txBody>
                    <a:bodyPr/>
                    <a:lstStyle/>
                    <a:p>
                      <a:pPr algn="just">
                        <a:lnSpc>
                          <a:spcPct val="115000"/>
                        </a:lnSpc>
                        <a:spcAft>
                          <a:spcPts val="0"/>
                        </a:spcAft>
                      </a:pPr>
                      <a:r>
                        <a:rPr lang="ru-RU" sz="1050" dirty="0">
                          <a:solidFill>
                            <a:srgbClr val="000000"/>
                          </a:solidFill>
                          <a:latin typeface="Times New Roman"/>
                          <a:ea typeface="Times New Roman"/>
                          <a:cs typeface="Times New Roman"/>
                        </a:rPr>
                        <a:t>4.Реализованная продукция</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тыс.грн</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319 825,0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294 050,9</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-25 774,10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-8,05</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latin typeface="Times New Roman"/>
                          <a:ea typeface="Times New Roman"/>
                          <a:cs typeface="Times New Roman"/>
                        </a:rPr>
                        <a:t>1 132 415,1</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958 593,1</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-173 822,00</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-15,345</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664 542,20</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226</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767">
                <a:tc>
                  <a:txBody>
                    <a:bodyPr/>
                    <a:lstStyle/>
                    <a:p>
                      <a:pPr algn="just">
                        <a:lnSpc>
                          <a:spcPct val="115000"/>
                        </a:lnSpc>
                        <a:spcAft>
                          <a:spcPts val="0"/>
                        </a:spcAft>
                      </a:pPr>
                      <a:r>
                        <a:rPr lang="ru-RU" sz="1050" dirty="0">
                          <a:solidFill>
                            <a:srgbClr val="000000"/>
                          </a:solidFill>
                          <a:latin typeface="Times New Roman"/>
                          <a:ea typeface="Times New Roman"/>
                          <a:cs typeface="Times New Roman"/>
                        </a:rPr>
                        <a:t>в т.ч. </a:t>
                      </a:r>
                      <a:r>
                        <a:rPr lang="ru-RU" sz="1050" dirty="0" smtClean="0">
                          <a:solidFill>
                            <a:srgbClr val="000000"/>
                          </a:solidFill>
                          <a:latin typeface="Times New Roman"/>
                          <a:ea typeface="Times New Roman"/>
                          <a:cs typeface="Times New Roman"/>
                        </a:rPr>
                        <a:t>Экспорт</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тыс.грн</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319 752,6</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255 997,2</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-63 755,40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-19,94</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920 920,8</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762 188,4</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-158 732,40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-17,24</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506 191,20</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197,7</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384">
                <a:tc gridSpan="12">
                  <a:txBody>
                    <a:bodyPr/>
                    <a:lstStyle/>
                    <a:p>
                      <a:pPr algn="ctr">
                        <a:lnSpc>
                          <a:spcPct val="115000"/>
                        </a:lnSpc>
                        <a:spcAft>
                          <a:spcPts val="0"/>
                        </a:spcAft>
                      </a:pPr>
                      <a:r>
                        <a:rPr lang="ru-RU" sz="1050" dirty="0">
                          <a:solidFill>
                            <a:srgbClr val="000000"/>
                          </a:solidFill>
                          <a:latin typeface="Times New Roman"/>
                          <a:ea typeface="Times New Roman"/>
                          <a:cs typeface="Times New Roman"/>
                        </a:rPr>
                        <a:t>Номенклатура</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99384">
                <a:tc>
                  <a:txBody>
                    <a:bodyPr/>
                    <a:lstStyle/>
                    <a:p>
                      <a:pPr algn="just">
                        <a:lnSpc>
                          <a:spcPct val="115000"/>
                        </a:lnSpc>
                        <a:spcAft>
                          <a:spcPts val="0"/>
                        </a:spcAft>
                      </a:pPr>
                      <a:r>
                        <a:rPr lang="ru-RU" sz="1050" dirty="0">
                          <a:solidFill>
                            <a:srgbClr val="000000"/>
                          </a:solidFill>
                          <a:latin typeface="Times New Roman"/>
                          <a:ea typeface="Times New Roman"/>
                          <a:cs typeface="Times New Roman"/>
                        </a:rPr>
                        <a:t>1. Сталь – всего</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тн</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22 450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23 496</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1 046</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4,65</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97 951</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latin typeface="Times New Roman"/>
                          <a:ea typeface="Times New Roman"/>
                          <a:cs typeface="Times New Roman"/>
                        </a:rPr>
                        <a:t>98 542</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591,00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0,60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75046,00</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319,40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384">
                <a:tc>
                  <a:txBody>
                    <a:bodyPr/>
                    <a:lstStyle/>
                    <a:p>
                      <a:pPr algn="just">
                        <a:lnSpc>
                          <a:spcPct val="115000"/>
                        </a:lnSpc>
                        <a:spcAft>
                          <a:spcPts val="0"/>
                        </a:spcAft>
                      </a:pPr>
                      <a:r>
                        <a:rPr lang="ru-RU" sz="1050" dirty="0">
                          <a:solidFill>
                            <a:srgbClr val="000000"/>
                          </a:solidFill>
                          <a:latin typeface="Times New Roman"/>
                          <a:ea typeface="Times New Roman"/>
                          <a:cs typeface="Times New Roman"/>
                        </a:rPr>
                        <a:t>в </a:t>
                      </a:r>
                      <a:r>
                        <a:rPr lang="ru-RU" sz="1050" dirty="0" err="1">
                          <a:solidFill>
                            <a:srgbClr val="000000"/>
                          </a:solidFill>
                          <a:latin typeface="Times New Roman"/>
                          <a:ea typeface="Times New Roman"/>
                          <a:cs typeface="Times New Roman"/>
                        </a:rPr>
                        <a:t>т.ч.:электросталь</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тн</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22 450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23 496</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1 046</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4,66</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97 951</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latin typeface="Times New Roman"/>
                          <a:ea typeface="Times New Roman"/>
                          <a:cs typeface="Times New Roman"/>
                        </a:rPr>
                        <a:t>98 542</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591,00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0,60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75046,00</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319,40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384">
                <a:tc>
                  <a:txBody>
                    <a:bodyPr/>
                    <a:lstStyle/>
                    <a:p>
                      <a:pPr algn="just">
                        <a:lnSpc>
                          <a:spcPct val="115000"/>
                        </a:lnSpc>
                        <a:spcAft>
                          <a:spcPts val="0"/>
                        </a:spcAft>
                      </a:pPr>
                      <a:r>
                        <a:rPr lang="ru-RU" sz="1050" dirty="0">
                          <a:solidFill>
                            <a:srgbClr val="000000"/>
                          </a:solidFill>
                          <a:latin typeface="Times New Roman"/>
                          <a:ea typeface="Times New Roman"/>
                          <a:cs typeface="Times New Roman"/>
                        </a:rPr>
                        <a:t>2. Литье</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тн</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3 094</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3 112</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18</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0,58</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11 346</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latin typeface="Times New Roman"/>
                          <a:ea typeface="Times New Roman"/>
                          <a:cs typeface="Times New Roman"/>
                        </a:rPr>
                        <a:t>11 469</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123,00</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1,08</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8357,00</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268,54</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9282">
                <a:tc>
                  <a:txBody>
                    <a:bodyPr/>
                    <a:lstStyle/>
                    <a:p>
                      <a:pPr algn="just">
                        <a:lnSpc>
                          <a:spcPct val="115000"/>
                        </a:lnSpc>
                        <a:spcAft>
                          <a:spcPts val="0"/>
                        </a:spcAft>
                      </a:pPr>
                      <a:r>
                        <a:rPr lang="ru-RU" sz="1050" dirty="0">
                          <a:solidFill>
                            <a:srgbClr val="000000"/>
                          </a:solidFill>
                          <a:latin typeface="Times New Roman"/>
                          <a:ea typeface="Times New Roman"/>
                          <a:cs typeface="Times New Roman"/>
                        </a:rPr>
                        <a:t>3. Поковки из слитков </a:t>
                      </a:r>
                      <a:r>
                        <a:rPr lang="ru-RU" sz="1050" dirty="0" smtClean="0">
                          <a:solidFill>
                            <a:srgbClr val="000000"/>
                          </a:solidFill>
                          <a:latin typeface="Times New Roman"/>
                          <a:ea typeface="Times New Roman"/>
                          <a:cs typeface="Times New Roman"/>
                        </a:rPr>
                        <a:t>– </a:t>
                      </a:r>
                      <a:r>
                        <a:rPr lang="ru-RU" sz="1050" dirty="0">
                          <a:solidFill>
                            <a:srgbClr val="000000"/>
                          </a:solidFill>
                          <a:latin typeface="Times New Roman"/>
                          <a:ea typeface="Times New Roman"/>
                          <a:cs typeface="Times New Roman"/>
                        </a:rPr>
                        <a:t>всего</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тн</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12 459</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12 139</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-320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-2,56</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56 271</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latin typeface="Times New Roman"/>
                          <a:ea typeface="Times New Roman"/>
                          <a:cs typeface="Times New Roman"/>
                        </a:rPr>
                        <a:t>53 159</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-3112,00</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-5,53</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41020,00</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337,92</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384">
                <a:tc>
                  <a:txBody>
                    <a:bodyPr/>
                    <a:lstStyle/>
                    <a:p>
                      <a:pPr algn="just">
                        <a:lnSpc>
                          <a:spcPct val="115000"/>
                        </a:lnSpc>
                        <a:spcAft>
                          <a:spcPts val="0"/>
                        </a:spcAft>
                      </a:pPr>
                      <a:r>
                        <a:rPr lang="ru-RU" sz="1050" dirty="0">
                          <a:solidFill>
                            <a:srgbClr val="000000"/>
                          </a:solidFill>
                          <a:latin typeface="Times New Roman"/>
                          <a:ea typeface="Times New Roman"/>
                          <a:cs typeface="Times New Roman"/>
                        </a:rPr>
                        <a:t>в  т.ч. товарный выпуск</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тн</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8 286</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8 048</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-238</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-2,87</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36 148</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35 608</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-540,00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-1,49</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27560,00</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342,45</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9282">
                <a:tc>
                  <a:txBody>
                    <a:bodyPr/>
                    <a:lstStyle/>
                    <a:p>
                      <a:pPr algn="just">
                        <a:lnSpc>
                          <a:spcPct val="115000"/>
                        </a:lnSpc>
                        <a:spcAft>
                          <a:spcPts val="0"/>
                        </a:spcAft>
                      </a:pPr>
                      <a:r>
                        <a:rPr lang="ru-RU" sz="1050" dirty="0">
                          <a:solidFill>
                            <a:srgbClr val="000000"/>
                          </a:solidFill>
                          <a:latin typeface="Times New Roman"/>
                          <a:ea typeface="Times New Roman"/>
                          <a:cs typeface="Times New Roman"/>
                        </a:rPr>
                        <a:t>из него: - поковки  без  м/о</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тн</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1 483</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1 521</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38</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2,56</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6 800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latin typeface="Times New Roman"/>
                          <a:ea typeface="Times New Roman"/>
                          <a:cs typeface="Times New Roman"/>
                        </a:rPr>
                        <a:t>7 150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350,00</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a:solidFill>
                            <a:srgbClr val="000000"/>
                          </a:solidFill>
                          <a:latin typeface="Times New Roman"/>
                          <a:ea typeface="Times New Roman"/>
                          <a:cs typeface="Times New Roman"/>
                        </a:rPr>
                        <a:t>5,15</a:t>
                      </a:r>
                      <a:endParaRPr lang="ru-RU" sz="105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5629,00</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50" dirty="0">
                          <a:solidFill>
                            <a:srgbClr val="000000"/>
                          </a:solidFill>
                          <a:latin typeface="Times New Roman"/>
                          <a:ea typeface="Times New Roman"/>
                          <a:cs typeface="Times New Roman"/>
                        </a:rPr>
                        <a:t>370,09</a:t>
                      </a:r>
                      <a:endParaRPr lang="ru-RU" sz="1050" dirty="0">
                        <a:latin typeface="Calibri"/>
                        <a:ea typeface="Times New Roman"/>
                        <a:cs typeface="Times New Roman"/>
                      </a:endParaRPr>
                    </a:p>
                  </a:txBody>
                  <a:tcPr marL="47150" marR="47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66654" y="428604"/>
          <a:ext cx="9215495" cy="6133878"/>
        </p:xfrm>
        <a:graphic>
          <a:graphicData uri="http://schemas.openxmlformats.org/drawingml/2006/table">
            <a:tbl>
              <a:tblPr/>
              <a:tblGrid>
                <a:gridCol w="1755643"/>
                <a:gridCol w="712477"/>
                <a:gridCol w="756182"/>
                <a:gridCol w="712477"/>
                <a:gridCol w="697662"/>
                <a:gridCol w="432691"/>
                <a:gridCol w="865449"/>
                <a:gridCol w="711153"/>
                <a:gridCol w="531938"/>
                <a:gridCol w="753946"/>
                <a:gridCol w="629672"/>
                <a:gridCol w="656205"/>
              </a:tblGrid>
              <a:tr h="65711">
                <a:tc>
                  <a:txBody>
                    <a:bodyPr/>
                    <a:lstStyle/>
                    <a:p>
                      <a:pPr algn="ctr">
                        <a:lnSpc>
                          <a:spcPct val="115000"/>
                        </a:lnSpc>
                        <a:spcAft>
                          <a:spcPts val="0"/>
                        </a:spcAft>
                      </a:pPr>
                      <a:r>
                        <a:rPr lang="ru-RU" sz="1100" dirty="0">
                          <a:solidFill>
                            <a:srgbClr val="000000"/>
                          </a:solidFill>
                          <a:latin typeface="Times New Roman"/>
                          <a:ea typeface="Times New Roman"/>
                          <a:cs typeface="Times New Roman"/>
                        </a:rPr>
                        <a:t>1</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2</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3</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4</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5</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6</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7</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latin typeface="Times New Roman"/>
                          <a:ea typeface="Times New Roman"/>
                          <a:cs typeface="Times New Roman"/>
                        </a:rPr>
                        <a:t>8</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9</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latin typeface="Times New Roman"/>
                          <a:ea typeface="Times New Roman"/>
                          <a:cs typeface="Times New Roman"/>
                        </a:rPr>
                        <a:t>10</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latin typeface="Times New Roman"/>
                          <a:ea typeface="Times New Roman"/>
                          <a:cs typeface="Times New Roman"/>
                        </a:rPr>
                        <a:t>11</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12</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134">
                <a:tc>
                  <a:txBody>
                    <a:bodyPr/>
                    <a:lstStyle/>
                    <a:p>
                      <a:pPr algn="ctr">
                        <a:lnSpc>
                          <a:spcPct val="115000"/>
                        </a:lnSpc>
                        <a:spcAft>
                          <a:spcPts val="0"/>
                        </a:spcAft>
                      </a:pPr>
                      <a:r>
                        <a:rPr lang="ru-RU" sz="1100" dirty="0">
                          <a:solidFill>
                            <a:srgbClr val="000000"/>
                          </a:solidFill>
                          <a:latin typeface="Times New Roman"/>
                          <a:ea typeface="Times New Roman"/>
                          <a:cs typeface="Times New Roman"/>
                        </a:rPr>
                        <a:t>5. РПХ (услуги)</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тыс.грн</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30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29,9</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-0,1</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-0,3</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56,3</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450,3</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394,00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699,82</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420,40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1 406,02</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4279">
                <a:tc>
                  <a:txBody>
                    <a:bodyPr/>
                    <a:lstStyle/>
                    <a:p>
                      <a:pPr algn="ctr">
                        <a:lnSpc>
                          <a:spcPct val="115000"/>
                        </a:lnSpc>
                        <a:spcAft>
                          <a:spcPts val="0"/>
                        </a:spcAft>
                      </a:pPr>
                      <a:r>
                        <a:rPr lang="ru-RU" sz="1100" dirty="0">
                          <a:solidFill>
                            <a:srgbClr val="000000"/>
                          </a:solidFill>
                          <a:latin typeface="Times New Roman"/>
                          <a:ea typeface="Times New Roman"/>
                          <a:cs typeface="Times New Roman"/>
                        </a:rPr>
                        <a:t>6.Жидкое стекло</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тн</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21</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11,0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110,0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31</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43</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12,00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38,71</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22,00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104,76</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4279">
                <a:tc>
                  <a:txBody>
                    <a:bodyPr/>
                    <a:lstStyle/>
                    <a:p>
                      <a:pPr algn="ctr">
                        <a:lnSpc>
                          <a:spcPct val="115000"/>
                        </a:lnSpc>
                        <a:spcAft>
                          <a:spcPts val="0"/>
                        </a:spcAft>
                      </a:pPr>
                      <a:r>
                        <a:rPr lang="ru-RU" sz="1100" dirty="0">
                          <a:solidFill>
                            <a:srgbClr val="000000"/>
                          </a:solidFill>
                          <a:latin typeface="Times New Roman"/>
                          <a:ea typeface="Times New Roman"/>
                          <a:cs typeface="Times New Roman"/>
                        </a:rPr>
                        <a:t>7. Кислород</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т.грн.</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28,9</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29,9</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3,5</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105,2</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106,2</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0,95</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76,30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255,18</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134">
                <a:tc>
                  <a:txBody>
                    <a:bodyPr/>
                    <a:lstStyle/>
                    <a:p>
                      <a:pPr algn="ctr">
                        <a:lnSpc>
                          <a:spcPct val="115000"/>
                        </a:lnSpc>
                        <a:spcAft>
                          <a:spcPts val="0"/>
                        </a:spcAft>
                      </a:pPr>
                      <a:r>
                        <a:rPr lang="ru-RU" sz="1100">
                          <a:solidFill>
                            <a:srgbClr val="000000"/>
                          </a:solidFill>
                          <a:latin typeface="Times New Roman"/>
                          <a:ea typeface="Times New Roman"/>
                          <a:cs typeface="Times New Roman"/>
                        </a:rPr>
                        <a:t>8. Сборочные узлы</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err="1">
                          <a:latin typeface="Times New Roman"/>
                          <a:ea typeface="Times New Roman"/>
                          <a:cs typeface="Times New Roman"/>
                        </a:rPr>
                        <a:t>тн</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91</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latin typeface="Times New Roman"/>
                          <a:ea typeface="Times New Roman"/>
                          <a:cs typeface="Times New Roman"/>
                        </a:rPr>
                        <a:t>91</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479</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439</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latin typeface="Times New Roman"/>
                          <a:ea typeface="Times New Roman"/>
                          <a:cs typeface="Times New Roman"/>
                        </a:rPr>
                        <a:t>-40,00</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-8,35</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348,00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382,42</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856">
                <a:tc gridSpan="12">
                  <a:txBody>
                    <a:bodyPr/>
                    <a:lstStyle/>
                    <a:p>
                      <a:pPr algn="ctr">
                        <a:lnSpc>
                          <a:spcPct val="115000"/>
                        </a:lnSpc>
                        <a:spcAft>
                          <a:spcPts val="0"/>
                        </a:spcAft>
                      </a:pPr>
                      <a:r>
                        <a:rPr lang="ru-RU" sz="1100" dirty="0">
                          <a:solidFill>
                            <a:srgbClr val="000000"/>
                          </a:solidFill>
                          <a:latin typeface="Times New Roman"/>
                          <a:ea typeface="Times New Roman"/>
                          <a:cs typeface="Times New Roman"/>
                        </a:rPr>
                        <a:t>Себестоимость и прибыль</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98567">
                <a:tc>
                  <a:txBody>
                    <a:bodyPr/>
                    <a:lstStyle/>
                    <a:p>
                      <a:pPr algn="ctr">
                        <a:lnSpc>
                          <a:spcPct val="115000"/>
                        </a:lnSpc>
                        <a:spcAft>
                          <a:spcPts val="0"/>
                        </a:spcAft>
                      </a:pPr>
                      <a:r>
                        <a:rPr lang="ru-RU" sz="1100">
                          <a:solidFill>
                            <a:srgbClr val="000000"/>
                          </a:solidFill>
                          <a:latin typeface="Times New Roman"/>
                          <a:ea typeface="Times New Roman"/>
                          <a:cs typeface="Times New Roman"/>
                        </a:rPr>
                        <a:t>1. Затраты на 1 грн. товарной продукции</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latin typeface="Times New Roman"/>
                          <a:ea typeface="Times New Roman"/>
                          <a:cs typeface="Times New Roman"/>
                        </a:rPr>
                        <a:t>коп.</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68,08</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70,80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2,72</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4,00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latin typeface="Times New Roman"/>
                          <a:ea typeface="Times New Roman"/>
                          <a:cs typeface="Times New Roman"/>
                        </a:rPr>
                        <a:t>68,00</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latin typeface="Times New Roman"/>
                          <a:ea typeface="Times New Roman"/>
                          <a:cs typeface="Times New Roman"/>
                        </a:rPr>
                        <a:t>72,00</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latin typeface="Times New Roman"/>
                          <a:ea typeface="Times New Roman"/>
                          <a:cs typeface="Times New Roman"/>
                        </a:rPr>
                        <a:t>4,0</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latin typeface="Times New Roman"/>
                          <a:ea typeface="Times New Roman"/>
                          <a:cs typeface="Times New Roman"/>
                        </a:rPr>
                        <a:t>5,9</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latin typeface="Times New Roman"/>
                          <a:ea typeface="Times New Roman"/>
                          <a:cs typeface="Times New Roman"/>
                        </a:rPr>
                        <a:t>1,2</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latin typeface="Times New Roman"/>
                          <a:ea typeface="Times New Roman"/>
                          <a:cs typeface="Times New Roman"/>
                        </a:rPr>
                        <a:t>1,7</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134">
                <a:tc>
                  <a:txBody>
                    <a:bodyPr/>
                    <a:lstStyle/>
                    <a:p>
                      <a:pPr algn="ctr">
                        <a:lnSpc>
                          <a:spcPct val="115000"/>
                        </a:lnSpc>
                        <a:spcAft>
                          <a:spcPts val="0"/>
                        </a:spcAft>
                      </a:pPr>
                      <a:r>
                        <a:rPr lang="ru-RU" sz="1100">
                          <a:solidFill>
                            <a:srgbClr val="000000"/>
                          </a:solidFill>
                          <a:latin typeface="Times New Roman"/>
                          <a:ea typeface="Times New Roman"/>
                          <a:cs typeface="Times New Roman"/>
                        </a:rPr>
                        <a:t>2. Валовая  прибыль</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spc="-50">
                          <a:latin typeface="Times New Roman"/>
                          <a:ea typeface="Times New Roman"/>
                          <a:cs typeface="Times New Roman"/>
                        </a:rPr>
                        <a:t>тыс.грн</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130365,0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131216,0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851</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0,65</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308 076,0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318 126,0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10050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3,3</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186910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142,4</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846">
                <a:tc>
                  <a:txBody>
                    <a:bodyPr/>
                    <a:lstStyle/>
                    <a:p>
                      <a:pPr algn="ctr">
                        <a:lnSpc>
                          <a:spcPct val="115000"/>
                        </a:lnSpc>
                        <a:spcAft>
                          <a:spcPts val="0"/>
                        </a:spcAft>
                      </a:pPr>
                      <a:r>
                        <a:rPr lang="ru-RU" sz="1100">
                          <a:solidFill>
                            <a:srgbClr val="000000"/>
                          </a:solidFill>
                          <a:latin typeface="Times New Roman"/>
                          <a:ea typeface="Times New Roman"/>
                          <a:cs typeface="Times New Roman"/>
                        </a:rPr>
                        <a:t>3. Финансовый результат до налогообложения</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spc="-50">
                          <a:latin typeface="Times New Roman"/>
                          <a:ea typeface="Times New Roman"/>
                          <a:cs typeface="Times New Roman"/>
                        </a:rPr>
                        <a:t>тыс.грн</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latin typeface="Times New Roman"/>
                          <a:ea typeface="Times New Roman"/>
                          <a:cs typeface="Times New Roman"/>
                        </a:rPr>
                        <a:t>75043,0</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75043</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1,6</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latin typeface="Times New Roman"/>
                          <a:ea typeface="Times New Roman"/>
                          <a:cs typeface="Times New Roman"/>
                        </a:rPr>
                        <a:t>1,6</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-75041,4</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-100,0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423">
                <a:tc>
                  <a:txBody>
                    <a:bodyPr/>
                    <a:lstStyle/>
                    <a:p>
                      <a:pPr algn="ctr">
                        <a:lnSpc>
                          <a:spcPct val="115000"/>
                        </a:lnSpc>
                        <a:spcAft>
                          <a:spcPts val="0"/>
                        </a:spcAft>
                      </a:pPr>
                      <a:r>
                        <a:rPr lang="ru-RU" sz="1100">
                          <a:solidFill>
                            <a:srgbClr val="000000"/>
                          </a:solidFill>
                          <a:latin typeface="Times New Roman"/>
                          <a:ea typeface="Times New Roman"/>
                          <a:cs typeface="Times New Roman"/>
                        </a:rPr>
                        <a:t>4.Рентабельность производства</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35,0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latin typeface="Times New Roman"/>
                          <a:ea typeface="Times New Roman"/>
                          <a:cs typeface="Times New Roman"/>
                        </a:rPr>
                        <a:t>37,0</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latin typeface="Times New Roman"/>
                          <a:ea typeface="Times New Roman"/>
                          <a:cs typeface="Times New Roman"/>
                        </a:rPr>
                        <a:t>2</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5,71</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30,0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31,20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1,2</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4,0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-5,8</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-15,7</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423">
                <a:tc>
                  <a:txBody>
                    <a:bodyPr/>
                    <a:lstStyle/>
                    <a:p>
                      <a:pPr algn="ctr">
                        <a:lnSpc>
                          <a:spcPct val="115000"/>
                        </a:lnSpc>
                        <a:spcAft>
                          <a:spcPts val="0"/>
                        </a:spcAft>
                      </a:pPr>
                      <a:r>
                        <a:rPr lang="ru-RU" sz="1100">
                          <a:solidFill>
                            <a:srgbClr val="000000"/>
                          </a:solidFill>
                          <a:latin typeface="Times New Roman"/>
                          <a:ea typeface="Times New Roman"/>
                          <a:cs typeface="Times New Roman"/>
                        </a:rPr>
                        <a:t>5.Рентабельность реализованной продукции</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0,41</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0,45</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latin typeface="Times New Roman"/>
                          <a:ea typeface="Times New Roman"/>
                          <a:cs typeface="Times New Roman"/>
                        </a:rPr>
                        <a:t>0,04</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9,76</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0,27</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0,33</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0,1</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22,2</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-0,1</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-26,7</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856">
                <a:tc gridSpan="12">
                  <a:txBody>
                    <a:bodyPr/>
                    <a:lstStyle/>
                    <a:p>
                      <a:pPr algn="ctr">
                        <a:lnSpc>
                          <a:spcPct val="115000"/>
                        </a:lnSpc>
                        <a:spcAft>
                          <a:spcPts val="0"/>
                        </a:spcAft>
                      </a:pPr>
                      <a:r>
                        <a:rPr lang="ru-RU" sz="1100" dirty="0">
                          <a:latin typeface="Times New Roman"/>
                          <a:ea typeface="Times New Roman"/>
                          <a:cs typeface="Times New Roman"/>
                        </a:rPr>
                        <a:t>Труд</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97134">
                <a:tc>
                  <a:txBody>
                    <a:bodyPr/>
                    <a:lstStyle/>
                    <a:p>
                      <a:pPr algn="ctr">
                        <a:lnSpc>
                          <a:spcPct val="115000"/>
                        </a:lnSpc>
                        <a:spcAft>
                          <a:spcPts val="0"/>
                        </a:spcAft>
                      </a:pPr>
                      <a:r>
                        <a:rPr lang="ru-RU" sz="1100" dirty="0" smtClean="0">
                          <a:solidFill>
                            <a:srgbClr val="000000"/>
                          </a:solidFill>
                          <a:latin typeface="Times New Roman"/>
                          <a:ea typeface="Times New Roman"/>
                          <a:cs typeface="Times New Roman"/>
                        </a:rPr>
                        <a:t>1. </a:t>
                      </a:r>
                      <a:r>
                        <a:rPr lang="ru-RU" sz="1100" dirty="0">
                          <a:solidFill>
                            <a:srgbClr val="000000"/>
                          </a:solidFill>
                          <a:latin typeface="Times New Roman"/>
                          <a:ea typeface="Times New Roman"/>
                          <a:cs typeface="Times New Roman"/>
                        </a:rPr>
                        <a:t>Среднесписочная численность</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чел.</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3221</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3180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-41,00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-1,27</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latin typeface="Times New Roman"/>
                          <a:ea typeface="Times New Roman"/>
                          <a:cs typeface="Times New Roman"/>
                        </a:rPr>
                        <a:t>3310</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3270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-40,00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-1,21</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90,00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2,83</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9990">
                <a:tc>
                  <a:txBody>
                    <a:bodyPr/>
                    <a:lstStyle/>
                    <a:p>
                      <a:pPr algn="ctr">
                        <a:lnSpc>
                          <a:spcPct val="115000"/>
                        </a:lnSpc>
                        <a:spcAft>
                          <a:spcPts val="0"/>
                        </a:spcAft>
                      </a:pPr>
                      <a:r>
                        <a:rPr lang="ru-RU" sz="1100">
                          <a:solidFill>
                            <a:srgbClr val="000000"/>
                          </a:solidFill>
                          <a:latin typeface="Times New Roman"/>
                          <a:ea typeface="Times New Roman"/>
                          <a:cs typeface="Times New Roman"/>
                        </a:rPr>
                        <a:t>в том числе ППП</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чел.</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2405</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2298</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-107,00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-4,45</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3310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latin typeface="Times New Roman"/>
                          <a:ea typeface="Times New Roman"/>
                          <a:cs typeface="Times New Roman"/>
                        </a:rPr>
                        <a:t>2963</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-347,00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-10,48</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665,00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28,94</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702">
                <a:tc>
                  <a:txBody>
                    <a:bodyPr/>
                    <a:lstStyle/>
                    <a:p>
                      <a:pPr algn="ctr">
                        <a:lnSpc>
                          <a:spcPct val="115000"/>
                        </a:lnSpc>
                        <a:spcAft>
                          <a:spcPts val="0"/>
                        </a:spcAft>
                      </a:pPr>
                      <a:r>
                        <a:rPr lang="ru-RU" sz="1100" dirty="0" smtClean="0">
                          <a:solidFill>
                            <a:srgbClr val="000000"/>
                          </a:solidFill>
                          <a:latin typeface="Times New Roman"/>
                          <a:ea typeface="Times New Roman"/>
                          <a:cs typeface="Times New Roman"/>
                        </a:rPr>
                        <a:t>2. </a:t>
                      </a:r>
                      <a:r>
                        <a:rPr lang="ru-RU" sz="1100" dirty="0">
                          <a:solidFill>
                            <a:srgbClr val="000000"/>
                          </a:solidFill>
                          <a:latin typeface="Times New Roman"/>
                          <a:ea typeface="Times New Roman"/>
                          <a:cs typeface="Times New Roman"/>
                        </a:rPr>
                        <a:t>Выработка на 1-го </a:t>
                      </a:r>
                      <a:r>
                        <a:rPr lang="ru-RU" sz="1100" dirty="0" err="1">
                          <a:solidFill>
                            <a:srgbClr val="000000"/>
                          </a:solidFill>
                          <a:latin typeface="Times New Roman"/>
                          <a:ea typeface="Times New Roman"/>
                          <a:cs typeface="Times New Roman"/>
                        </a:rPr>
                        <a:t>труд.исчисленная</a:t>
                      </a:r>
                      <a:r>
                        <a:rPr lang="ru-RU" sz="1100" dirty="0">
                          <a:solidFill>
                            <a:srgbClr val="000000"/>
                          </a:solidFill>
                          <a:latin typeface="Times New Roman"/>
                          <a:ea typeface="Times New Roman"/>
                          <a:cs typeface="Times New Roman"/>
                        </a:rPr>
                        <a:t> по ТП в действующих ценах</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грн.</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108363,1</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108277,9</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-85,20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-0,08</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344932,4</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latin typeface="Times New Roman"/>
                          <a:ea typeface="Times New Roman"/>
                          <a:cs typeface="Times New Roman"/>
                        </a:rPr>
                        <a:t>352025,4</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latin typeface="Times New Roman"/>
                          <a:ea typeface="Times New Roman"/>
                          <a:cs typeface="Times New Roman"/>
                        </a:rPr>
                        <a:t>7093,00</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2,06</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243747,50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225,11</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846">
                <a:tc>
                  <a:txBody>
                    <a:bodyPr/>
                    <a:lstStyle/>
                    <a:p>
                      <a:pPr algn="ctr">
                        <a:lnSpc>
                          <a:spcPct val="115000"/>
                        </a:lnSpc>
                        <a:spcAft>
                          <a:spcPts val="0"/>
                        </a:spcAft>
                      </a:pPr>
                      <a:r>
                        <a:rPr lang="ru-RU" sz="1100" dirty="0" smtClean="0">
                          <a:solidFill>
                            <a:srgbClr val="000000"/>
                          </a:solidFill>
                          <a:latin typeface="Times New Roman"/>
                          <a:ea typeface="Times New Roman"/>
                          <a:cs typeface="Times New Roman"/>
                        </a:rPr>
                        <a:t>3. </a:t>
                      </a:r>
                      <a:r>
                        <a:rPr lang="ru-RU" sz="1100" dirty="0">
                          <a:solidFill>
                            <a:srgbClr val="000000"/>
                          </a:solidFill>
                          <a:latin typeface="Times New Roman"/>
                          <a:ea typeface="Times New Roman"/>
                          <a:cs typeface="Times New Roman"/>
                        </a:rPr>
                        <a:t>ФОТ</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тыс.грн</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86259,7</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85642,8</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-616,90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-0,72</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98875,3</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98679,1</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latin typeface="Times New Roman"/>
                          <a:ea typeface="Times New Roman"/>
                          <a:cs typeface="Times New Roman"/>
                        </a:rPr>
                        <a:t>-196,20</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-0,20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13036,30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15,22</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134">
                <a:tc>
                  <a:txBody>
                    <a:bodyPr/>
                    <a:lstStyle/>
                    <a:p>
                      <a:pPr algn="ctr">
                        <a:lnSpc>
                          <a:spcPct val="115000"/>
                        </a:lnSpc>
                        <a:spcAft>
                          <a:spcPts val="0"/>
                        </a:spcAft>
                      </a:pPr>
                      <a:r>
                        <a:rPr lang="ru-RU" sz="1100" dirty="0" smtClean="0">
                          <a:solidFill>
                            <a:srgbClr val="000000"/>
                          </a:solidFill>
                          <a:latin typeface="Times New Roman"/>
                          <a:ea typeface="Times New Roman"/>
                          <a:cs typeface="Times New Roman"/>
                        </a:rPr>
                        <a:t>4. </a:t>
                      </a:r>
                      <a:r>
                        <a:rPr lang="ru-RU" sz="1100" dirty="0">
                          <a:solidFill>
                            <a:srgbClr val="000000"/>
                          </a:solidFill>
                          <a:latin typeface="Times New Roman"/>
                          <a:ea typeface="Times New Roman"/>
                          <a:cs typeface="Times New Roman"/>
                        </a:rPr>
                        <a:t>Среднесписочная численность </a:t>
                      </a:r>
                      <a:r>
                        <a:rPr lang="ru-RU" sz="1100" dirty="0" smtClean="0">
                          <a:solidFill>
                            <a:srgbClr val="000000"/>
                          </a:solidFill>
                          <a:latin typeface="Times New Roman"/>
                          <a:ea typeface="Times New Roman"/>
                          <a:cs typeface="Times New Roman"/>
                        </a:rPr>
                        <a:t>в эквиваленте </a:t>
                      </a:r>
                      <a:r>
                        <a:rPr lang="ru-RU" sz="1100" dirty="0">
                          <a:solidFill>
                            <a:srgbClr val="000000"/>
                          </a:solidFill>
                          <a:latin typeface="Times New Roman"/>
                          <a:ea typeface="Times New Roman"/>
                          <a:cs typeface="Times New Roman"/>
                        </a:rPr>
                        <a:t>полной занятости</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чел.</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3221</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3180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-41,00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-1,27</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3310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3270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-40,00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latin typeface="Times New Roman"/>
                          <a:ea typeface="Times New Roman"/>
                          <a:cs typeface="Times New Roman"/>
                        </a:rPr>
                        <a:t>-1,21</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90,00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2,83</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9990">
                <a:tc>
                  <a:txBody>
                    <a:bodyPr/>
                    <a:lstStyle/>
                    <a:p>
                      <a:pPr algn="ctr">
                        <a:lnSpc>
                          <a:spcPct val="115000"/>
                        </a:lnSpc>
                        <a:spcAft>
                          <a:spcPts val="0"/>
                        </a:spcAft>
                      </a:pPr>
                      <a:r>
                        <a:rPr lang="ru-RU" sz="1100">
                          <a:solidFill>
                            <a:srgbClr val="000000"/>
                          </a:solidFill>
                          <a:latin typeface="Times New Roman"/>
                          <a:ea typeface="Times New Roman"/>
                          <a:cs typeface="Times New Roman"/>
                        </a:rPr>
                        <a:t>в т.ч. ППП</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чел.</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2405</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2988</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583,00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24,24</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3310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2963</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-347,00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-10,48</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-25,00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-0,84</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134">
                <a:tc>
                  <a:txBody>
                    <a:bodyPr/>
                    <a:lstStyle/>
                    <a:p>
                      <a:pPr algn="ctr">
                        <a:lnSpc>
                          <a:spcPct val="115000"/>
                        </a:lnSpc>
                        <a:spcAft>
                          <a:spcPts val="0"/>
                        </a:spcAft>
                      </a:pPr>
                      <a:r>
                        <a:rPr lang="ru-RU" sz="1100" dirty="0" smtClean="0">
                          <a:solidFill>
                            <a:srgbClr val="000000"/>
                          </a:solidFill>
                          <a:latin typeface="Times New Roman"/>
                          <a:ea typeface="Times New Roman"/>
                          <a:cs typeface="Times New Roman"/>
                        </a:rPr>
                        <a:t>5. </a:t>
                      </a:r>
                      <a:r>
                        <a:rPr lang="ru-RU" sz="1100" dirty="0">
                          <a:solidFill>
                            <a:srgbClr val="000000"/>
                          </a:solidFill>
                          <a:latin typeface="Times New Roman"/>
                          <a:ea typeface="Times New Roman"/>
                          <a:cs typeface="Times New Roman"/>
                        </a:rPr>
                        <a:t>Среднемесячная </a:t>
                      </a:r>
                      <a:r>
                        <a:rPr lang="ru-RU" sz="1100" dirty="0" err="1">
                          <a:solidFill>
                            <a:srgbClr val="000000"/>
                          </a:solidFill>
                          <a:latin typeface="Times New Roman"/>
                          <a:ea typeface="Times New Roman"/>
                          <a:cs typeface="Times New Roman"/>
                        </a:rPr>
                        <a:t>з\п</a:t>
                      </a:r>
                      <a:r>
                        <a:rPr lang="ru-RU" sz="1100" dirty="0">
                          <a:solidFill>
                            <a:srgbClr val="000000"/>
                          </a:solidFill>
                          <a:latin typeface="Times New Roman"/>
                          <a:ea typeface="Times New Roman"/>
                          <a:cs typeface="Times New Roman"/>
                        </a:rPr>
                        <a:t> 1 работающего в эквиваленте полной занятости</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грн.</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2231,7</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2244,3</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12,60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0,56</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2489,3</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2514,8</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latin typeface="Times New Roman"/>
                          <a:ea typeface="Times New Roman"/>
                          <a:cs typeface="Times New Roman"/>
                        </a:rPr>
                        <a:t>25,50</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1,02</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latin typeface="Times New Roman"/>
                          <a:ea typeface="Times New Roman"/>
                          <a:cs typeface="Times New Roman"/>
                        </a:rPr>
                        <a:t>270,50</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12,05</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15000"/>
                        </a:lnSpc>
                        <a:spcAft>
                          <a:spcPts val="0"/>
                        </a:spcAft>
                      </a:pPr>
                      <a:r>
                        <a:rPr lang="ru-RU" sz="1100" dirty="0" smtClean="0">
                          <a:solidFill>
                            <a:srgbClr val="000000"/>
                          </a:solidFill>
                          <a:latin typeface="Times New Roman"/>
                          <a:ea typeface="Times New Roman"/>
                          <a:cs typeface="Times New Roman"/>
                        </a:rPr>
                        <a:t>6. </a:t>
                      </a:r>
                      <a:r>
                        <a:rPr lang="ru-RU" sz="1100" dirty="0">
                          <a:solidFill>
                            <a:srgbClr val="000000"/>
                          </a:solidFill>
                          <a:latin typeface="Times New Roman"/>
                          <a:ea typeface="Times New Roman"/>
                          <a:cs typeface="Times New Roman"/>
                        </a:rPr>
                        <a:t>Задолженность по </a:t>
                      </a:r>
                      <a:r>
                        <a:rPr lang="ru-RU" sz="1100" dirty="0" err="1">
                          <a:solidFill>
                            <a:srgbClr val="000000"/>
                          </a:solidFill>
                          <a:latin typeface="Times New Roman"/>
                          <a:ea typeface="Times New Roman"/>
                          <a:cs typeface="Times New Roman"/>
                        </a:rPr>
                        <a:t>з\п</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тыс.грн</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-53,00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-1,64</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latin typeface="Times New Roman"/>
                          <a:ea typeface="Times New Roman"/>
                          <a:cs typeface="Times New Roman"/>
                        </a:rPr>
                        <a:t>-</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-25,00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solidFill>
                            <a:srgbClr val="000000"/>
                          </a:solidFill>
                          <a:latin typeface="Times New Roman"/>
                          <a:ea typeface="Times New Roman"/>
                          <a:cs typeface="Times New Roman"/>
                        </a:rPr>
                        <a:t>-0,80</a:t>
                      </a:r>
                      <a:endParaRPr lang="ru-RU" sz="110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latin typeface="Times New Roman"/>
                          <a:ea typeface="Times New Roman"/>
                          <a:cs typeface="Times New Roman"/>
                        </a:rPr>
                        <a:t>-80,00</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latin typeface="Times New Roman"/>
                          <a:ea typeface="Times New Roman"/>
                          <a:cs typeface="Times New Roman"/>
                        </a:rPr>
                        <a:t>-2,51</a:t>
                      </a:r>
                      <a:endParaRPr lang="ru-RU" sz="1100" dirty="0">
                        <a:latin typeface="Calibri"/>
                        <a:ea typeface="Times New Roman"/>
                        <a:cs typeface="Times New Roman"/>
                      </a:endParaRPr>
                    </a:p>
                  </a:txBody>
                  <a:tcPr marL="12857" marR="128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5841" name="Rectangle 1"/>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Продолжение табл.</a:t>
            </a:r>
            <a:endParaRPr kumimoji="0" lang="ru-RU"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495300" y="0"/>
            <a:ext cx="8915400" cy="1142984"/>
          </a:xfrm>
        </p:spPr>
        <p:txBody>
          <a:bodyPr/>
          <a:lstStyle/>
          <a:p>
            <a:pPr lvl="0"/>
            <a:r>
              <a:rPr lang="ru-RU" sz="1800" b="1" dirty="0" smtClean="0">
                <a:latin typeface="Times New Roman" pitchFamily="18" charset="0"/>
                <a:cs typeface="Times New Roman" pitchFamily="18" charset="0"/>
              </a:rPr>
              <a:t>Таблица 2</a:t>
            </a:r>
            <a:br>
              <a:rPr lang="ru-RU" sz="1800" b="1" dirty="0" smtClean="0">
                <a:latin typeface="Times New Roman" pitchFamily="18" charset="0"/>
                <a:cs typeface="Times New Roman" pitchFamily="18" charset="0"/>
              </a:rPr>
            </a:br>
            <a:r>
              <a:rPr lang="ru-RU" sz="1800" b="1" dirty="0" smtClean="0">
                <a:solidFill>
                  <a:schemeClr val="tx1"/>
                </a:solidFill>
                <a:latin typeface="Times New Roman" pitchFamily="18" charset="0"/>
                <a:ea typeface="Times New Roman" pitchFamily="18" charset="0"/>
                <a:cs typeface="Times New Roman" pitchFamily="18" charset="0"/>
              </a:rPr>
              <a:t>Анализ динамики промышленно-производственного </a:t>
            </a:r>
            <a:br>
              <a:rPr lang="ru-RU" sz="1800" b="1" dirty="0" smtClean="0">
                <a:solidFill>
                  <a:schemeClr val="tx1"/>
                </a:solidFill>
                <a:latin typeface="Times New Roman" pitchFamily="18" charset="0"/>
                <a:ea typeface="Times New Roman" pitchFamily="18" charset="0"/>
                <a:cs typeface="Times New Roman" pitchFamily="18" charset="0"/>
              </a:rPr>
            </a:br>
            <a:r>
              <a:rPr lang="ru-RU" sz="1800" b="1" dirty="0" smtClean="0">
                <a:solidFill>
                  <a:schemeClr val="tx1"/>
                </a:solidFill>
                <a:latin typeface="Times New Roman" pitchFamily="18" charset="0"/>
                <a:ea typeface="Times New Roman" pitchFamily="18" charset="0"/>
                <a:cs typeface="Times New Roman" pitchFamily="18" charset="0"/>
              </a:rPr>
              <a:t>персонала за 2013-2014 годы</a:t>
            </a:r>
            <a:r>
              <a:rPr lang="ru-RU" sz="1800" b="1" dirty="0" smtClean="0">
                <a:latin typeface="Times New Roman" pitchFamily="18" charset="0"/>
                <a:cs typeface="Times New Roman" pitchFamily="18" charset="0"/>
              </a:rPr>
              <a:t>.</a:t>
            </a:r>
            <a:endParaRPr lang="ru-RU" sz="1800" b="1" dirty="0">
              <a:latin typeface="Times New Roman" pitchFamily="18" charset="0"/>
              <a:cs typeface="Times New Roman" pitchFamily="18" charset="0"/>
            </a:endParaRPr>
          </a:p>
        </p:txBody>
      </p:sp>
      <p:sp>
        <p:nvSpPr>
          <p:cNvPr id="19457" name="Rectangle 1"/>
          <p:cNvSpPr>
            <a:spLocks noChangeArrowheads="1"/>
          </p:cNvSpPr>
          <p:nvPr/>
        </p:nvSpPr>
        <p:spPr bwMode="auto">
          <a:xfrm>
            <a:off x="0"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graphicFrame>
        <p:nvGraphicFramePr>
          <p:cNvPr id="6" name="Таблица 5"/>
          <p:cNvGraphicFramePr>
            <a:graphicFrameLocks noGrp="1"/>
          </p:cNvGraphicFramePr>
          <p:nvPr/>
        </p:nvGraphicFramePr>
        <p:xfrm>
          <a:off x="2095480" y="1071544"/>
          <a:ext cx="5955031" cy="2267226"/>
        </p:xfrm>
        <a:graphic>
          <a:graphicData uri="http://schemas.openxmlformats.org/drawingml/2006/table">
            <a:tbl>
              <a:tblPr/>
              <a:tblGrid>
                <a:gridCol w="2458278"/>
                <a:gridCol w="720083"/>
                <a:gridCol w="852746"/>
                <a:gridCol w="961962"/>
                <a:gridCol w="961962"/>
              </a:tblGrid>
              <a:tr h="306163">
                <a:tc rowSpan="2">
                  <a:txBody>
                    <a:bodyPr/>
                    <a:lstStyle/>
                    <a:p>
                      <a:pPr algn="ctr">
                        <a:lnSpc>
                          <a:spcPct val="150000"/>
                        </a:lnSpc>
                        <a:spcAft>
                          <a:spcPts val="0"/>
                        </a:spcAft>
                      </a:pPr>
                      <a:r>
                        <a:rPr lang="ru-RU" sz="1400" dirty="0">
                          <a:solidFill>
                            <a:srgbClr val="000000"/>
                          </a:solidFill>
                          <a:latin typeface="Times New Roman"/>
                          <a:ea typeface="Times New Roman"/>
                          <a:cs typeface="Times New Roman"/>
                        </a:rPr>
                        <a:t>Категории персонала</a:t>
                      </a:r>
                      <a:endParaRPr lang="ru-RU"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ru-RU" sz="1400">
                          <a:solidFill>
                            <a:srgbClr val="000000"/>
                          </a:solidFill>
                          <a:latin typeface="Times New Roman"/>
                          <a:ea typeface="Times New Roman"/>
                          <a:cs typeface="Times New Roman"/>
                        </a:rPr>
                        <a:t>2013г.</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ru-RU" sz="1400">
                          <a:solidFill>
                            <a:srgbClr val="000000"/>
                          </a:solidFill>
                          <a:latin typeface="Times New Roman"/>
                          <a:ea typeface="Times New Roman"/>
                          <a:cs typeface="Times New Roman"/>
                        </a:rPr>
                        <a:t>2014г.</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50000"/>
                        </a:lnSpc>
                        <a:spcAft>
                          <a:spcPts val="0"/>
                        </a:spcAft>
                      </a:pPr>
                      <a:r>
                        <a:rPr lang="ru-RU" sz="1400">
                          <a:solidFill>
                            <a:srgbClr val="000000"/>
                          </a:solidFill>
                          <a:latin typeface="Times New Roman"/>
                          <a:ea typeface="Times New Roman"/>
                          <a:cs typeface="Times New Roman"/>
                        </a:rPr>
                        <a:t>Отклонение</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r>
              <a:tr h="306163">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just">
                        <a:lnSpc>
                          <a:spcPct val="150000"/>
                        </a:lnSpc>
                        <a:spcAft>
                          <a:spcPts val="0"/>
                        </a:spcAft>
                      </a:pPr>
                      <a:r>
                        <a:rPr lang="ru-RU" sz="1400">
                          <a:solidFill>
                            <a:srgbClr val="000000"/>
                          </a:solidFill>
                          <a:latin typeface="Times New Roman"/>
                          <a:ea typeface="Times New Roman"/>
                          <a:cs typeface="Times New Roman"/>
                        </a:rPr>
                        <a:t>абс.откл.</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400">
                          <a:solidFill>
                            <a:srgbClr val="000000"/>
                          </a:solidFill>
                          <a:latin typeface="Times New Roman"/>
                          <a:ea typeface="Times New Roman"/>
                          <a:cs typeface="Times New Roman"/>
                        </a:rPr>
                        <a:t>относ.,%</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6163">
                <a:tc>
                  <a:txBody>
                    <a:bodyPr/>
                    <a:lstStyle/>
                    <a:p>
                      <a:pPr algn="just">
                        <a:lnSpc>
                          <a:spcPct val="150000"/>
                        </a:lnSpc>
                        <a:spcAft>
                          <a:spcPts val="0"/>
                        </a:spcAft>
                      </a:pPr>
                      <a:r>
                        <a:rPr lang="ru-RU" sz="1400">
                          <a:solidFill>
                            <a:srgbClr val="000000"/>
                          </a:solidFill>
                          <a:latin typeface="Times New Roman"/>
                          <a:ea typeface="Times New Roman"/>
                          <a:cs typeface="Times New Roman"/>
                        </a:rPr>
                        <a:t>Рабочие</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solidFill>
                            <a:srgbClr val="000000"/>
                          </a:solidFill>
                          <a:latin typeface="Times New Roman"/>
                          <a:ea typeface="Times New Roman"/>
                          <a:cs typeface="Times New Roman"/>
                        </a:rPr>
                        <a:t>1427</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solidFill>
                            <a:srgbClr val="000000"/>
                          </a:solidFill>
                          <a:latin typeface="Times New Roman"/>
                          <a:ea typeface="Times New Roman"/>
                          <a:cs typeface="Times New Roman"/>
                        </a:rPr>
                        <a:t>1840</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solidFill>
                            <a:srgbClr val="000000"/>
                          </a:solidFill>
                          <a:latin typeface="Times New Roman"/>
                          <a:ea typeface="Times New Roman"/>
                          <a:cs typeface="Times New Roman"/>
                        </a:rPr>
                        <a:t>413</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solidFill>
                            <a:srgbClr val="000000"/>
                          </a:solidFill>
                          <a:latin typeface="Times New Roman"/>
                          <a:ea typeface="Times New Roman"/>
                          <a:cs typeface="Times New Roman"/>
                        </a:rPr>
                        <a:t>28,94</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6163">
                <a:tc>
                  <a:txBody>
                    <a:bodyPr/>
                    <a:lstStyle/>
                    <a:p>
                      <a:pPr algn="just">
                        <a:lnSpc>
                          <a:spcPct val="150000"/>
                        </a:lnSpc>
                        <a:spcAft>
                          <a:spcPts val="0"/>
                        </a:spcAft>
                      </a:pPr>
                      <a:r>
                        <a:rPr lang="ru-RU" sz="1400">
                          <a:solidFill>
                            <a:srgbClr val="000000"/>
                          </a:solidFill>
                          <a:latin typeface="Times New Roman"/>
                          <a:ea typeface="Times New Roman"/>
                          <a:cs typeface="Times New Roman"/>
                        </a:rPr>
                        <a:t>Руководители</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solidFill>
                            <a:srgbClr val="000000"/>
                          </a:solidFill>
                          <a:latin typeface="Times New Roman"/>
                          <a:ea typeface="Times New Roman"/>
                          <a:cs typeface="Times New Roman"/>
                        </a:rPr>
                        <a:t>400</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solidFill>
                            <a:srgbClr val="000000"/>
                          </a:solidFill>
                          <a:latin typeface="Times New Roman"/>
                          <a:ea typeface="Times New Roman"/>
                          <a:cs typeface="Times New Roman"/>
                        </a:rPr>
                        <a:t>542</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solidFill>
                            <a:srgbClr val="000000"/>
                          </a:solidFill>
                          <a:latin typeface="Times New Roman"/>
                          <a:ea typeface="Times New Roman"/>
                          <a:cs typeface="Times New Roman"/>
                        </a:rPr>
                        <a:t>142</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solidFill>
                            <a:srgbClr val="000000"/>
                          </a:solidFill>
                          <a:latin typeface="Times New Roman"/>
                          <a:ea typeface="Times New Roman"/>
                          <a:cs typeface="Times New Roman"/>
                        </a:rPr>
                        <a:t>35,5</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986">
                <a:tc>
                  <a:txBody>
                    <a:bodyPr/>
                    <a:lstStyle/>
                    <a:p>
                      <a:pPr algn="just">
                        <a:lnSpc>
                          <a:spcPct val="150000"/>
                        </a:lnSpc>
                        <a:spcAft>
                          <a:spcPts val="0"/>
                        </a:spcAft>
                      </a:pPr>
                      <a:r>
                        <a:rPr lang="ru-RU" sz="1400" dirty="0">
                          <a:solidFill>
                            <a:srgbClr val="000000"/>
                          </a:solidFill>
                          <a:latin typeface="Times New Roman"/>
                          <a:ea typeface="Times New Roman"/>
                          <a:cs typeface="Times New Roman"/>
                        </a:rPr>
                        <a:t>Специалисты, профессионалы</a:t>
                      </a:r>
                      <a:endParaRPr lang="ru-RU"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solidFill>
                            <a:srgbClr val="000000"/>
                          </a:solidFill>
                          <a:latin typeface="Times New Roman"/>
                          <a:ea typeface="Times New Roman"/>
                          <a:cs typeface="Times New Roman"/>
                        </a:rPr>
                        <a:t>460</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solidFill>
                            <a:srgbClr val="000000"/>
                          </a:solidFill>
                          <a:latin typeface="Times New Roman"/>
                          <a:ea typeface="Times New Roman"/>
                          <a:cs typeface="Times New Roman"/>
                        </a:rPr>
                        <a:t>554</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solidFill>
                            <a:srgbClr val="000000"/>
                          </a:solidFill>
                          <a:latin typeface="Times New Roman"/>
                          <a:ea typeface="Times New Roman"/>
                          <a:cs typeface="Times New Roman"/>
                        </a:rPr>
                        <a:t>94</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solidFill>
                            <a:srgbClr val="000000"/>
                          </a:solidFill>
                          <a:latin typeface="Times New Roman"/>
                          <a:ea typeface="Times New Roman"/>
                          <a:cs typeface="Times New Roman"/>
                        </a:rPr>
                        <a:t>20,43</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6163">
                <a:tc>
                  <a:txBody>
                    <a:bodyPr/>
                    <a:lstStyle/>
                    <a:p>
                      <a:pPr algn="just">
                        <a:lnSpc>
                          <a:spcPct val="150000"/>
                        </a:lnSpc>
                        <a:spcAft>
                          <a:spcPts val="0"/>
                        </a:spcAft>
                      </a:pPr>
                      <a:r>
                        <a:rPr lang="ru-RU" sz="1400">
                          <a:solidFill>
                            <a:srgbClr val="000000"/>
                          </a:solidFill>
                          <a:latin typeface="Times New Roman"/>
                          <a:ea typeface="Times New Roman"/>
                          <a:cs typeface="Times New Roman"/>
                        </a:rPr>
                        <a:t>Технические служащие</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solidFill>
                            <a:srgbClr val="000000"/>
                          </a:solidFill>
                          <a:latin typeface="Times New Roman"/>
                          <a:ea typeface="Times New Roman"/>
                          <a:cs typeface="Times New Roman"/>
                        </a:rPr>
                        <a:t>11</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solidFill>
                            <a:srgbClr val="000000"/>
                          </a:solidFill>
                          <a:latin typeface="Times New Roman"/>
                          <a:ea typeface="Times New Roman"/>
                          <a:cs typeface="Times New Roman"/>
                        </a:rPr>
                        <a:t>27</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solidFill>
                            <a:srgbClr val="000000"/>
                          </a:solidFill>
                          <a:latin typeface="Times New Roman"/>
                          <a:ea typeface="Times New Roman"/>
                          <a:cs typeface="Times New Roman"/>
                        </a:rPr>
                        <a:t>16</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dirty="0">
                          <a:solidFill>
                            <a:srgbClr val="000000"/>
                          </a:solidFill>
                          <a:latin typeface="Times New Roman"/>
                          <a:ea typeface="Times New Roman"/>
                          <a:cs typeface="Times New Roman"/>
                        </a:rPr>
                        <a:t>145,45</a:t>
                      </a:r>
                      <a:endParaRPr lang="ru-RU"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6163">
                <a:tc>
                  <a:txBody>
                    <a:bodyPr/>
                    <a:lstStyle/>
                    <a:p>
                      <a:pPr algn="just">
                        <a:lnSpc>
                          <a:spcPct val="150000"/>
                        </a:lnSpc>
                        <a:spcAft>
                          <a:spcPts val="0"/>
                        </a:spcAft>
                      </a:pPr>
                      <a:r>
                        <a:rPr lang="ru-RU" sz="1400">
                          <a:solidFill>
                            <a:srgbClr val="000000"/>
                          </a:solidFill>
                          <a:latin typeface="Times New Roman"/>
                          <a:ea typeface="Times New Roman"/>
                          <a:cs typeface="Times New Roman"/>
                        </a:rPr>
                        <a:t>Итого, чел.</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dirty="0">
                          <a:solidFill>
                            <a:srgbClr val="000000"/>
                          </a:solidFill>
                          <a:latin typeface="Times New Roman"/>
                          <a:ea typeface="Times New Roman"/>
                          <a:cs typeface="Times New Roman"/>
                        </a:rPr>
                        <a:t>2298</a:t>
                      </a:r>
                      <a:endParaRPr lang="ru-RU"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dirty="0">
                          <a:solidFill>
                            <a:srgbClr val="000000"/>
                          </a:solidFill>
                          <a:latin typeface="Times New Roman"/>
                          <a:ea typeface="Times New Roman"/>
                          <a:cs typeface="Times New Roman"/>
                        </a:rPr>
                        <a:t>2963</a:t>
                      </a:r>
                      <a:endParaRPr lang="ru-RU"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dirty="0">
                          <a:solidFill>
                            <a:srgbClr val="000000"/>
                          </a:solidFill>
                          <a:latin typeface="Times New Roman"/>
                          <a:ea typeface="Times New Roman"/>
                          <a:cs typeface="Times New Roman"/>
                        </a:rPr>
                        <a:t>665</a:t>
                      </a:r>
                      <a:endParaRPr lang="ru-RU"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dirty="0">
                          <a:solidFill>
                            <a:srgbClr val="000000"/>
                          </a:solidFill>
                          <a:latin typeface="Times New Roman"/>
                          <a:ea typeface="Times New Roman"/>
                          <a:cs typeface="Times New Roman"/>
                        </a:rPr>
                        <a:t>28,94</a:t>
                      </a:r>
                      <a:endParaRPr lang="ru-RU"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8" name="Диаграмма 7"/>
          <p:cNvGraphicFramePr/>
          <p:nvPr/>
        </p:nvGraphicFramePr>
        <p:xfrm>
          <a:off x="1523976" y="3209925"/>
          <a:ext cx="7000924" cy="3005157"/>
        </p:xfrm>
        <a:graphic>
          <a:graphicData uri="http://schemas.openxmlformats.org/drawingml/2006/chart">
            <c:chart xmlns:c="http://schemas.openxmlformats.org/drawingml/2006/chart" xmlns:r="http://schemas.openxmlformats.org/officeDocument/2006/relationships" r:id="rId2"/>
          </a:graphicData>
        </a:graphic>
      </p:graphicFrame>
      <p:sp>
        <p:nvSpPr>
          <p:cNvPr id="17409" name="Rectangle 1"/>
          <p:cNvSpPr>
            <a:spLocks noChangeArrowheads="1"/>
          </p:cNvSpPr>
          <p:nvPr/>
        </p:nvSpPr>
        <p:spPr bwMode="auto">
          <a:xfrm>
            <a:off x="1738290" y="6215082"/>
            <a:ext cx="750099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mn-lt"/>
                <a:ea typeface="Times New Roman" pitchFamily="18" charset="0"/>
              </a:rPr>
              <a:t>Рис. </a:t>
            </a:r>
            <a:r>
              <a:rPr kumimoji="0" lang="uk-UA" sz="1400" b="0" i="0" u="none" strike="noStrike" cap="none" normalizeH="0" baseline="0" dirty="0" smtClean="0">
                <a:ln>
                  <a:noFill/>
                </a:ln>
                <a:solidFill>
                  <a:schemeClr val="tx1"/>
                </a:solidFill>
                <a:effectLst/>
                <a:latin typeface="+mn-lt"/>
                <a:ea typeface="Times New Roman" pitchFamily="18" charset="0"/>
              </a:rPr>
              <a:t>1. </a:t>
            </a:r>
            <a:r>
              <a:rPr kumimoji="0" lang="uk-UA" sz="1400" b="0" i="0" u="none" strike="noStrike" cap="none" normalizeH="0" baseline="0" dirty="0" err="1" smtClean="0">
                <a:ln>
                  <a:noFill/>
                </a:ln>
                <a:solidFill>
                  <a:schemeClr val="tx1"/>
                </a:solidFill>
                <a:effectLst/>
                <a:latin typeface="+mn-lt"/>
                <a:ea typeface="Times New Roman" pitchFamily="18" charset="0"/>
              </a:rPr>
              <a:t>Динамика</a:t>
            </a:r>
            <a:r>
              <a:rPr kumimoji="0" lang="uk-UA" sz="1400" b="0" i="0" u="none" strike="noStrike" cap="none" normalizeH="0" baseline="0" dirty="0" smtClean="0">
                <a:ln>
                  <a:noFill/>
                </a:ln>
                <a:solidFill>
                  <a:schemeClr val="tx1"/>
                </a:solidFill>
                <a:effectLst/>
                <a:latin typeface="+mn-lt"/>
                <a:ea typeface="Times New Roman" pitchFamily="18" charset="0"/>
              </a:rPr>
              <a:t> </a:t>
            </a:r>
            <a:r>
              <a:rPr kumimoji="0" lang="uk-UA" sz="1400" b="0" i="0" u="none" strike="noStrike" cap="none" normalizeH="0" baseline="0" dirty="0" err="1" smtClean="0">
                <a:ln>
                  <a:noFill/>
                </a:ln>
                <a:solidFill>
                  <a:schemeClr val="tx1"/>
                </a:solidFill>
                <a:effectLst/>
                <a:latin typeface="+mn-lt"/>
                <a:ea typeface="Times New Roman" pitchFamily="18" charset="0"/>
              </a:rPr>
              <a:t>промышленно</a:t>
            </a:r>
            <a:r>
              <a:rPr kumimoji="0" lang="uk-UA" sz="1400" b="0" i="0" u="none" strike="noStrike" cap="none" normalizeH="0" baseline="0" dirty="0" smtClean="0">
                <a:ln>
                  <a:noFill/>
                </a:ln>
                <a:solidFill>
                  <a:schemeClr val="tx1"/>
                </a:solidFill>
                <a:effectLst/>
                <a:latin typeface="+mn-lt"/>
                <a:ea typeface="Times New Roman" pitchFamily="18" charset="0"/>
              </a:rPr>
              <a:t> - </a:t>
            </a:r>
            <a:r>
              <a:rPr kumimoji="0" lang="uk-UA" sz="1400" b="0" i="0" u="none" strike="noStrike" cap="none" normalizeH="0" baseline="0" dirty="0" err="1" smtClean="0">
                <a:ln>
                  <a:noFill/>
                </a:ln>
                <a:solidFill>
                  <a:schemeClr val="tx1"/>
                </a:solidFill>
                <a:effectLst/>
                <a:latin typeface="+mn-lt"/>
                <a:ea typeface="Times New Roman" pitchFamily="18" charset="0"/>
              </a:rPr>
              <a:t>производственного</a:t>
            </a:r>
            <a:r>
              <a:rPr kumimoji="0" lang="uk-UA" sz="1400" b="0" i="0" u="none" strike="noStrike" cap="none" normalizeH="0" baseline="0" dirty="0" smtClean="0">
                <a:ln>
                  <a:noFill/>
                </a:ln>
                <a:solidFill>
                  <a:schemeClr val="tx1"/>
                </a:solidFill>
                <a:effectLst/>
                <a:latin typeface="+mn-lt"/>
                <a:ea typeface="Times New Roman" pitchFamily="18" charset="0"/>
              </a:rPr>
              <a:t> </a:t>
            </a:r>
            <a:r>
              <a:rPr kumimoji="0" lang="uk-UA" sz="1400" b="0" i="0" u="none" strike="noStrike" cap="none" normalizeH="0" baseline="0" dirty="0" err="1" smtClean="0">
                <a:ln>
                  <a:noFill/>
                </a:ln>
                <a:solidFill>
                  <a:schemeClr val="tx1"/>
                </a:solidFill>
                <a:effectLst/>
                <a:latin typeface="+mn-lt"/>
                <a:ea typeface="Times New Roman" pitchFamily="18" charset="0"/>
              </a:rPr>
              <a:t>персонала</a:t>
            </a:r>
            <a:r>
              <a:rPr kumimoji="0" lang="uk-UA" sz="1400" b="0" i="0" u="none" strike="noStrike" cap="none" normalizeH="0" baseline="0" dirty="0" smtClean="0">
                <a:ln>
                  <a:noFill/>
                </a:ln>
                <a:solidFill>
                  <a:schemeClr val="tx1"/>
                </a:solidFill>
                <a:effectLst/>
                <a:latin typeface="+mn-lt"/>
                <a:ea typeface="Times New Roman" pitchFamily="18" charset="0"/>
              </a:rPr>
              <a:t> за</a:t>
            </a:r>
            <a:r>
              <a:rPr kumimoji="0" lang="uk-UA" sz="1400" b="0" i="0" u="none" strike="noStrike" cap="none" normalizeH="0" dirty="0" smtClean="0">
                <a:ln>
                  <a:noFill/>
                </a:ln>
                <a:solidFill>
                  <a:schemeClr val="tx1"/>
                </a:solidFill>
                <a:effectLst/>
                <a:latin typeface="+mn-lt"/>
                <a:ea typeface="Times New Roman" pitchFamily="18" charset="0"/>
              </a:rPr>
              <a:t> </a:t>
            </a:r>
            <a:r>
              <a:rPr kumimoji="0" lang="uk-UA" sz="1400" b="0" i="0" u="none" strike="noStrike" cap="none" normalizeH="0" baseline="0" dirty="0" smtClean="0">
                <a:ln>
                  <a:noFill/>
                </a:ln>
                <a:solidFill>
                  <a:schemeClr val="tx1"/>
                </a:solidFill>
                <a:effectLst/>
                <a:latin typeface="+mn-lt"/>
                <a:ea typeface="Times New Roman" pitchFamily="18" charset="0"/>
              </a:rPr>
              <a:t> 2013-2014 гг. </a:t>
            </a:r>
            <a:endParaRPr kumimoji="0" lang="uk-UA" sz="1800" b="0" i="0" u="none" strike="noStrike" cap="none" normalizeH="0" baseline="0" dirty="0" smtClean="0">
              <a:ln>
                <a:noFill/>
              </a:ln>
              <a:solidFill>
                <a:schemeClr val="tx1"/>
              </a:solidFill>
              <a:effectLst/>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495300" y="274638"/>
            <a:ext cx="8915400" cy="1143000"/>
          </a:xfrm>
        </p:spPr>
        <p:txBody>
          <a:bodyPr/>
          <a:lstStyle/>
          <a:p>
            <a:r>
              <a:rPr lang="ru-RU" sz="1800" b="1" dirty="0" smtClean="0">
                <a:latin typeface="Times New Roman" pitchFamily="18" charset="0"/>
                <a:cs typeface="Times New Roman" pitchFamily="18" charset="0"/>
              </a:rPr>
              <a:t>Таблица 3</a:t>
            </a:r>
            <a:br>
              <a:rPr lang="ru-RU" sz="1800" b="1" dirty="0" smtClean="0">
                <a:latin typeface="Times New Roman" pitchFamily="18" charset="0"/>
                <a:cs typeface="Times New Roman" pitchFamily="18" charset="0"/>
              </a:rPr>
            </a:br>
            <a:r>
              <a:rPr lang="ru-RU" sz="1800" b="1" dirty="0" smtClean="0">
                <a:latin typeface="Times New Roman" pitchFamily="18" charset="0"/>
                <a:cs typeface="Times New Roman" pitchFamily="18" charset="0"/>
              </a:rPr>
              <a:t>Половозрастной состав и уровень образования ПАО «ЭМСС»</a:t>
            </a:r>
            <a:endParaRPr lang="ru-RU" sz="1800" b="1" dirty="0">
              <a:latin typeface="Times New Roman" pitchFamily="18" charset="0"/>
              <a:cs typeface="Times New Roman" pitchFamily="18" charset="0"/>
            </a:endParaRPr>
          </a:p>
        </p:txBody>
      </p:sp>
      <p:graphicFrame>
        <p:nvGraphicFramePr>
          <p:cNvPr id="7" name="Таблица 6"/>
          <p:cNvGraphicFramePr>
            <a:graphicFrameLocks noGrp="1"/>
          </p:cNvGraphicFramePr>
          <p:nvPr/>
        </p:nvGraphicFramePr>
        <p:xfrm>
          <a:off x="2024042" y="1285860"/>
          <a:ext cx="6072230" cy="5000664"/>
        </p:xfrm>
        <a:graphic>
          <a:graphicData uri="http://schemas.openxmlformats.org/drawingml/2006/table">
            <a:tbl>
              <a:tblPr/>
              <a:tblGrid>
                <a:gridCol w="1433676"/>
                <a:gridCol w="864599"/>
                <a:gridCol w="786403"/>
                <a:gridCol w="785848"/>
                <a:gridCol w="888446"/>
                <a:gridCol w="656629"/>
                <a:gridCol w="656629"/>
              </a:tblGrid>
              <a:tr h="184869">
                <a:tc rowSpan="2">
                  <a:txBody>
                    <a:bodyPr/>
                    <a:lstStyle/>
                    <a:p>
                      <a:pPr algn="ctr">
                        <a:lnSpc>
                          <a:spcPct val="150000"/>
                        </a:lnSpc>
                        <a:spcAft>
                          <a:spcPts val="0"/>
                        </a:spcAft>
                      </a:pPr>
                      <a:r>
                        <a:rPr lang="ru-RU" sz="900" dirty="0">
                          <a:latin typeface="Times New Roman"/>
                          <a:ea typeface="Times New Roman"/>
                          <a:cs typeface="Times New Roman"/>
                        </a:rPr>
                        <a:t>Категории персонала</a:t>
                      </a:r>
                      <a:endParaRPr lang="ru-RU" sz="700" dirty="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ru-RU" sz="900">
                          <a:latin typeface="Times New Roman"/>
                          <a:ea typeface="Times New Roman"/>
                          <a:cs typeface="Times New Roman"/>
                        </a:rPr>
                        <a:t>2013 г.</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ru-RU" sz="900">
                          <a:latin typeface="Times New Roman"/>
                          <a:ea typeface="Times New Roman"/>
                          <a:cs typeface="Times New Roman"/>
                        </a:rPr>
                        <a:t>2014 г.</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ru-RU" sz="900">
                          <a:latin typeface="Times New Roman"/>
                          <a:ea typeface="Times New Roman"/>
                          <a:cs typeface="Times New Roman"/>
                        </a:rPr>
                        <a:t>Абс.откл</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ru-RU" sz="900">
                          <a:latin typeface="Times New Roman"/>
                          <a:ea typeface="Times New Roman"/>
                          <a:cs typeface="Times New Roman"/>
                        </a:rPr>
                        <a:t>Отн.откл.%</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1000"/>
                        </a:spcAft>
                      </a:pPr>
                      <a:r>
                        <a:rPr lang="ru-RU" sz="900" dirty="0">
                          <a:latin typeface="Times New Roman"/>
                          <a:ea typeface="Times New Roman"/>
                          <a:cs typeface="Times New Roman"/>
                        </a:rPr>
                        <a:t>Удельный вес</a:t>
                      </a:r>
                      <a:endParaRPr lang="ru-RU" sz="700" dirty="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r>
              <a:tr h="297398">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lnSpc>
                          <a:spcPct val="115000"/>
                        </a:lnSpc>
                        <a:spcAft>
                          <a:spcPts val="1000"/>
                        </a:spcAft>
                      </a:pPr>
                      <a:r>
                        <a:rPr lang="ru-RU" sz="900" dirty="0" smtClean="0">
                          <a:latin typeface="Times New Roman"/>
                          <a:ea typeface="Times New Roman"/>
                          <a:cs typeface="Times New Roman"/>
                        </a:rPr>
                        <a:t>2013 г.</a:t>
                      </a:r>
                      <a:endParaRPr lang="ru-RU" sz="700" dirty="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900" dirty="0" smtClean="0">
                          <a:latin typeface="Times New Roman"/>
                          <a:ea typeface="Times New Roman"/>
                          <a:cs typeface="Times New Roman"/>
                        </a:rPr>
                        <a:t>2014 г.</a:t>
                      </a:r>
                      <a:endParaRPr lang="ru-RU" sz="700" dirty="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1135">
                <a:tc>
                  <a:txBody>
                    <a:bodyPr/>
                    <a:lstStyle/>
                    <a:p>
                      <a:pPr algn="ctr">
                        <a:lnSpc>
                          <a:spcPct val="150000"/>
                        </a:lnSpc>
                        <a:spcAft>
                          <a:spcPts val="0"/>
                        </a:spcAft>
                      </a:pPr>
                      <a:r>
                        <a:rPr lang="ru-RU" sz="900">
                          <a:latin typeface="Times New Roman"/>
                          <a:ea typeface="Times New Roman"/>
                          <a:cs typeface="Times New Roman"/>
                        </a:rPr>
                        <a:t>ППП, чел.</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2298</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2963</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665</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28,9</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900">
                          <a:latin typeface="Times New Roman"/>
                          <a:ea typeface="Times New Roman"/>
                          <a:cs typeface="Times New Roman"/>
                        </a:rPr>
                        <a:t>100</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900">
                          <a:latin typeface="Times New Roman"/>
                          <a:ea typeface="Times New Roman"/>
                          <a:cs typeface="Times New Roman"/>
                        </a:rPr>
                        <a:t>100</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1135">
                <a:tc>
                  <a:txBody>
                    <a:bodyPr/>
                    <a:lstStyle/>
                    <a:p>
                      <a:pPr algn="ctr">
                        <a:lnSpc>
                          <a:spcPct val="150000"/>
                        </a:lnSpc>
                        <a:spcAft>
                          <a:spcPts val="0"/>
                        </a:spcAft>
                      </a:pPr>
                      <a:r>
                        <a:rPr lang="ru-RU" sz="900">
                          <a:latin typeface="Times New Roman"/>
                          <a:ea typeface="Times New Roman"/>
                          <a:cs typeface="Times New Roman"/>
                        </a:rPr>
                        <a:t>Мужчины, чел.</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1489</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2154</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665</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dirty="0">
                          <a:latin typeface="Times New Roman"/>
                          <a:ea typeface="Times New Roman"/>
                          <a:cs typeface="Times New Roman"/>
                        </a:rPr>
                        <a:t>44,7</a:t>
                      </a:r>
                      <a:endParaRPr lang="ru-RU" sz="700" dirty="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64,8</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72,7</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1135">
                <a:tc>
                  <a:txBody>
                    <a:bodyPr/>
                    <a:lstStyle/>
                    <a:p>
                      <a:pPr algn="ctr">
                        <a:lnSpc>
                          <a:spcPct val="150000"/>
                        </a:lnSpc>
                        <a:spcAft>
                          <a:spcPts val="0"/>
                        </a:spcAft>
                      </a:pPr>
                      <a:r>
                        <a:rPr lang="ru-RU" sz="900">
                          <a:latin typeface="Times New Roman"/>
                          <a:ea typeface="Times New Roman"/>
                          <a:cs typeface="Times New Roman"/>
                        </a:rPr>
                        <a:t>Женщины, чел.</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809</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809</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0</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0</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35,2</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27,3</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3401">
                <a:tc>
                  <a:txBody>
                    <a:bodyPr/>
                    <a:lstStyle/>
                    <a:p>
                      <a:pPr algn="ctr">
                        <a:lnSpc>
                          <a:spcPct val="150000"/>
                        </a:lnSpc>
                        <a:spcAft>
                          <a:spcPts val="0"/>
                        </a:spcAft>
                      </a:pPr>
                      <a:r>
                        <a:rPr lang="ru-RU" sz="900" spc="-20">
                          <a:latin typeface="Times New Roman"/>
                          <a:ea typeface="Times New Roman"/>
                          <a:cs typeface="Times New Roman"/>
                        </a:rPr>
                        <a:t>Количество работающих в возрасте:</a:t>
                      </a:r>
                      <a:endParaRPr lang="ru-RU" sz="700">
                        <a:latin typeface="Calibri"/>
                        <a:ea typeface="Times New Roman"/>
                        <a:cs typeface="Times New Roman"/>
                      </a:endParaRPr>
                    </a:p>
                    <a:p>
                      <a:pPr algn="ctr">
                        <a:lnSpc>
                          <a:spcPct val="150000"/>
                        </a:lnSpc>
                        <a:spcAft>
                          <a:spcPts val="0"/>
                        </a:spcAft>
                      </a:pPr>
                      <a:r>
                        <a:rPr lang="ru-RU" sz="900">
                          <a:latin typeface="Times New Roman"/>
                          <a:ea typeface="Times New Roman"/>
                          <a:cs typeface="Times New Roman"/>
                        </a:rPr>
                        <a:t>15-24 лет, чел.</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ru-RU" sz="900" dirty="0">
                        <a:latin typeface="Times New Roman"/>
                        <a:ea typeface="Times New Roman"/>
                        <a:cs typeface="Times New Roman"/>
                      </a:endParaRPr>
                    </a:p>
                    <a:p>
                      <a:pPr algn="ctr">
                        <a:lnSpc>
                          <a:spcPct val="150000"/>
                        </a:lnSpc>
                        <a:spcAft>
                          <a:spcPts val="0"/>
                        </a:spcAft>
                      </a:pPr>
                      <a:endParaRPr lang="ru-RU" sz="900" dirty="0" smtClean="0">
                        <a:latin typeface="Times New Roman"/>
                        <a:ea typeface="Times New Roman"/>
                        <a:cs typeface="Times New Roman"/>
                      </a:endParaRPr>
                    </a:p>
                    <a:p>
                      <a:pPr algn="ctr">
                        <a:lnSpc>
                          <a:spcPct val="150000"/>
                        </a:lnSpc>
                        <a:spcAft>
                          <a:spcPts val="0"/>
                        </a:spcAft>
                      </a:pPr>
                      <a:r>
                        <a:rPr lang="ru-RU" sz="900" dirty="0" smtClean="0">
                          <a:latin typeface="Times New Roman"/>
                          <a:ea typeface="Times New Roman"/>
                          <a:cs typeface="Times New Roman"/>
                        </a:rPr>
                        <a:t>416</a:t>
                      </a:r>
                      <a:endParaRPr lang="ru-RU" sz="700" dirty="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ru-RU" sz="900" dirty="0">
                        <a:latin typeface="Times New Roman"/>
                        <a:ea typeface="Times New Roman"/>
                        <a:cs typeface="Times New Roman"/>
                      </a:endParaRPr>
                    </a:p>
                    <a:p>
                      <a:pPr algn="ctr">
                        <a:lnSpc>
                          <a:spcPct val="150000"/>
                        </a:lnSpc>
                        <a:spcAft>
                          <a:spcPts val="0"/>
                        </a:spcAft>
                      </a:pPr>
                      <a:endParaRPr lang="ru-RU" sz="900" dirty="0" smtClean="0">
                        <a:latin typeface="Times New Roman"/>
                        <a:ea typeface="Times New Roman"/>
                        <a:cs typeface="Times New Roman"/>
                      </a:endParaRPr>
                    </a:p>
                    <a:p>
                      <a:pPr algn="ctr">
                        <a:lnSpc>
                          <a:spcPct val="150000"/>
                        </a:lnSpc>
                        <a:spcAft>
                          <a:spcPts val="0"/>
                        </a:spcAft>
                      </a:pPr>
                      <a:r>
                        <a:rPr lang="ru-RU" sz="900" dirty="0" smtClean="0">
                          <a:latin typeface="Times New Roman"/>
                          <a:ea typeface="Times New Roman"/>
                          <a:cs typeface="Times New Roman"/>
                        </a:rPr>
                        <a:t>653</a:t>
                      </a:r>
                      <a:endParaRPr lang="ru-RU" sz="700" dirty="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ru-RU" sz="900" dirty="0">
                        <a:latin typeface="Times New Roman"/>
                        <a:ea typeface="Times New Roman"/>
                        <a:cs typeface="Times New Roman"/>
                      </a:endParaRPr>
                    </a:p>
                    <a:p>
                      <a:pPr algn="ctr">
                        <a:lnSpc>
                          <a:spcPct val="150000"/>
                        </a:lnSpc>
                        <a:spcAft>
                          <a:spcPts val="0"/>
                        </a:spcAft>
                      </a:pPr>
                      <a:endParaRPr lang="ru-RU" sz="900" dirty="0" smtClean="0">
                        <a:latin typeface="Times New Roman"/>
                        <a:ea typeface="Times New Roman"/>
                        <a:cs typeface="Times New Roman"/>
                      </a:endParaRPr>
                    </a:p>
                    <a:p>
                      <a:pPr algn="ctr">
                        <a:lnSpc>
                          <a:spcPct val="150000"/>
                        </a:lnSpc>
                        <a:spcAft>
                          <a:spcPts val="0"/>
                        </a:spcAft>
                      </a:pPr>
                      <a:r>
                        <a:rPr lang="ru-RU" sz="900" dirty="0" smtClean="0">
                          <a:latin typeface="Times New Roman"/>
                          <a:ea typeface="Times New Roman"/>
                          <a:cs typeface="Times New Roman"/>
                        </a:rPr>
                        <a:t>237</a:t>
                      </a:r>
                      <a:endParaRPr lang="ru-RU" sz="700" dirty="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ru-RU" sz="900" dirty="0">
                        <a:latin typeface="Times New Roman"/>
                        <a:ea typeface="Times New Roman"/>
                        <a:cs typeface="Times New Roman"/>
                      </a:endParaRPr>
                    </a:p>
                    <a:p>
                      <a:pPr algn="ctr">
                        <a:lnSpc>
                          <a:spcPct val="150000"/>
                        </a:lnSpc>
                        <a:spcAft>
                          <a:spcPts val="0"/>
                        </a:spcAft>
                      </a:pPr>
                      <a:endParaRPr lang="ru-RU" sz="900" dirty="0" smtClean="0">
                        <a:latin typeface="Times New Roman"/>
                        <a:ea typeface="Times New Roman"/>
                        <a:cs typeface="Times New Roman"/>
                      </a:endParaRPr>
                    </a:p>
                    <a:p>
                      <a:pPr algn="ctr">
                        <a:lnSpc>
                          <a:spcPct val="150000"/>
                        </a:lnSpc>
                        <a:spcAft>
                          <a:spcPts val="0"/>
                        </a:spcAft>
                      </a:pPr>
                      <a:r>
                        <a:rPr lang="ru-RU" sz="900" dirty="0" smtClean="0">
                          <a:latin typeface="Times New Roman"/>
                          <a:ea typeface="Times New Roman"/>
                          <a:cs typeface="Times New Roman"/>
                        </a:rPr>
                        <a:t>56,9</a:t>
                      </a:r>
                      <a:endParaRPr lang="ru-RU" sz="700" dirty="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ru-RU" sz="900" dirty="0">
                        <a:latin typeface="Times New Roman"/>
                        <a:ea typeface="Times New Roman"/>
                        <a:cs typeface="Times New Roman"/>
                      </a:endParaRPr>
                    </a:p>
                    <a:p>
                      <a:pPr algn="ctr">
                        <a:lnSpc>
                          <a:spcPct val="150000"/>
                        </a:lnSpc>
                        <a:spcAft>
                          <a:spcPts val="0"/>
                        </a:spcAft>
                      </a:pPr>
                      <a:endParaRPr lang="ru-RU" sz="900" dirty="0" smtClean="0">
                        <a:latin typeface="Times New Roman"/>
                        <a:ea typeface="Times New Roman"/>
                        <a:cs typeface="Times New Roman"/>
                      </a:endParaRPr>
                    </a:p>
                    <a:p>
                      <a:pPr algn="ctr">
                        <a:lnSpc>
                          <a:spcPct val="150000"/>
                        </a:lnSpc>
                        <a:spcAft>
                          <a:spcPts val="0"/>
                        </a:spcAft>
                      </a:pPr>
                      <a:r>
                        <a:rPr lang="ru-RU" sz="900" dirty="0" smtClean="0">
                          <a:latin typeface="Times New Roman"/>
                          <a:ea typeface="Times New Roman"/>
                          <a:cs typeface="Times New Roman"/>
                        </a:rPr>
                        <a:t>18,1</a:t>
                      </a:r>
                      <a:endParaRPr lang="ru-RU" sz="700" dirty="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ru-RU" sz="900" dirty="0">
                        <a:latin typeface="Times New Roman"/>
                        <a:ea typeface="Times New Roman"/>
                        <a:cs typeface="Times New Roman"/>
                      </a:endParaRPr>
                    </a:p>
                    <a:p>
                      <a:pPr algn="ctr">
                        <a:lnSpc>
                          <a:spcPct val="150000"/>
                        </a:lnSpc>
                        <a:spcAft>
                          <a:spcPts val="0"/>
                        </a:spcAft>
                      </a:pPr>
                      <a:endParaRPr lang="ru-RU" sz="900" dirty="0" smtClean="0">
                        <a:latin typeface="Times New Roman"/>
                        <a:ea typeface="Times New Roman"/>
                        <a:cs typeface="Times New Roman"/>
                      </a:endParaRPr>
                    </a:p>
                    <a:p>
                      <a:pPr algn="ctr">
                        <a:lnSpc>
                          <a:spcPct val="150000"/>
                        </a:lnSpc>
                        <a:spcAft>
                          <a:spcPts val="0"/>
                        </a:spcAft>
                      </a:pPr>
                      <a:r>
                        <a:rPr lang="ru-RU" sz="900" dirty="0" smtClean="0">
                          <a:latin typeface="Times New Roman"/>
                          <a:ea typeface="Times New Roman"/>
                          <a:cs typeface="Times New Roman"/>
                        </a:rPr>
                        <a:t>22,04</a:t>
                      </a:r>
                      <a:endParaRPr lang="ru-RU" sz="700" dirty="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1135">
                <a:tc>
                  <a:txBody>
                    <a:bodyPr/>
                    <a:lstStyle/>
                    <a:p>
                      <a:pPr algn="ctr">
                        <a:lnSpc>
                          <a:spcPct val="150000"/>
                        </a:lnSpc>
                        <a:spcAft>
                          <a:spcPts val="0"/>
                        </a:spcAft>
                      </a:pPr>
                      <a:r>
                        <a:rPr lang="ru-RU" sz="900">
                          <a:latin typeface="Times New Roman"/>
                          <a:ea typeface="Times New Roman"/>
                          <a:cs typeface="Times New Roman"/>
                        </a:rPr>
                        <a:t>25-35 лет, чел.</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497</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789</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292</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58,8</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21,63</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26,63</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1135">
                <a:tc>
                  <a:txBody>
                    <a:bodyPr/>
                    <a:lstStyle/>
                    <a:p>
                      <a:pPr algn="ctr">
                        <a:lnSpc>
                          <a:spcPct val="150000"/>
                        </a:lnSpc>
                        <a:spcAft>
                          <a:spcPts val="0"/>
                        </a:spcAft>
                      </a:pPr>
                      <a:r>
                        <a:rPr lang="ru-RU" sz="900">
                          <a:latin typeface="Times New Roman"/>
                          <a:ea typeface="Times New Roman"/>
                          <a:cs typeface="Times New Roman"/>
                        </a:rPr>
                        <a:t>36-45 лет, чел.</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651</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695</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44</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6,8</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28,33</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23,46</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1135">
                <a:tc>
                  <a:txBody>
                    <a:bodyPr/>
                    <a:lstStyle/>
                    <a:p>
                      <a:pPr algn="ctr">
                        <a:lnSpc>
                          <a:spcPct val="150000"/>
                        </a:lnSpc>
                        <a:spcAft>
                          <a:spcPts val="0"/>
                        </a:spcAft>
                      </a:pPr>
                      <a:r>
                        <a:rPr lang="ru-RU" sz="900">
                          <a:latin typeface="Times New Roman"/>
                          <a:ea typeface="Times New Roman"/>
                          <a:cs typeface="Times New Roman"/>
                        </a:rPr>
                        <a:t>46-54 лет, чел.</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355</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468</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113</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31,8</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15,45</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15,79</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1135">
                <a:tc>
                  <a:txBody>
                    <a:bodyPr/>
                    <a:lstStyle/>
                    <a:p>
                      <a:pPr algn="ctr">
                        <a:lnSpc>
                          <a:spcPct val="150000"/>
                        </a:lnSpc>
                        <a:spcAft>
                          <a:spcPts val="0"/>
                        </a:spcAft>
                      </a:pPr>
                      <a:r>
                        <a:rPr lang="ru-RU" sz="900">
                          <a:latin typeface="Times New Roman"/>
                          <a:ea typeface="Times New Roman"/>
                          <a:cs typeface="Times New Roman"/>
                        </a:rPr>
                        <a:t>55-60 лет, чел.</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379</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358</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-21</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-5,5</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16,49</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12,08</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3401">
                <a:tc>
                  <a:txBody>
                    <a:bodyPr/>
                    <a:lstStyle/>
                    <a:p>
                      <a:pPr algn="ctr">
                        <a:lnSpc>
                          <a:spcPct val="150000"/>
                        </a:lnSpc>
                        <a:spcAft>
                          <a:spcPts val="0"/>
                        </a:spcAft>
                      </a:pPr>
                      <a:r>
                        <a:rPr lang="ru-RU" sz="900" spc="-10">
                          <a:latin typeface="Times New Roman"/>
                          <a:ea typeface="Times New Roman"/>
                          <a:cs typeface="Times New Roman"/>
                        </a:rPr>
                        <a:t>Распределения персонала по уровню образования:</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ru-RU" sz="900">
                        <a:latin typeface="Times New Roman"/>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ru-RU" sz="900">
                        <a:latin typeface="Times New Roman"/>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ru-RU" sz="900">
                        <a:latin typeface="Times New Roman"/>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ru-RU" sz="900">
                        <a:latin typeface="Times New Roman"/>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ru-RU" sz="900">
                        <a:latin typeface="Times New Roman"/>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ru-RU" sz="900">
                        <a:latin typeface="Times New Roman"/>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0247">
                <a:tc>
                  <a:txBody>
                    <a:bodyPr/>
                    <a:lstStyle/>
                    <a:p>
                      <a:pPr algn="ctr">
                        <a:lnSpc>
                          <a:spcPct val="150000"/>
                        </a:lnSpc>
                        <a:spcAft>
                          <a:spcPts val="0"/>
                        </a:spcAft>
                      </a:pPr>
                      <a:r>
                        <a:rPr lang="ru-RU" sz="900">
                          <a:latin typeface="Times New Roman"/>
                          <a:ea typeface="Times New Roman"/>
                          <a:cs typeface="Times New Roman"/>
                        </a:rPr>
                        <a:t>Неполное и базовое высшее образование</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1085</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1364</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279</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25,71</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dirty="0">
                          <a:latin typeface="Times New Roman"/>
                          <a:ea typeface="Times New Roman"/>
                          <a:cs typeface="Times New Roman"/>
                        </a:rPr>
                        <a:t>47,2</a:t>
                      </a:r>
                      <a:endParaRPr lang="ru-RU" sz="700" dirty="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dirty="0" smtClean="0">
                          <a:latin typeface="Times New Roman"/>
                          <a:ea typeface="Times New Roman"/>
                          <a:cs typeface="Times New Roman"/>
                        </a:rPr>
                        <a:t>46,0</a:t>
                      </a:r>
                      <a:endParaRPr lang="ru-RU" sz="700" dirty="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2268">
                <a:tc>
                  <a:txBody>
                    <a:bodyPr/>
                    <a:lstStyle/>
                    <a:p>
                      <a:pPr algn="ctr">
                        <a:lnSpc>
                          <a:spcPct val="150000"/>
                        </a:lnSpc>
                        <a:spcAft>
                          <a:spcPts val="0"/>
                        </a:spcAft>
                      </a:pPr>
                      <a:r>
                        <a:rPr lang="ru-RU" sz="900">
                          <a:latin typeface="Times New Roman"/>
                          <a:ea typeface="Times New Roman"/>
                          <a:cs typeface="Times New Roman"/>
                        </a:rPr>
                        <a:t>Полное высшее образование</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905</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1100</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195</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21,55</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dirty="0">
                          <a:latin typeface="Times New Roman"/>
                          <a:ea typeface="Times New Roman"/>
                          <a:cs typeface="Times New Roman"/>
                        </a:rPr>
                        <a:t>39,4</a:t>
                      </a:r>
                      <a:endParaRPr lang="ru-RU" sz="700" dirty="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dirty="0" smtClean="0">
                          <a:latin typeface="Times New Roman"/>
                          <a:ea typeface="Times New Roman"/>
                          <a:cs typeface="Times New Roman"/>
                        </a:rPr>
                        <a:t>37,0</a:t>
                      </a:r>
                      <a:endParaRPr lang="ru-RU" sz="700" dirty="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1135">
                <a:tc>
                  <a:txBody>
                    <a:bodyPr/>
                    <a:lstStyle/>
                    <a:p>
                      <a:pPr algn="ctr">
                        <a:lnSpc>
                          <a:spcPct val="150000"/>
                        </a:lnSpc>
                        <a:spcAft>
                          <a:spcPts val="0"/>
                        </a:spcAft>
                      </a:pPr>
                      <a:r>
                        <a:rPr lang="ru-RU" sz="900">
                          <a:latin typeface="Times New Roman"/>
                          <a:ea typeface="Times New Roman"/>
                          <a:cs typeface="Times New Roman"/>
                        </a:rPr>
                        <a:t>Прочее образование</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308</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499</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191</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a:latin typeface="Times New Roman"/>
                          <a:ea typeface="Times New Roman"/>
                          <a:cs typeface="Times New Roman"/>
                        </a:rPr>
                        <a:t>62,01</a:t>
                      </a:r>
                      <a:endParaRPr lang="ru-RU" sz="70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dirty="0">
                          <a:latin typeface="Times New Roman"/>
                          <a:ea typeface="Times New Roman"/>
                          <a:cs typeface="Times New Roman"/>
                        </a:rPr>
                        <a:t>13,4</a:t>
                      </a:r>
                      <a:endParaRPr lang="ru-RU" sz="700" dirty="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900" dirty="0" smtClean="0">
                          <a:latin typeface="Times New Roman"/>
                          <a:ea typeface="Times New Roman"/>
                          <a:cs typeface="Times New Roman"/>
                        </a:rPr>
                        <a:t>17,0</a:t>
                      </a:r>
                      <a:endParaRPr lang="ru-RU" sz="700" dirty="0">
                        <a:latin typeface="Calibri"/>
                        <a:ea typeface="Times New Roman"/>
                        <a:cs typeface="Times New Roman"/>
                      </a:endParaRPr>
                    </a:p>
                  </a:txBody>
                  <a:tcPr marL="45493" marR="4549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Диаграмма 5"/>
          <p:cNvGraphicFramePr/>
          <p:nvPr/>
        </p:nvGraphicFramePr>
        <p:xfrm>
          <a:off x="1523976" y="285728"/>
          <a:ext cx="6715172" cy="2352675"/>
        </p:xfrm>
        <a:graphic>
          <a:graphicData uri="http://schemas.openxmlformats.org/drawingml/2006/chart">
            <c:chart xmlns:c="http://schemas.openxmlformats.org/drawingml/2006/chart" xmlns:r="http://schemas.openxmlformats.org/officeDocument/2006/relationships" r:id="rId2"/>
          </a:graphicData>
        </a:graphic>
      </p:graphicFrame>
      <p:sp>
        <p:nvSpPr>
          <p:cNvPr id="15361" name="Rectangle 1"/>
          <p:cNvSpPr>
            <a:spLocks noChangeArrowheads="1"/>
          </p:cNvSpPr>
          <p:nvPr/>
        </p:nvSpPr>
        <p:spPr bwMode="auto">
          <a:xfrm>
            <a:off x="738158" y="2500306"/>
            <a:ext cx="7929618"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Рис. 2. Структура персонала по половому признаку ПАО «ЭМСС» за период 2013 – 2014 г.г.</a:t>
            </a:r>
            <a:endParaRPr kumimoji="0" lang="ru-RU" sz="1800" b="0" i="0" u="none" strike="noStrike" cap="none" normalizeH="0" baseline="0" dirty="0" smtClean="0">
              <a:ln>
                <a:noFill/>
              </a:ln>
              <a:solidFill>
                <a:schemeClr val="tx1"/>
              </a:solidFill>
              <a:effectLst/>
              <a:latin typeface="Arial" pitchFamily="34" charset="0"/>
            </a:endParaRPr>
          </a:p>
        </p:txBody>
      </p:sp>
      <p:pic>
        <p:nvPicPr>
          <p:cNvPr id="7" name="Рисунок 6"/>
          <p:cNvPicPr/>
          <p:nvPr/>
        </p:nvPicPr>
        <p:blipFill>
          <a:blip r:embed="rId3">
            <a:lum contrast="40000"/>
          </a:blip>
          <a:srcRect/>
          <a:stretch>
            <a:fillRect/>
          </a:stretch>
        </p:blipFill>
        <p:spPr bwMode="auto">
          <a:xfrm>
            <a:off x="1666852" y="2857496"/>
            <a:ext cx="6286544" cy="2857520"/>
          </a:xfrm>
          <a:prstGeom prst="rect">
            <a:avLst/>
          </a:prstGeom>
          <a:noFill/>
          <a:ln w="9525">
            <a:noFill/>
            <a:miter lim="800000"/>
            <a:headEnd/>
            <a:tailEnd/>
          </a:ln>
        </p:spPr>
      </p:pic>
      <p:sp>
        <p:nvSpPr>
          <p:cNvPr id="15362" name="Rectangle 2"/>
          <p:cNvSpPr>
            <a:spLocks noChangeArrowheads="1"/>
          </p:cNvSpPr>
          <p:nvPr/>
        </p:nvSpPr>
        <p:spPr bwMode="auto">
          <a:xfrm>
            <a:off x="1238224" y="5572140"/>
            <a:ext cx="7215238"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Рис. 3</a:t>
            </a:r>
            <a:r>
              <a:rPr lang="ru-RU" sz="1400" dirty="0" smtClean="0">
                <a:latin typeface="Times New Roman" pitchFamily="18" charset="0"/>
                <a:ea typeface="Times New Roman" pitchFamily="18" charset="0"/>
                <a:cs typeface="Times New Roman" pitchFamily="18" charset="0"/>
              </a:rPr>
              <a:t>.</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Структура персонала по уровню образования за 2014 г.</a:t>
            </a: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7" name="Rectangle 7"/>
          <p:cNvSpPr>
            <a:spLocks noChangeArrowheads="1"/>
          </p:cNvSpPr>
          <p:nvPr/>
        </p:nvSpPr>
        <p:spPr bwMode="auto">
          <a:xfrm>
            <a:off x="595282" y="214290"/>
            <a:ext cx="7917873" cy="492443"/>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Arial" pitchFamily="34" charset="0"/>
                <a:ea typeface="Times New Roman" pitchFamily="18" charset="0"/>
              </a:rPr>
              <a:t>АНАЛИЗ ИСПОЛЬЗОВАНИЯ ФОНДА РАБОЧЕГО ВРЕМЕНИ</a:t>
            </a:r>
            <a:endParaRPr kumimoji="0" lang="ru-RU" sz="900" b="0" i="0" u="none" strike="noStrike" cap="none" normalizeH="0" baseline="0" dirty="0" smtClean="0">
              <a:ln>
                <a:noFill/>
              </a:ln>
              <a:solidFill>
                <a:schemeClr val="tx1"/>
              </a:solidFill>
              <a:effectLst/>
              <a:latin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Arial" pitchFamily="34" charset="0"/>
                <a:ea typeface="Times New Roman" pitchFamily="18" charset="0"/>
              </a:rPr>
              <a:t>	</a:t>
            </a:r>
            <a:endParaRPr kumimoji="0" lang="ru-RU" sz="1800" b="0" i="0" u="none" strike="noStrike" cap="none" normalizeH="0" baseline="0" dirty="0" smtClean="0">
              <a:ln>
                <a:noFill/>
              </a:ln>
              <a:solidFill>
                <a:schemeClr val="tx1"/>
              </a:solidFill>
              <a:effectLst/>
              <a:latin typeface="Arial" pitchFamily="34" charset="0"/>
            </a:endParaRPr>
          </a:p>
        </p:txBody>
      </p:sp>
      <p:sp>
        <p:nvSpPr>
          <p:cNvPr id="46088" name="Rectangle 8"/>
          <p:cNvSpPr>
            <a:spLocks noChangeArrowheads="1"/>
          </p:cNvSpPr>
          <p:nvPr/>
        </p:nvSpPr>
        <p:spPr bwMode="auto">
          <a:xfrm>
            <a:off x="0" y="657224"/>
            <a:ext cx="9906000" cy="1785104"/>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tab pos="4533900" algn="l"/>
              </a:tabLst>
            </a:pPr>
            <a:r>
              <a:rPr kumimoji="0" lang="ru-RU" sz="1200" b="0" i="0" u="none" strike="noStrike" cap="none" normalizeH="0" baseline="0" dirty="0" smtClean="0">
                <a:ln>
                  <a:noFill/>
                </a:ln>
                <a:solidFill>
                  <a:schemeClr val="tx1"/>
                </a:solidFill>
                <a:effectLst/>
                <a:latin typeface="Arial" pitchFamily="34" charset="0"/>
                <a:ea typeface="Times New Roman" pitchFamily="18" charset="0"/>
              </a:rPr>
              <a:t>	</a:t>
            </a:r>
            <a:endParaRPr kumimoji="0" lang="ru-RU" sz="900" b="0" i="0" u="none" strike="noStrike" cap="none" normalizeH="0" baseline="0" dirty="0" smtClean="0">
              <a:ln>
                <a:noFill/>
              </a:ln>
              <a:solidFill>
                <a:schemeClr val="tx1"/>
              </a:solidFill>
              <a:effectLst/>
              <a:latin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tab pos="4533900" algn="l"/>
              </a:tabLst>
            </a:pPr>
            <a:r>
              <a:rPr kumimoji="0" lang="ru-RU" sz="1400" b="0" i="0" u="none" strike="noStrike" cap="none" normalizeH="0" baseline="0" dirty="0" smtClean="0">
                <a:ln>
                  <a:noFill/>
                </a:ln>
                <a:solidFill>
                  <a:schemeClr val="tx1"/>
                </a:solidFill>
                <a:effectLst/>
                <a:latin typeface="Arial" pitchFamily="34" charset="0"/>
              </a:rPr>
              <a:t>– изменение численности работников:</a:t>
            </a:r>
            <a:endParaRPr kumimoji="0" lang="ru-RU" sz="900" b="0" i="0" u="none" strike="noStrike" cap="none" normalizeH="0" baseline="0" dirty="0" smtClean="0">
              <a:ln>
                <a:noFill/>
              </a:ln>
              <a:solidFill>
                <a:schemeClr val="tx1"/>
              </a:solidFill>
              <a:effectLst/>
              <a:latin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tab pos="4533900" algn="l"/>
              </a:tabLst>
            </a:pPr>
            <a:r>
              <a:rPr kumimoji="0" lang="ru-RU" sz="1400" b="0" i="0" u="none" strike="noStrike" cap="none" normalizeH="0" baseline="0" dirty="0" smtClean="0">
                <a:ln>
                  <a:noFill/>
                </a:ln>
                <a:solidFill>
                  <a:schemeClr val="tx1"/>
                </a:solidFill>
                <a:effectLst/>
                <a:latin typeface="Arial" pitchFamily="34" charset="0"/>
              </a:rPr>
              <a:t>∆</a:t>
            </a:r>
            <a:r>
              <a:rPr kumimoji="0" lang="ru-RU" sz="1400" b="0" i="0" u="none" strike="noStrike" cap="none" normalizeH="0" baseline="0" dirty="0" err="1" smtClean="0">
                <a:ln>
                  <a:noFill/>
                </a:ln>
                <a:solidFill>
                  <a:schemeClr val="tx1"/>
                </a:solidFill>
                <a:effectLst/>
                <a:latin typeface="Arial" pitchFamily="34" charset="0"/>
              </a:rPr>
              <a:t>ФРВч</a:t>
            </a:r>
            <a:r>
              <a:rPr kumimoji="0" lang="ru-RU" sz="1400" b="0" i="0" u="none" strike="noStrike" cap="none" normalizeH="0" baseline="0" dirty="0" smtClean="0">
                <a:ln>
                  <a:noFill/>
                </a:ln>
                <a:solidFill>
                  <a:schemeClr val="tx1"/>
                </a:solidFill>
                <a:effectLst/>
                <a:latin typeface="Arial" pitchFamily="34" charset="0"/>
              </a:rPr>
              <a:t> = (Ч</a:t>
            </a:r>
            <a:r>
              <a:rPr kumimoji="0" lang="uk-UA" sz="1400" b="0" i="0" u="none" strike="noStrike" cap="none" normalizeH="0" baseline="-30000" dirty="0" smtClean="0">
                <a:ln>
                  <a:noFill/>
                </a:ln>
                <a:solidFill>
                  <a:schemeClr val="tx1"/>
                </a:solidFill>
                <a:effectLst/>
                <a:latin typeface="Arial" pitchFamily="34" charset="0"/>
              </a:rPr>
              <a:t>2014</a:t>
            </a:r>
            <a:r>
              <a:rPr kumimoji="0" lang="ru-RU" sz="1400" b="0" i="0" u="none" strike="noStrike" cap="none" normalizeH="0" baseline="0" dirty="0" smtClean="0">
                <a:ln>
                  <a:noFill/>
                </a:ln>
                <a:solidFill>
                  <a:schemeClr val="tx1"/>
                </a:solidFill>
                <a:effectLst/>
                <a:latin typeface="Arial" pitchFamily="34" charset="0"/>
              </a:rPr>
              <a:t> –ЧР</a:t>
            </a:r>
            <a:r>
              <a:rPr kumimoji="0" lang="uk-UA" sz="1400" b="0" i="0" u="none" strike="noStrike" cap="none" normalizeH="0" baseline="-30000" dirty="0" smtClean="0">
                <a:ln>
                  <a:noFill/>
                </a:ln>
                <a:solidFill>
                  <a:schemeClr val="tx1"/>
                </a:solidFill>
                <a:effectLst/>
                <a:latin typeface="Arial" pitchFamily="34" charset="0"/>
              </a:rPr>
              <a:t>2013</a:t>
            </a:r>
            <a:r>
              <a:rPr kumimoji="0" lang="ru-RU" sz="1400" b="0" i="0" u="none" strike="noStrike" cap="none" normalizeH="0" baseline="0" dirty="0" smtClean="0">
                <a:ln>
                  <a:noFill/>
                </a:ln>
                <a:solidFill>
                  <a:schemeClr val="tx1"/>
                </a:solidFill>
                <a:effectLst/>
                <a:latin typeface="Arial" pitchFamily="34" charset="0"/>
              </a:rPr>
              <a:t>)</a:t>
            </a: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a:t>
            </a:r>
            <a:r>
              <a:rPr kumimoji="0" lang="ru-RU" sz="1400" b="0" i="0" u="none" strike="noStrike" cap="none" normalizeH="0" baseline="0" dirty="0" smtClean="0">
                <a:ln>
                  <a:noFill/>
                </a:ln>
                <a:solidFill>
                  <a:schemeClr val="tx1"/>
                </a:solidFill>
                <a:effectLst/>
                <a:latin typeface="Arial" pitchFamily="34" charset="0"/>
              </a:rPr>
              <a:t> Д</a:t>
            </a:r>
            <a:r>
              <a:rPr kumimoji="0" lang="uk-UA" sz="1400" b="0" i="0" u="none" strike="noStrike" cap="none" normalizeH="0" baseline="-30000" dirty="0" smtClean="0">
                <a:ln>
                  <a:noFill/>
                </a:ln>
                <a:solidFill>
                  <a:schemeClr val="tx1"/>
                </a:solidFill>
                <a:effectLst/>
                <a:latin typeface="Times New Roman" pitchFamily="18" charset="0"/>
                <a:sym typeface="Symbol" pitchFamily="18" charset="2"/>
              </a:rPr>
              <a:t>2013</a:t>
            </a: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a:t>
            </a:r>
            <a:r>
              <a:rPr kumimoji="0" lang="ru-RU" sz="1400" b="0" i="0" u="none" strike="noStrike" cap="none" normalizeH="0" baseline="0" dirty="0" smtClean="0">
                <a:ln>
                  <a:noFill/>
                </a:ln>
                <a:solidFill>
                  <a:schemeClr val="tx1"/>
                </a:solidFill>
                <a:effectLst/>
                <a:latin typeface="Arial" pitchFamily="34" charset="0"/>
              </a:rPr>
              <a:t> Т</a:t>
            </a:r>
            <a:r>
              <a:rPr kumimoji="0" lang="uk-UA" sz="1400" b="0" i="0" u="none" strike="noStrike" cap="none" normalizeH="0" baseline="-30000" dirty="0" smtClean="0">
                <a:ln>
                  <a:noFill/>
                </a:ln>
                <a:solidFill>
                  <a:schemeClr val="tx1"/>
                </a:solidFill>
                <a:effectLst/>
                <a:latin typeface="Times New Roman" pitchFamily="18" charset="0"/>
                <a:sym typeface="Symbol" pitchFamily="18" charset="2"/>
              </a:rPr>
              <a:t>2013</a:t>
            </a: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 = (1840–1427) </a:t>
            </a:r>
            <a:r>
              <a:rPr kumimoji="0" lang="ru-RU" sz="1400" b="0" i="0" u="none" strike="noStrike" cap="none" normalizeH="0" baseline="0" dirty="0" smtClean="0">
                <a:ln>
                  <a:noFill/>
                </a:ln>
                <a:solidFill>
                  <a:schemeClr val="tx1"/>
                </a:solidFill>
                <a:effectLst/>
                <a:latin typeface="Arial" pitchFamily="34" charset="0"/>
              </a:rPr>
              <a:t> 220 </a:t>
            </a: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a:t>
            </a:r>
            <a:r>
              <a:rPr kumimoji="0" lang="ru-RU" sz="1400" b="0" i="0" u="none" strike="noStrike" cap="none" normalizeH="0" baseline="0" dirty="0" smtClean="0">
                <a:ln>
                  <a:noFill/>
                </a:ln>
                <a:solidFill>
                  <a:schemeClr val="tx1"/>
                </a:solidFill>
                <a:effectLst/>
                <a:latin typeface="Arial" pitchFamily="34" charset="0"/>
              </a:rPr>
              <a:t> 7,8= 708708</a:t>
            </a: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  час.</a:t>
            </a:r>
            <a:endParaRPr kumimoji="0" lang="ru-RU" sz="900" b="0" i="0" u="none" strike="noStrike" cap="none" normalizeH="0" baseline="0" dirty="0" smtClean="0">
              <a:ln>
                <a:noFill/>
              </a:ln>
              <a:solidFill>
                <a:schemeClr val="tx1"/>
              </a:solidFill>
              <a:effectLst/>
              <a:latin typeface="Times New Roman" pitchFamily="18" charset="0"/>
              <a:sym typeface="Symbol" pitchFamily="18" charset="2"/>
            </a:endParaRPr>
          </a:p>
          <a:p>
            <a:pPr marL="0" marR="0" lvl="0" indent="450850" algn="just" defTabSz="914400" rtl="0" eaLnBrk="0" fontAlgn="base" latinLnBrk="0" hangingPunct="0">
              <a:lnSpc>
                <a:spcPct val="100000"/>
              </a:lnSpc>
              <a:spcBef>
                <a:spcPct val="0"/>
              </a:spcBef>
              <a:spcAft>
                <a:spcPct val="0"/>
              </a:spcAft>
              <a:buClrTx/>
              <a:buSzTx/>
              <a:buFontTx/>
              <a:buNone/>
              <a:tabLst>
                <a:tab pos="4533900" algn="l"/>
              </a:tabLst>
            </a:pP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 изменение количества отработанных дней одним работником:</a:t>
            </a:r>
            <a:endParaRPr kumimoji="0" lang="ru-RU" sz="900" b="0" i="0" u="none" strike="noStrike" cap="none" normalizeH="0" baseline="0" dirty="0" smtClean="0">
              <a:ln>
                <a:noFill/>
              </a:ln>
              <a:solidFill>
                <a:schemeClr val="tx1"/>
              </a:solidFill>
              <a:effectLst/>
              <a:latin typeface="Times New Roman" pitchFamily="18" charset="0"/>
              <a:sym typeface="Symbol" pitchFamily="18" charset="2"/>
            </a:endParaRPr>
          </a:p>
          <a:p>
            <a:pPr marL="0" marR="0" lvl="0" indent="450850" algn="just" defTabSz="914400" rtl="0" eaLnBrk="0" fontAlgn="base" latinLnBrk="0" hangingPunct="0">
              <a:lnSpc>
                <a:spcPct val="100000"/>
              </a:lnSpc>
              <a:spcBef>
                <a:spcPct val="0"/>
              </a:spcBef>
              <a:spcAft>
                <a:spcPct val="0"/>
              </a:spcAft>
              <a:buClrTx/>
              <a:buSzTx/>
              <a:buFontTx/>
              <a:buNone/>
              <a:tabLst>
                <a:tab pos="4533900" algn="l"/>
              </a:tabLst>
            </a:pP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a:t>
            </a:r>
            <a:r>
              <a:rPr kumimoji="0" lang="ru-RU" sz="1400" b="0" i="0" u="none" strike="noStrike" cap="none" normalizeH="0" baseline="0" dirty="0" err="1" smtClean="0">
                <a:ln>
                  <a:noFill/>
                </a:ln>
                <a:solidFill>
                  <a:schemeClr val="tx1"/>
                </a:solidFill>
                <a:effectLst/>
                <a:latin typeface="Times New Roman" pitchFamily="18" charset="0"/>
                <a:sym typeface="Symbol" pitchFamily="18" charset="2"/>
              </a:rPr>
              <a:t>ФРВд</a:t>
            </a: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 = Ч</a:t>
            </a:r>
            <a:r>
              <a:rPr kumimoji="0" lang="uk-UA" sz="1400" b="0" i="0" u="none" strike="noStrike" cap="none" normalizeH="0" baseline="-30000" dirty="0" smtClean="0">
                <a:ln>
                  <a:noFill/>
                </a:ln>
                <a:solidFill>
                  <a:schemeClr val="tx1"/>
                </a:solidFill>
                <a:effectLst/>
                <a:latin typeface="Times New Roman" pitchFamily="18" charset="0"/>
                <a:sym typeface="Symbol" pitchFamily="18" charset="2"/>
              </a:rPr>
              <a:t>2014</a:t>
            </a: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a:t>
            </a:r>
            <a:r>
              <a:rPr kumimoji="0" lang="ru-RU" sz="1400" b="0" i="0" u="none" strike="noStrike" cap="none" normalizeH="0" baseline="0" dirty="0" smtClean="0">
                <a:ln>
                  <a:noFill/>
                </a:ln>
                <a:solidFill>
                  <a:schemeClr val="tx1"/>
                </a:solidFill>
                <a:effectLst/>
                <a:latin typeface="Arial" pitchFamily="34" charset="0"/>
              </a:rPr>
              <a:t> (Д</a:t>
            </a:r>
            <a:r>
              <a:rPr kumimoji="0" lang="uk-UA" sz="1400" b="0" i="0" u="none" strike="noStrike" cap="none" normalizeH="0" baseline="-30000" dirty="0" smtClean="0">
                <a:ln>
                  <a:noFill/>
                </a:ln>
                <a:solidFill>
                  <a:schemeClr val="tx1"/>
                </a:solidFill>
                <a:effectLst/>
                <a:latin typeface="Times New Roman" pitchFamily="18" charset="0"/>
                <a:sym typeface="Symbol" pitchFamily="18" charset="2"/>
              </a:rPr>
              <a:t>2014</a:t>
            </a: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–Д</a:t>
            </a:r>
            <a:r>
              <a:rPr kumimoji="0" lang="uk-UA" sz="1400" b="0" i="0" u="none" strike="noStrike" cap="none" normalizeH="0" baseline="-30000" dirty="0" smtClean="0">
                <a:ln>
                  <a:noFill/>
                </a:ln>
                <a:solidFill>
                  <a:schemeClr val="tx1"/>
                </a:solidFill>
                <a:effectLst/>
                <a:latin typeface="Times New Roman" pitchFamily="18" charset="0"/>
                <a:sym typeface="Symbol" pitchFamily="18" charset="2"/>
              </a:rPr>
              <a:t>2013</a:t>
            </a: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a:t>
            </a:r>
            <a:r>
              <a:rPr kumimoji="0" lang="ru-RU" sz="1400" b="0" i="0" u="none" strike="noStrike" cap="none" normalizeH="0" baseline="0" dirty="0" smtClean="0">
                <a:ln>
                  <a:noFill/>
                </a:ln>
                <a:solidFill>
                  <a:schemeClr val="tx1"/>
                </a:solidFill>
                <a:effectLst/>
                <a:latin typeface="Arial" pitchFamily="34" charset="0"/>
              </a:rPr>
              <a:t> Т</a:t>
            </a:r>
            <a:r>
              <a:rPr kumimoji="0" lang="uk-UA" sz="1400" b="0" i="0" u="none" strike="noStrike" cap="none" normalizeH="0" baseline="-30000" dirty="0" smtClean="0">
                <a:ln>
                  <a:noFill/>
                </a:ln>
                <a:solidFill>
                  <a:schemeClr val="tx1"/>
                </a:solidFill>
                <a:effectLst/>
                <a:latin typeface="Times New Roman" pitchFamily="18" charset="0"/>
                <a:sym typeface="Symbol" pitchFamily="18" charset="2"/>
              </a:rPr>
              <a:t>2013</a:t>
            </a: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 = 1840 </a:t>
            </a:r>
            <a:r>
              <a:rPr kumimoji="0" lang="ru-RU" sz="1400" b="0" i="0" u="none" strike="noStrike" cap="none" normalizeH="0" baseline="0" dirty="0" smtClean="0">
                <a:ln>
                  <a:noFill/>
                </a:ln>
                <a:solidFill>
                  <a:schemeClr val="tx1"/>
                </a:solidFill>
                <a:effectLst/>
                <a:latin typeface="Arial" pitchFamily="34" charset="0"/>
              </a:rPr>
              <a:t> (219–220) </a:t>
            </a: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a:t>
            </a:r>
            <a:r>
              <a:rPr kumimoji="0" lang="ru-RU" sz="1400" b="0" i="0" u="none" strike="noStrike" cap="none" normalizeH="0" baseline="0" dirty="0" smtClean="0">
                <a:ln>
                  <a:noFill/>
                </a:ln>
                <a:solidFill>
                  <a:schemeClr val="tx1"/>
                </a:solidFill>
                <a:effectLst/>
                <a:latin typeface="Arial" pitchFamily="34" charset="0"/>
              </a:rPr>
              <a:t> 7,8=-14352 час.</a:t>
            </a:r>
            <a:endParaRPr kumimoji="0" lang="ru-RU" sz="900" b="0" i="0" u="none" strike="noStrike" cap="none" normalizeH="0" baseline="0" dirty="0" smtClean="0">
              <a:ln>
                <a:noFill/>
              </a:ln>
              <a:solidFill>
                <a:schemeClr val="tx1"/>
              </a:solidFill>
              <a:effectLst/>
              <a:latin typeface="Times New Roman" pitchFamily="18" charset="0"/>
              <a:sym typeface="Symbol" pitchFamily="18" charset="2"/>
            </a:endParaRPr>
          </a:p>
          <a:p>
            <a:pPr marL="0" marR="0" lvl="0" indent="450850" algn="just" defTabSz="914400" rtl="0" eaLnBrk="0" fontAlgn="base" latinLnBrk="0" hangingPunct="0">
              <a:lnSpc>
                <a:spcPct val="100000"/>
              </a:lnSpc>
              <a:spcBef>
                <a:spcPct val="0"/>
              </a:spcBef>
              <a:spcAft>
                <a:spcPct val="0"/>
              </a:spcAft>
              <a:buClrTx/>
              <a:buSzTx/>
              <a:buFontTx/>
              <a:buNone/>
              <a:tabLst>
                <a:tab pos="4533900" algn="l"/>
              </a:tabLst>
            </a:pP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 изменение средней продолжительности рабочего дня:</a:t>
            </a:r>
            <a:endParaRPr kumimoji="0" lang="ru-RU" sz="900" b="0" i="0" u="none" strike="noStrike" cap="none" normalizeH="0" baseline="0" dirty="0" smtClean="0">
              <a:ln>
                <a:noFill/>
              </a:ln>
              <a:solidFill>
                <a:schemeClr val="tx1"/>
              </a:solidFill>
              <a:effectLst/>
              <a:latin typeface="Times New Roman" pitchFamily="18" charset="0"/>
              <a:sym typeface="Symbol" pitchFamily="18" charset="2"/>
            </a:endParaRPr>
          </a:p>
          <a:p>
            <a:pPr marL="0" marR="0" lvl="0" indent="450850" algn="just" defTabSz="914400" rtl="0" eaLnBrk="0" fontAlgn="base" latinLnBrk="0" hangingPunct="0">
              <a:lnSpc>
                <a:spcPct val="100000"/>
              </a:lnSpc>
              <a:spcBef>
                <a:spcPct val="0"/>
              </a:spcBef>
              <a:spcAft>
                <a:spcPct val="0"/>
              </a:spcAft>
              <a:buClrTx/>
              <a:buSzTx/>
              <a:buFontTx/>
              <a:buNone/>
              <a:tabLst>
                <a:tab pos="4533900" algn="l"/>
              </a:tabLst>
            </a:pP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∆ФРВ</a:t>
            </a:r>
            <a:r>
              <a:rPr kumimoji="0" lang="ru-RU" sz="1400" b="0" i="0" u="none" strike="noStrike" cap="none" normalizeH="0" baseline="-30000" dirty="0" smtClean="0">
                <a:ln>
                  <a:noFill/>
                </a:ln>
                <a:solidFill>
                  <a:schemeClr val="tx1"/>
                </a:solidFill>
                <a:effectLst/>
                <a:latin typeface="Times New Roman" pitchFamily="18" charset="0"/>
                <a:sym typeface="Symbol" pitchFamily="18" charset="2"/>
              </a:rPr>
              <a:t>Т</a:t>
            </a: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 = Ч</a:t>
            </a:r>
            <a:r>
              <a:rPr kumimoji="0" lang="uk-UA" sz="1400" b="0" i="0" u="none" strike="noStrike" cap="none" normalizeH="0" baseline="-30000" dirty="0" smtClean="0">
                <a:ln>
                  <a:noFill/>
                </a:ln>
                <a:solidFill>
                  <a:schemeClr val="tx1"/>
                </a:solidFill>
                <a:effectLst/>
                <a:latin typeface="Times New Roman" pitchFamily="18" charset="0"/>
                <a:sym typeface="Symbol" pitchFamily="18" charset="2"/>
              </a:rPr>
              <a:t>2014</a:t>
            </a: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a:t>
            </a:r>
            <a:r>
              <a:rPr kumimoji="0" lang="ru-RU" sz="1400" b="0" i="0" u="none" strike="noStrike" cap="none" normalizeH="0" baseline="0" dirty="0" smtClean="0">
                <a:ln>
                  <a:noFill/>
                </a:ln>
                <a:solidFill>
                  <a:schemeClr val="tx1"/>
                </a:solidFill>
                <a:effectLst/>
                <a:latin typeface="Arial" pitchFamily="34" charset="0"/>
              </a:rPr>
              <a:t>Д</a:t>
            </a:r>
            <a:r>
              <a:rPr kumimoji="0" lang="uk-UA" sz="1400" b="0" i="0" u="none" strike="noStrike" cap="none" normalizeH="0" baseline="-30000" dirty="0" smtClean="0">
                <a:ln>
                  <a:noFill/>
                </a:ln>
                <a:solidFill>
                  <a:schemeClr val="tx1"/>
                </a:solidFill>
                <a:effectLst/>
                <a:latin typeface="Times New Roman" pitchFamily="18" charset="0"/>
                <a:sym typeface="Symbol" pitchFamily="18" charset="2"/>
              </a:rPr>
              <a:t>2014</a:t>
            </a: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a:t>
            </a:r>
            <a:r>
              <a:rPr kumimoji="0" lang="ru-RU" sz="1400" b="0" i="0" u="none" strike="noStrike" cap="none" normalizeH="0" baseline="0" dirty="0" smtClean="0">
                <a:ln>
                  <a:noFill/>
                </a:ln>
                <a:solidFill>
                  <a:schemeClr val="tx1"/>
                </a:solidFill>
                <a:effectLst/>
                <a:latin typeface="Arial" pitchFamily="34" charset="0"/>
              </a:rPr>
              <a:t> (Т</a:t>
            </a:r>
            <a:r>
              <a:rPr kumimoji="0" lang="uk-UA" sz="1400" b="0" i="0" u="none" strike="noStrike" cap="none" normalizeH="0" baseline="-30000" dirty="0" smtClean="0">
                <a:ln>
                  <a:noFill/>
                </a:ln>
                <a:solidFill>
                  <a:schemeClr val="tx1"/>
                </a:solidFill>
                <a:effectLst/>
                <a:latin typeface="Times New Roman" pitchFamily="18" charset="0"/>
                <a:sym typeface="Symbol" pitchFamily="18" charset="2"/>
              </a:rPr>
              <a:t>2014</a:t>
            </a: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 – Т</a:t>
            </a:r>
            <a:r>
              <a:rPr kumimoji="0" lang="uk-UA" sz="1400" b="0" i="0" u="none" strike="noStrike" cap="none" normalizeH="0" baseline="-30000" dirty="0" smtClean="0">
                <a:ln>
                  <a:noFill/>
                </a:ln>
                <a:solidFill>
                  <a:schemeClr val="tx1"/>
                </a:solidFill>
                <a:effectLst/>
                <a:latin typeface="Times New Roman" pitchFamily="18" charset="0"/>
                <a:sym typeface="Symbol" pitchFamily="18" charset="2"/>
              </a:rPr>
              <a:t>2013</a:t>
            </a: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 = 1840 </a:t>
            </a:r>
            <a:r>
              <a:rPr kumimoji="0" lang="ru-RU" sz="1400" b="0" i="0" u="none" strike="noStrike" cap="none" normalizeH="0" baseline="0" dirty="0" smtClean="0">
                <a:ln>
                  <a:noFill/>
                </a:ln>
                <a:solidFill>
                  <a:schemeClr val="tx1"/>
                </a:solidFill>
                <a:effectLst/>
                <a:latin typeface="Arial" pitchFamily="34" charset="0"/>
              </a:rPr>
              <a:t> 219 </a:t>
            </a: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a:t>
            </a:r>
            <a:r>
              <a:rPr kumimoji="0" lang="ru-RU" sz="1400" b="0" i="0" u="none" strike="noStrike" cap="none" normalizeH="0" baseline="0" dirty="0" smtClean="0">
                <a:ln>
                  <a:noFill/>
                </a:ln>
                <a:solidFill>
                  <a:schemeClr val="tx1"/>
                </a:solidFill>
                <a:effectLst/>
                <a:latin typeface="Arial" pitchFamily="34" charset="0"/>
              </a:rPr>
              <a:t> (7,9-7,8)= 40296час.</a:t>
            </a:r>
            <a:endParaRPr kumimoji="0" lang="ru-RU" sz="900" b="0" i="0" u="none" strike="noStrike" cap="none" normalizeH="0" baseline="0" dirty="0" smtClean="0">
              <a:ln>
                <a:noFill/>
              </a:ln>
              <a:solidFill>
                <a:schemeClr val="tx1"/>
              </a:solidFill>
              <a:effectLst/>
              <a:latin typeface="Times New Roman" pitchFamily="18" charset="0"/>
              <a:sym typeface="Symbol" pitchFamily="18" charset="2"/>
            </a:endParaRPr>
          </a:p>
          <a:p>
            <a:pPr marL="0" marR="0" lvl="0" indent="450850" algn="just" defTabSz="914400" rtl="0" eaLnBrk="0" fontAlgn="base" latinLnBrk="0" hangingPunct="0">
              <a:lnSpc>
                <a:spcPct val="100000"/>
              </a:lnSpc>
              <a:spcBef>
                <a:spcPct val="0"/>
              </a:spcBef>
              <a:spcAft>
                <a:spcPct val="0"/>
              </a:spcAft>
              <a:buClrTx/>
              <a:buSzTx/>
              <a:buFontTx/>
              <a:buNone/>
              <a:tabLst>
                <a:tab pos="4533900" algn="l"/>
              </a:tabLst>
            </a:pPr>
            <a:r>
              <a:rPr kumimoji="0" lang="ru-RU" sz="1400" b="0" i="0" u="none" strike="noStrike" cap="none" normalizeH="0" baseline="0" dirty="0" smtClean="0">
                <a:ln>
                  <a:noFill/>
                </a:ln>
                <a:solidFill>
                  <a:schemeClr val="tx1"/>
                </a:solidFill>
                <a:effectLst/>
                <a:latin typeface="Times New Roman" pitchFamily="18" charset="0"/>
                <a:sym typeface="Symbol" pitchFamily="18" charset="2"/>
              </a:rPr>
              <a:t>∆ФРВ=70708+(-14352)+40296=734652час</a:t>
            </a:r>
          </a:p>
        </p:txBody>
      </p:sp>
      <p:pic>
        <p:nvPicPr>
          <p:cNvPr id="10" name="Рисунок 9"/>
          <p:cNvPicPr/>
          <p:nvPr/>
        </p:nvPicPr>
        <p:blipFill>
          <a:blip r:embed="rId3"/>
          <a:srcRect/>
          <a:stretch>
            <a:fillRect/>
          </a:stretch>
        </p:blipFill>
        <p:spPr bwMode="auto">
          <a:xfrm>
            <a:off x="1381100" y="2571744"/>
            <a:ext cx="5939790" cy="2724151"/>
          </a:xfrm>
          <a:prstGeom prst="rect">
            <a:avLst/>
          </a:prstGeom>
          <a:noFill/>
          <a:ln w="9525">
            <a:noFill/>
            <a:miter lim="800000"/>
            <a:headEnd/>
            <a:tailEnd/>
          </a:ln>
        </p:spPr>
      </p:pic>
      <p:sp>
        <p:nvSpPr>
          <p:cNvPr id="13" name="Прямоугольник 12"/>
          <p:cNvSpPr/>
          <p:nvPr/>
        </p:nvSpPr>
        <p:spPr>
          <a:xfrm>
            <a:off x="1003300" y="5429264"/>
            <a:ext cx="7878790" cy="307777"/>
          </a:xfrm>
          <a:prstGeom prst="rect">
            <a:avLst/>
          </a:prstGeom>
        </p:spPr>
        <p:txBody>
          <a:bodyPr wrap="square">
            <a:spAutoFit/>
          </a:bodyPr>
          <a:lstStyle/>
          <a:p>
            <a:pPr lvl="0">
              <a:tabLst>
                <a:tab pos="1933575" algn="l"/>
              </a:tabLst>
            </a:pPr>
            <a:r>
              <a:rPr lang="ru-RU" sz="1400" dirty="0" smtClean="0">
                <a:solidFill>
                  <a:srgbClr val="000000"/>
                </a:solidFill>
                <a:latin typeface="+mn-lt"/>
                <a:ea typeface="Times New Roman" pitchFamily="18" charset="0"/>
              </a:rPr>
              <a:t>Рис. 4. Результаты факторного анализа фонда рабочего времени за 2013 – 2014 г.г. </a:t>
            </a:r>
            <a:endParaRPr lang="ru-RU" dirty="0" smtClean="0">
              <a:solidFill>
                <a:srgbClr val="000000"/>
              </a:solidFill>
              <a:latin typeface="+mn-lt"/>
            </a:endParaRPr>
          </a:p>
        </p:txBody>
      </p:sp>
      <p:graphicFrame>
        <p:nvGraphicFramePr>
          <p:cNvPr id="46090" name="Object 10"/>
          <p:cNvGraphicFramePr>
            <a:graphicFrameLocks noChangeAspect="1"/>
          </p:cNvGraphicFramePr>
          <p:nvPr/>
        </p:nvGraphicFramePr>
        <p:xfrm>
          <a:off x="2952750" y="571480"/>
          <a:ext cx="3500438" cy="285770"/>
        </p:xfrm>
        <a:graphic>
          <a:graphicData uri="http://schemas.openxmlformats.org/presentationml/2006/ole">
            <mc:AlternateContent xmlns:mc="http://schemas.openxmlformats.org/markup-compatibility/2006">
              <mc:Choice xmlns:v="urn:schemas-microsoft-com:vml" Requires="v">
                <p:oleObj spid="_x0000_s46092" name="Формула" r:id="rId4" imgW="1117115" imgH="203112" progId="Equation.3">
                  <p:embed/>
                </p:oleObj>
              </mc:Choice>
              <mc:Fallback>
                <p:oleObj name="Формула" r:id="rId4" imgW="1117115" imgH="203112" progId="Equation.3">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52750" y="571480"/>
                        <a:ext cx="3500438" cy="2857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09531" y="1390395"/>
          <a:ext cx="9358378" cy="2279102"/>
        </p:xfrm>
        <a:graphic>
          <a:graphicData uri="http://schemas.openxmlformats.org/drawingml/2006/table">
            <a:tbl>
              <a:tblPr/>
              <a:tblGrid>
                <a:gridCol w="3744016"/>
                <a:gridCol w="1288174"/>
                <a:gridCol w="1288174"/>
                <a:gridCol w="1159186"/>
                <a:gridCol w="1878828"/>
              </a:tblGrid>
              <a:tr h="503808">
                <a:tc>
                  <a:txBody>
                    <a:bodyPr/>
                    <a:lstStyle/>
                    <a:p>
                      <a:pPr algn="ctr">
                        <a:lnSpc>
                          <a:spcPct val="150000"/>
                        </a:lnSpc>
                        <a:spcAft>
                          <a:spcPts val="0"/>
                        </a:spcAft>
                      </a:pPr>
                      <a:r>
                        <a:rPr lang="ru-RU" sz="1400" dirty="0">
                          <a:latin typeface="Times New Roman"/>
                          <a:ea typeface="Times New Roman"/>
                          <a:cs typeface="Times New Roman"/>
                        </a:rPr>
                        <a:t>Показатели</a:t>
                      </a:r>
                      <a:endParaRPr lang="ru-RU"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dirty="0">
                          <a:latin typeface="Times New Roman"/>
                          <a:ea typeface="Times New Roman"/>
                          <a:cs typeface="Times New Roman"/>
                        </a:rPr>
                        <a:t>2013 г.</a:t>
                      </a:r>
                      <a:endParaRPr lang="ru-RU"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latin typeface="Times New Roman"/>
                          <a:ea typeface="Times New Roman"/>
                          <a:cs typeface="Times New Roman"/>
                        </a:rPr>
                        <a:t>2014 г.</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latin typeface="Times New Roman"/>
                          <a:ea typeface="Times New Roman"/>
                          <a:cs typeface="Times New Roman"/>
                        </a:rPr>
                        <a:t>Абс. откл.</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latin typeface="Times New Roman"/>
                          <a:ea typeface="Times New Roman"/>
                          <a:cs typeface="Times New Roman"/>
                        </a:rPr>
                        <a:t>Относ.</a:t>
                      </a:r>
                      <a:br>
                        <a:rPr lang="ru-RU" sz="1400">
                          <a:latin typeface="Times New Roman"/>
                          <a:ea typeface="Times New Roman"/>
                          <a:cs typeface="Times New Roman"/>
                        </a:rPr>
                      </a:br>
                      <a:r>
                        <a:rPr lang="ru-RU" sz="1400">
                          <a:latin typeface="Times New Roman"/>
                          <a:ea typeface="Times New Roman"/>
                          <a:cs typeface="Times New Roman"/>
                        </a:rPr>
                        <a:t>откл.%</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7673">
                <a:tc>
                  <a:txBody>
                    <a:bodyPr/>
                    <a:lstStyle/>
                    <a:p>
                      <a:pPr algn="just">
                        <a:lnSpc>
                          <a:spcPct val="150000"/>
                        </a:lnSpc>
                        <a:spcAft>
                          <a:spcPts val="0"/>
                        </a:spcAft>
                      </a:pPr>
                      <a:r>
                        <a:rPr lang="ru-RU" sz="1400">
                          <a:solidFill>
                            <a:srgbClr val="000000"/>
                          </a:solidFill>
                          <a:latin typeface="Times New Roman"/>
                          <a:ea typeface="Times New Roman"/>
                          <a:cs typeface="Times New Roman"/>
                        </a:rPr>
                        <a:t>Реализованная продукция, тыс.грн.</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solidFill>
                            <a:srgbClr val="000000"/>
                          </a:solidFill>
                          <a:latin typeface="Times New Roman"/>
                          <a:ea typeface="Times New Roman"/>
                          <a:cs typeface="Times New Roman"/>
                        </a:rPr>
                        <a:t>294050,90</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400">
                          <a:latin typeface="Times New Roman"/>
                          <a:ea typeface="Times New Roman"/>
                          <a:cs typeface="Times New Roman"/>
                        </a:rPr>
                        <a:t>958593,10</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latin typeface="Times New Roman"/>
                          <a:ea typeface="Times New Roman"/>
                          <a:cs typeface="Times New Roman"/>
                        </a:rPr>
                        <a:t>664542,2</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latin typeface="Times New Roman"/>
                          <a:ea typeface="Times New Roman"/>
                          <a:cs typeface="Times New Roman"/>
                        </a:rPr>
                        <a:t>226</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7673">
                <a:tc>
                  <a:txBody>
                    <a:bodyPr/>
                    <a:lstStyle/>
                    <a:p>
                      <a:pPr algn="just">
                        <a:lnSpc>
                          <a:spcPct val="150000"/>
                        </a:lnSpc>
                        <a:spcAft>
                          <a:spcPts val="0"/>
                        </a:spcAft>
                      </a:pPr>
                      <a:r>
                        <a:rPr lang="ru-RU" sz="1400">
                          <a:latin typeface="Times New Roman"/>
                          <a:ea typeface="Times New Roman"/>
                          <a:cs typeface="Times New Roman"/>
                        </a:rPr>
                        <a:t>Среднесписочная численность, чел.</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latin typeface="Times New Roman"/>
                          <a:ea typeface="Times New Roman"/>
                          <a:cs typeface="Times New Roman"/>
                        </a:rPr>
                        <a:t>2298</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dirty="0">
                          <a:latin typeface="Times New Roman"/>
                          <a:ea typeface="Times New Roman"/>
                          <a:cs typeface="Times New Roman"/>
                        </a:rPr>
                        <a:t>2963</a:t>
                      </a:r>
                      <a:endParaRPr lang="ru-RU"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latin typeface="Times New Roman"/>
                          <a:ea typeface="Times New Roman"/>
                          <a:cs typeface="Times New Roman"/>
                        </a:rPr>
                        <a:t>665</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latin typeface="Times New Roman"/>
                          <a:ea typeface="Times New Roman"/>
                          <a:cs typeface="Times New Roman"/>
                        </a:rPr>
                        <a:t>28,94</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7673">
                <a:tc>
                  <a:txBody>
                    <a:bodyPr/>
                    <a:lstStyle/>
                    <a:p>
                      <a:pPr algn="just">
                        <a:lnSpc>
                          <a:spcPct val="150000"/>
                        </a:lnSpc>
                        <a:spcAft>
                          <a:spcPts val="0"/>
                        </a:spcAft>
                      </a:pPr>
                      <a:r>
                        <a:rPr lang="ru-RU" sz="1400" dirty="0">
                          <a:latin typeface="Times New Roman"/>
                          <a:ea typeface="Times New Roman"/>
                          <a:cs typeface="Times New Roman"/>
                        </a:rPr>
                        <a:t>Фонд оплаты труда, </a:t>
                      </a:r>
                      <a:r>
                        <a:rPr lang="ru-RU" sz="1400" dirty="0" err="1">
                          <a:latin typeface="Times New Roman"/>
                          <a:ea typeface="Times New Roman"/>
                          <a:cs typeface="Times New Roman"/>
                        </a:rPr>
                        <a:t>тыс.грн</a:t>
                      </a:r>
                      <a:r>
                        <a:rPr lang="ru-RU" sz="1400" dirty="0">
                          <a:latin typeface="Times New Roman"/>
                          <a:ea typeface="Times New Roman"/>
                          <a:cs typeface="Times New Roman"/>
                        </a:rPr>
                        <a:t>.</a:t>
                      </a:r>
                      <a:endParaRPr lang="ru-RU"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latin typeface="Times New Roman"/>
                          <a:ea typeface="Times New Roman"/>
                          <a:cs typeface="Times New Roman"/>
                        </a:rPr>
                        <a:t>70161,62</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400">
                          <a:latin typeface="Times New Roman"/>
                          <a:ea typeface="Times New Roman"/>
                          <a:cs typeface="Times New Roman"/>
                        </a:rPr>
                        <a:t>103638,63</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400" dirty="0">
                          <a:latin typeface="Times New Roman"/>
                          <a:ea typeface="Times New Roman"/>
                          <a:cs typeface="Times New Roman"/>
                        </a:rPr>
                        <a:t>33477,010</a:t>
                      </a:r>
                      <a:endParaRPr lang="ru-RU"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dirty="0">
                          <a:latin typeface="Times New Roman"/>
                          <a:ea typeface="Times New Roman"/>
                          <a:cs typeface="Times New Roman"/>
                        </a:rPr>
                        <a:t>47,71</a:t>
                      </a:r>
                      <a:endParaRPr lang="ru-RU"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9451">
                <a:tc>
                  <a:txBody>
                    <a:bodyPr/>
                    <a:lstStyle/>
                    <a:p>
                      <a:pPr algn="just">
                        <a:lnSpc>
                          <a:spcPct val="150000"/>
                        </a:lnSpc>
                        <a:spcAft>
                          <a:spcPts val="0"/>
                        </a:spcAft>
                      </a:pPr>
                      <a:r>
                        <a:rPr lang="ru-RU" sz="1400">
                          <a:solidFill>
                            <a:srgbClr val="000000"/>
                          </a:solidFill>
                          <a:latin typeface="Times New Roman"/>
                          <a:ea typeface="Times New Roman"/>
                          <a:cs typeface="Times New Roman"/>
                        </a:rPr>
                        <a:t>Среднемесячная зарплата одного работника</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latin typeface="Times New Roman"/>
                          <a:ea typeface="Times New Roman"/>
                          <a:cs typeface="Times New Roman"/>
                        </a:rPr>
                        <a:t>2544,3</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400">
                          <a:latin typeface="Times New Roman"/>
                          <a:ea typeface="Times New Roman"/>
                          <a:cs typeface="Times New Roman"/>
                        </a:rPr>
                        <a:t>2914,8</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400">
                          <a:latin typeface="Times New Roman"/>
                          <a:ea typeface="Times New Roman"/>
                          <a:cs typeface="Times New Roman"/>
                        </a:rPr>
                        <a:t>370,5</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latin typeface="Times New Roman"/>
                          <a:ea typeface="Times New Roman"/>
                          <a:cs typeface="Times New Roman"/>
                        </a:rPr>
                        <a:t>14,56</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9451">
                <a:tc>
                  <a:txBody>
                    <a:bodyPr/>
                    <a:lstStyle/>
                    <a:p>
                      <a:pPr algn="just">
                        <a:lnSpc>
                          <a:spcPct val="150000"/>
                        </a:lnSpc>
                        <a:spcAft>
                          <a:spcPts val="0"/>
                        </a:spcAft>
                      </a:pPr>
                      <a:r>
                        <a:rPr lang="ru-RU" sz="1400">
                          <a:solidFill>
                            <a:srgbClr val="000000"/>
                          </a:solidFill>
                          <a:latin typeface="Times New Roman"/>
                          <a:ea typeface="Times New Roman"/>
                          <a:cs typeface="Times New Roman"/>
                        </a:rPr>
                        <a:t>Выработка на одного работника, тыс.грн./чел.</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dirty="0">
                          <a:latin typeface="Times New Roman"/>
                          <a:ea typeface="Times New Roman"/>
                          <a:cs typeface="Times New Roman"/>
                        </a:rPr>
                        <a:t>127,96</a:t>
                      </a:r>
                      <a:endParaRPr lang="ru-RU"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latin typeface="Times New Roman"/>
                          <a:ea typeface="Times New Roman"/>
                          <a:cs typeface="Times New Roman"/>
                        </a:rPr>
                        <a:t>323,52</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a:latin typeface="Times New Roman"/>
                          <a:ea typeface="Times New Roman"/>
                          <a:cs typeface="Times New Roman"/>
                        </a:rPr>
                        <a:t>195,56</a:t>
                      </a:r>
                      <a:endParaRPr lang="ru-RU"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400" dirty="0">
                          <a:latin typeface="Times New Roman"/>
                          <a:ea typeface="Times New Roman"/>
                          <a:cs typeface="Times New Roman"/>
                        </a:rPr>
                        <a:t>152,83</a:t>
                      </a:r>
                      <a:endParaRPr lang="ru-RU"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4033" name="Rectangle 1"/>
          <p:cNvSpPr>
            <a:spLocks noChangeArrowheads="1"/>
          </p:cNvSpPr>
          <p:nvPr/>
        </p:nvSpPr>
        <p:spPr bwMode="auto">
          <a:xfrm>
            <a:off x="0" y="285728"/>
            <a:ext cx="99060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49263" algn="ctr"/>
            <a:r>
              <a:rPr lang="ru-RU" b="1" dirty="0" smtClean="0">
                <a:latin typeface="+mn-lt"/>
                <a:ea typeface="Times New Roman" pitchFamily="18" charset="0"/>
                <a:cs typeface="Times New Roman" pitchFamily="18" charset="0"/>
              </a:rPr>
              <a:t>Таблица 4</a:t>
            </a:r>
          </a:p>
          <a:p>
            <a:pPr indent="449263" algn="ctr"/>
            <a:r>
              <a:rPr lang="ru-RU" b="1" dirty="0" smtClean="0">
                <a:latin typeface="+mn-lt"/>
              </a:rPr>
              <a:t>Соотношения роста производительности труда и заработной платы работников предприятия за 2013 - 2014</a:t>
            </a:r>
            <a:r>
              <a:rPr lang="ru-RU" dirty="0" smtClean="0">
                <a:latin typeface="+mn-lt"/>
              </a:rPr>
              <a:t> </a:t>
            </a:r>
            <a:r>
              <a:rPr lang="ru-RU" b="1" dirty="0" smtClean="0">
                <a:latin typeface="+mn-lt"/>
              </a:rPr>
              <a:t>гг</a:t>
            </a:r>
            <a:r>
              <a:rPr lang="ru-RU" b="1" dirty="0" smtClean="0">
                <a:latin typeface="Times New Roman" pitchFamily="18" charset="0"/>
                <a:ea typeface="Times New Roman" pitchFamily="18" charset="0"/>
                <a:cs typeface="Times New Roman" pitchFamily="18" charset="0"/>
              </a:rPr>
              <a:t>.</a:t>
            </a:r>
            <a:endParaRPr lang="ru-RU" dirty="0" smtClean="0">
              <a:latin typeface="Arial" pitchFamily="34" charset="0"/>
            </a:endParaRPr>
          </a:p>
        </p:txBody>
      </p:sp>
      <p:sp>
        <p:nvSpPr>
          <p:cNvPr id="44034" name="Rectangle 2"/>
          <p:cNvSpPr>
            <a:spLocks noChangeArrowheads="1"/>
          </p:cNvSpPr>
          <p:nvPr/>
        </p:nvSpPr>
        <p:spPr bwMode="auto">
          <a:xfrm>
            <a:off x="0" y="6072206"/>
            <a:ext cx="9906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Рис. 5. Динамика изменения темпов роста заработной платы и темпов роста производительности труда в 2014 г. относительно 2013 г. </a:t>
            </a:r>
            <a:endParaRPr kumimoji="0" lang="ru-RU" b="0" i="0" u="none" strike="noStrike" cap="none" normalizeH="0" baseline="0" dirty="0" smtClean="0">
              <a:ln>
                <a:noFill/>
              </a:ln>
              <a:solidFill>
                <a:schemeClr val="tx1"/>
              </a:solidFill>
              <a:effectLst/>
              <a:latin typeface="Arial" pitchFamily="34" charset="0"/>
            </a:endParaRPr>
          </a:p>
        </p:txBody>
      </p:sp>
      <p:graphicFrame>
        <p:nvGraphicFramePr>
          <p:cNvPr id="6" name="Диаграмма 5"/>
          <p:cNvGraphicFramePr>
            <a:graphicFrameLocks/>
          </p:cNvGraphicFramePr>
          <p:nvPr/>
        </p:nvGraphicFramePr>
        <p:xfrm>
          <a:off x="2524108" y="3714752"/>
          <a:ext cx="5500726" cy="228601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2166918" y="0"/>
            <a:ext cx="5558587"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lang="ru-RU" b="1" dirty="0" smtClean="0">
              <a:latin typeface="+mn-lt"/>
              <a:ea typeface="Times New Roman" pitchFamily="18" charset="0"/>
              <a:cs typeface="Times New Roman" pitchFamily="18" charset="0"/>
            </a:endParaRPr>
          </a:p>
          <a:p>
            <a:pPr marL="0" marR="0" lvl="0" indent="449263" algn="l"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Фонда оплаты труда за 2013-2014 г.г.</a:t>
            </a:r>
            <a:endParaRPr kumimoji="0" lang="ru-RU" b="0" i="0" u="none" strike="noStrike" cap="none" normalizeH="0" baseline="0" dirty="0" smtClean="0">
              <a:ln>
                <a:noFill/>
              </a:ln>
              <a:solidFill>
                <a:schemeClr val="tx1"/>
              </a:solidFill>
              <a:effectLst/>
              <a:latin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graphicFrame>
        <p:nvGraphicFramePr>
          <p:cNvPr id="5" name="Диаграмма 4"/>
          <p:cNvGraphicFramePr>
            <a:graphicFrameLocks/>
          </p:cNvGraphicFramePr>
          <p:nvPr/>
        </p:nvGraphicFramePr>
        <p:xfrm>
          <a:off x="4738686" y="1928802"/>
          <a:ext cx="5000660" cy="3861058"/>
        </p:xfrm>
        <a:graphic>
          <a:graphicData uri="http://schemas.openxmlformats.org/drawingml/2006/chart">
            <c:chart xmlns:c="http://schemas.openxmlformats.org/drawingml/2006/chart" xmlns:r="http://schemas.openxmlformats.org/officeDocument/2006/relationships" r:id="rId2"/>
          </a:graphicData>
        </a:graphic>
      </p:graphicFrame>
      <p:sp>
        <p:nvSpPr>
          <p:cNvPr id="7172" name="Rectangle 4"/>
          <p:cNvSpPr>
            <a:spLocks noChangeArrowheads="1"/>
          </p:cNvSpPr>
          <p:nvPr/>
        </p:nvSpPr>
        <p:spPr bwMode="auto">
          <a:xfrm>
            <a:off x="0" y="4019550"/>
            <a:ext cx="4664610" cy="101566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lang="ru-RU" sz="1400" dirty="0" smtClean="0">
              <a:latin typeface="+mn-lt"/>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mn-lt"/>
                <a:ea typeface="Times New Roman" pitchFamily="18" charset="0"/>
              </a:rPr>
              <a:t>Рис. 6. Использование фонда оплаты труда за 2014 г.</a:t>
            </a:r>
            <a:endParaRPr kumimoji="0" lang="ru-RU" sz="1400" b="0" i="0" u="none" strike="noStrike" cap="none" normalizeH="0" baseline="0" dirty="0" smtClean="0">
              <a:ln>
                <a:noFill/>
              </a:ln>
              <a:solidFill>
                <a:schemeClr val="tx1"/>
              </a:solidFill>
              <a:effectLst/>
              <a:latin typeface="+mn-lt"/>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pic>
        <p:nvPicPr>
          <p:cNvPr id="9" name="Рисунок 8"/>
          <p:cNvPicPr/>
          <p:nvPr/>
        </p:nvPicPr>
        <p:blipFill>
          <a:blip r:embed="rId3">
            <a:lum contrast="40000"/>
          </a:blip>
          <a:srcRect l="-1485" t="-2664" r="-2298" b="-8846"/>
          <a:stretch>
            <a:fillRect/>
          </a:stretch>
        </p:blipFill>
        <p:spPr bwMode="auto">
          <a:xfrm>
            <a:off x="0" y="785794"/>
            <a:ext cx="4738686" cy="3562350"/>
          </a:xfrm>
          <a:prstGeom prst="rect">
            <a:avLst/>
          </a:prstGeom>
          <a:noFill/>
          <a:ln w="9525">
            <a:noFill/>
            <a:miter lim="800000"/>
            <a:headEnd/>
            <a:tailEnd/>
          </a:ln>
        </p:spPr>
      </p:pic>
      <p:sp>
        <p:nvSpPr>
          <p:cNvPr id="7174" name="Rectangle 6"/>
          <p:cNvSpPr>
            <a:spLocks noChangeArrowheads="1"/>
          </p:cNvSpPr>
          <p:nvPr/>
        </p:nvSpPr>
        <p:spPr bwMode="auto">
          <a:xfrm>
            <a:off x="3881430" y="5929330"/>
            <a:ext cx="602457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mn-lt"/>
                <a:ea typeface="Times New Roman" pitchFamily="18" charset="0"/>
              </a:rPr>
              <a:t>Рис. 7. Изменение фонда оплаты труда за 2013 – 2014 г.г.</a:t>
            </a:r>
            <a:endParaRPr kumimoji="0" lang="ru-RU" sz="1800" b="0" i="0" u="none" strike="noStrike" cap="none" normalizeH="0" baseline="0" dirty="0" smtClean="0">
              <a:ln>
                <a:noFill/>
              </a:ln>
              <a:solidFill>
                <a:schemeClr val="tx1"/>
              </a:solidFill>
              <a:effectLst/>
              <a:latin typeface="+mn-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495300" y="0"/>
            <a:ext cx="8915400" cy="928670"/>
          </a:xfrm>
        </p:spPr>
        <p:txBody>
          <a:bodyPr/>
          <a:lstStyle/>
          <a:p>
            <a:r>
              <a:rPr lang="ru-RU" sz="1800" b="1" dirty="0" smtClean="0"/>
              <a:t/>
            </a:r>
            <a:br>
              <a:rPr lang="ru-RU" sz="1800" b="1" dirty="0" smtClean="0"/>
            </a:br>
            <a:r>
              <a:rPr lang="ru-RU" sz="1800" b="1" dirty="0" smtClean="0"/>
              <a:t/>
            </a:r>
            <a:br>
              <a:rPr lang="ru-RU" sz="1800" b="1" dirty="0" smtClean="0"/>
            </a:br>
            <a:r>
              <a:rPr lang="ru-RU" sz="1800" b="1" dirty="0" smtClean="0">
                <a:latin typeface="+mn-lt"/>
              </a:rPr>
              <a:t>Исходные данные для построения модели</a:t>
            </a:r>
            <a:endParaRPr lang="ru-RU" sz="1800" dirty="0">
              <a:latin typeface="+mn-lt"/>
            </a:endParaRPr>
          </a:p>
        </p:txBody>
      </p:sp>
      <p:sp>
        <p:nvSpPr>
          <p:cNvPr id="6" name="Заголовок 1"/>
          <p:cNvSpPr txBox="1">
            <a:spLocks/>
          </p:cNvSpPr>
          <p:nvPr/>
        </p:nvSpPr>
        <p:spPr bwMode="auto">
          <a:xfrm>
            <a:off x="523844" y="3143248"/>
            <a:ext cx="8915400" cy="6540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ru-RU" sz="1800" b="1" i="0" u="none" strike="noStrike" kern="0" cap="none" spc="0" normalizeH="0" baseline="0" noProof="0" dirty="0">
              <a:ln>
                <a:noFill/>
              </a:ln>
              <a:solidFill>
                <a:schemeClr val="tx2"/>
              </a:solidFill>
              <a:effectLst/>
              <a:uLnTx/>
              <a:uFillTx/>
              <a:latin typeface="Times New Roman" pitchFamily="18" charset="0"/>
              <a:ea typeface="+mj-ea"/>
              <a:cs typeface="Times New Roman" pitchFamily="18" charset="0"/>
            </a:endParaRPr>
          </a:p>
        </p:txBody>
      </p:sp>
      <p:graphicFrame>
        <p:nvGraphicFramePr>
          <p:cNvPr id="10" name="Таблица 9"/>
          <p:cNvGraphicFramePr>
            <a:graphicFrameLocks noGrp="1"/>
          </p:cNvGraphicFramePr>
          <p:nvPr/>
        </p:nvGraphicFramePr>
        <p:xfrm>
          <a:off x="452400" y="1150620"/>
          <a:ext cx="7678181" cy="5135899"/>
        </p:xfrm>
        <a:graphic>
          <a:graphicData uri="http://schemas.openxmlformats.org/drawingml/2006/table">
            <a:tbl>
              <a:tblPr/>
              <a:tblGrid>
                <a:gridCol w="365628"/>
                <a:gridCol w="658130"/>
                <a:gridCol w="658130"/>
                <a:gridCol w="658130"/>
                <a:gridCol w="658130"/>
                <a:gridCol w="658130"/>
                <a:gridCol w="658130"/>
                <a:gridCol w="649126"/>
                <a:gridCol w="568447"/>
                <a:gridCol w="536234"/>
                <a:gridCol w="536866"/>
                <a:gridCol w="536234"/>
                <a:gridCol w="536866"/>
              </a:tblGrid>
              <a:tr h="783807">
                <a:tc>
                  <a:txBody>
                    <a:bodyPr/>
                    <a:lstStyle/>
                    <a:p>
                      <a:pPr>
                        <a:lnSpc>
                          <a:spcPct val="115000"/>
                        </a:lnSpc>
                      </a:pPr>
                      <a:endParaRPr lang="ru-RU" sz="800" dirty="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1 квартал 12</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2 квартал 12</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a:solidFill>
                            <a:srgbClr val="000000"/>
                          </a:solidFill>
                          <a:latin typeface="Times New Roman"/>
                          <a:ea typeface="Times New Roman"/>
                          <a:cs typeface="Times New Roman"/>
                        </a:rPr>
                        <a:t>3 квартал 12</a:t>
                      </a:r>
                      <a:endParaRPr lang="ru-RU" sz="800" dirty="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a:solidFill>
                            <a:srgbClr val="000000"/>
                          </a:solidFill>
                          <a:latin typeface="Times New Roman"/>
                          <a:ea typeface="Times New Roman"/>
                          <a:cs typeface="Times New Roman"/>
                        </a:rPr>
                        <a:t>4 квартал 12</a:t>
                      </a:r>
                      <a:endParaRPr lang="ru-RU" sz="800" dirty="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1 квартал 13</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2 квартал 13</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 квартал 13</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4 квартал 13</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1 квартал 14</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2 квартал 14</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 квартал 14</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4 квартал 14</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904">
                <a:tc>
                  <a:txBody>
                    <a:bodyPr/>
                    <a:lstStyle/>
                    <a:p>
                      <a:pPr algn="ctr">
                        <a:lnSpc>
                          <a:spcPct val="115000"/>
                        </a:lnSpc>
                        <a:spcAft>
                          <a:spcPts val="0"/>
                        </a:spcAft>
                      </a:pPr>
                      <a:r>
                        <a:rPr lang="ru-RU" sz="1000">
                          <a:solidFill>
                            <a:srgbClr val="000000"/>
                          </a:solidFill>
                          <a:latin typeface="Times New Roman"/>
                          <a:ea typeface="Times New Roman"/>
                          <a:cs typeface="Times New Roman"/>
                        </a:rPr>
                        <a:t>x1</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3050</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3104</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3058</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3099</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a:solidFill>
                            <a:srgbClr val="000000"/>
                          </a:solidFill>
                          <a:latin typeface="Times New Roman"/>
                          <a:ea typeface="Times New Roman"/>
                          <a:cs typeface="Times New Roman"/>
                        </a:rPr>
                        <a:t>2163,3</a:t>
                      </a:r>
                      <a:endParaRPr lang="ru-RU" sz="800" dirty="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2238,3</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2324,3</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2251,3</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2466,3</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2534,3</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2587,3</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2471,3</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620">
                <a:tc>
                  <a:txBody>
                    <a:bodyPr/>
                    <a:lstStyle/>
                    <a:p>
                      <a:pPr algn="ctr">
                        <a:lnSpc>
                          <a:spcPct val="115000"/>
                        </a:lnSpc>
                        <a:spcAft>
                          <a:spcPts val="0"/>
                        </a:spcAft>
                      </a:pPr>
                      <a:r>
                        <a:rPr lang="ru-RU" sz="1000">
                          <a:solidFill>
                            <a:srgbClr val="000000"/>
                          </a:solidFill>
                          <a:latin typeface="Times New Roman"/>
                          <a:ea typeface="Times New Roman"/>
                          <a:cs typeface="Times New Roman"/>
                        </a:rPr>
                        <a:t>x2</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317,26</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320,9</a:t>
                      </a:r>
                      <a:r>
                        <a:rPr lang="en-US" sz="1000">
                          <a:solidFill>
                            <a:srgbClr val="000000"/>
                          </a:solidFill>
                          <a:latin typeface="Times New Roman"/>
                          <a:ea typeface="Times New Roman"/>
                          <a:cs typeface="Times New Roman"/>
                        </a:rPr>
                        <a:t>0</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320,5</a:t>
                      </a:r>
                      <a:r>
                        <a:rPr lang="en-US" sz="1000">
                          <a:solidFill>
                            <a:srgbClr val="000000"/>
                          </a:solidFill>
                          <a:latin typeface="Times New Roman"/>
                          <a:ea typeface="Times New Roman"/>
                          <a:cs typeface="Times New Roman"/>
                        </a:rPr>
                        <a:t>5</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322,</a:t>
                      </a:r>
                      <a:r>
                        <a:rPr lang="en-US" sz="1000">
                          <a:solidFill>
                            <a:srgbClr val="000000"/>
                          </a:solidFill>
                          <a:latin typeface="Times New Roman"/>
                          <a:ea typeface="Times New Roman"/>
                          <a:cs typeface="Times New Roman"/>
                        </a:rPr>
                        <a:t>5</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129,3395</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137,9395</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a:solidFill>
                            <a:srgbClr val="000000"/>
                          </a:solidFill>
                          <a:latin typeface="Times New Roman"/>
                          <a:ea typeface="Times New Roman"/>
                          <a:cs typeface="Times New Roman"/>
                        </a:rPr>
                        <a:t>115,5095</a:t>
                      </a:r>
                      <a:endParaRPr lang="ru-RU" sz="800" dirty="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solidFill>
                            <a:srgbClr val="000000"/>
                          </a:solidFill>
                          <a:latin typeface="Times New Roman"/>
                          <a:ea typeface="Times New Roman"/>
                          <a:cs typeface="Times New Roman"/>
                        </a:rPr>
                        <a:t>129,0695</a:t>
                      </a:r>
                      <a:endParaRPr lang="ru-RU" sz="800" dirty="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312,2311</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318,6411</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334,3111</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328,8911</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620">
                <a:tc>
                  <a:txBody>
                    <a:bodyPr/>
                    <a:lstStyle/>
                    <a:p>
                      <a:pPr algn="ctr">
                        <a:lnSpc>
                          <a:spcPct val="115000"/>
                        </a:lnSpc>
                        <a:spcAft>
                          <a:spcPts val="0"/>
                        </a:spcAft>
                      </a:pPr>
                      <a:r>
                        <a:rPr lang="ru-RU" sz="1000">
                          <a:solidFill>
                            <a:srgbClr val="000000"/>
                          </a:solidFill>
                          <a:latin typeface="Times New Roman"/>
                          <a:ea typeface="Times New Roman"/>
                          <a:cs typeface="Times New Roman"/>
                        </a:rPr>
                        <a:t>x3</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3,98</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3,19</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3,81</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3,63</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3,61</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3,71</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3,31</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3,21</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3,58</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3,4</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3,2</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3,49</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904">
                <a:tc>
                  <a:txBody>
                    <a:bodyPr/>
                    <a:lstStyle/>
                    <a:p>
                      <a:pPr algn="ctr">
                        <a:lnSpc>
                          <a:spcPct val="115000"/>
                        </a:lnSpc>
                        <a:spcAft>
                          <a:spcPts val="0"/>
                        </a:spcAft>
                      </a:pPr>
                      <a:r>
                        <a:rPr lang="ru-RU" sz="1000">
                          <a:solidFill>
                            <a:srgbClr val="000000"/>
                          </a:solidFill>
                          <a:latin typeface="Times New Roman"/>
                          <a:ea typeface="Times New Roman"/>
                          <a:cs typeface="Times New Roman"/>
                        </a:rPr>
                        <a:t>x4</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28</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29</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34</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36</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33</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28</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32</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38</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32</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28</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29</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32</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620">
                <a:tc>
                  <a:txBody>
                    <a:bodyPr/>
                    <a:lstStyle/>
                    <a:p>
                      <a:pPr algn="ctr">
                        <a:lnSpc>
                          <a:spcPct val="115000"/>
                        </a:lnSpc>
                        <a:spcAft>
                          <a:spcPts val="0"/>
                        </a:spcAft>
                      </a:pPr>
                      <a:r>
                        <a:rPr lang="ru-RU" sz="1000">
                          <a:solidFill>
                            <a:srgbClr val="000000"/>
                          </a:solidFill>
                          <a:latin typeface="Times New Roman"/>
                          <a:ea typeface="Times New Roman"/>
                          <a:cs typeface="Times New Roman"/>
                        </a:rPr>
                        <a:t>x5</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7,9</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7,91</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7,91</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8</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7,82</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7,99</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7,92</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7,78</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7,81</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7,82</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7,79</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7,81</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79760">
                <a:tc>
                  <a:txBody>
                    <a:bodyPr/>
                    <a:lstStyle/>
                    <a:p>
                      <a:pPr algn="ctr">
                        <a:lnSpc>
                          <a:spcPct val="115000"/>
                        </a:lnSpc>
                        <a:spcAft>
                          <a:spcPts val="0"/>
                        </a:spcAft>
                      </a:pPr>
                      <a:r>
                        <a:rPr lang="ru-RU" sz="1000">
                          <a:solidFill>
                            <a:srgbClr val="000000"/>
                          </a:solidFill>
                          <a:latin typeface="Times New Roman"/>
                          <a:ea typeface="Times New Roman"/>
                          <a:cs typeface="Times New Roman"/>
                        </a:rPr>
                        <a:t>x6</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0,112</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0,098</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0,045</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0,05</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0,027</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0,071</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0,046</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0,044</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0,082</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0,067</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0,065</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0,061</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79760">
                <a:tc>
                  <a:txBody>
                    <a:bodyPr/>
                    <a:lstStyle/>
                    <a:p>
                      <a:pPr algn="ctr">
                        <a:lnSpc>
                          <a:spcPct val="115000"/>
                        </a:lnSpc>
                        <a:spcAft>
                          <a:spcPts val="0"/>
                        </a:spcAft>
                      </a:pPr>
                      <a:r>
                        <a:rPr lang="ru-RU" sz="1000" dirty="0">
                          <a:solidFill>
                            <a:srgbClr val="000000"/>
                          </a:solidFill>
                          <a:latin typeface="Times New Roman"/>
                          <a:ea typeface="Times New Roman"/>
                          <a:cs typeface="Times New Roman"/>
                        </a:rPr>
                        <a:t>x7</a:t>
                      </a:r>
                      <a:endParaRPr lang="ru-RU" sz="800" dirty="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0,116</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0,104</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0,05</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0,044</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0,078</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0,061</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0,062</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0,09</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0,047</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0,085</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0,077</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solidFill>
                            <a:srgbClr val="000000"/>
                          </a:solidFill>
                          <a:latin typeface="Times New Roman"/>
                          <a:ea typeface="Times New Roman"/>
                          <a:cs typeface="Times New Roman"/>
                        </a:rPr>
                        <a:t>0,058</a:t>
                      </a:r>
                      <a:endParaRPr lang="ru-RU" sz="800">
                        <a:latin typeface="Calibri"/>
                        <a:ea typeface="Times New Roman"/>
                        <a:cs typeface="Times New Roman"/>
                      </a:endParaRPr>
                    </a:p>
                  </a:txBody>
                  <a:tcPr marL="47329" marR="4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904">
                <a:tc>
                  <a:txBody>
                    <a:bodyPr/>
                    <a:lstStyle/>
                    <a:p>
                      <a:pPr>
                        <a:lnSpc>
                          <a:spcPct val="115000"/>
                        </a:lnSpc>
                        <a:spcAft>
                          <a:spcPts val="0"/>
                        </a:spcAft>
                      </a:pPr>
                      <a:r>
                        <a:rPr lang="ru-RU" sz="1000" dirty="0" err="1">
                          <a:solidFill>
                            <a:srgbClr val="000000"/>
                          </a:solidFill>
                          <a:latin typeface="Times New Roman"/>
                          <a:ea typeface="Times New Roman"/>
                          <a:cs typeface="Times New Roman"/>
                        </a:rPr>
                        <a:t>y</a:t>
                      </a:r>
                      <a:endParaRPr lang="ru-RU" sz="800" dirty="0">
                        <a:latin typeface="Calibri"/>
                        <a:ea typeface="Times New Roman"/>
                        <a:cs typeface="Times New Roman"/>
                      </a:endParaRPr>
                    </a:p>
                  </a:txBody>
                  <a:tcPr marL="47329" marR="473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000">
                          <a:solidFill>
                            <a:srgbClr val="000000"/>
                          </a:solidFill>
                          <a:latin typeface="Times New Roman"/>
                          <a:ea typeface="Times New Roman"/>
                          <a:cs typeface="Times New Roman"/>
                        </a:rPr>
                        <a:t>12,01</a:t>
                      </a:r>
                      <a:endParaRPr lang="ru-RU" sz="800">
                        <a:latin typeface="Calibri"/>
                        <a:ea typeface="Times New Roman"/>
                        <a:cs typeface="Times New Roman"/>
                      </a:endParaRPr>
                    </a:p>
                  </a:txBody>
                  <a:tcPr marL="47329" marR="473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000">
                          <a:solidFill>
                            <a:srgbClr val="000000"/>
                          </a:solidFill>
                          <a:latin typeface="Times New Roman"/>
                          <a:ea typeface="Times New Roman"/>
                          <a:cs typeface="Times New Roman"/>
                        </a:rPr>
                        <a:t>11,7</a:t>
                      </a:r>
                      <a:endParaRPr lang="ru-RU" sz="800">
                        <a:latin typeface="Calibri"/>
                        <a:ea typeface="Times New Roman"/>
                        <a:cs typeface="Times New Roman"/>
                      </a:endParaRPr>
                    </a:p>
                  </a:txBody>
                  <a:tcPr marL="47329" marR="473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000">
                          <a:solidFill>
                            <a:srgbClr val="000000"/>
                          </a:solidFill>
                          <a:latin typeface="Times New Roman"/>
                          <a:ea typeface="Times New Roman"/>
                          <a:cs typeface="Times New Roman"/>
                        </a:rPr>
                        <a:t>11,79</a:t>
                      </a:r>
                      <a:endParaRPr lang="ru-RU" sz="800">
                        <a:latin typeface="Calibri"/>
                        <a:ea typeface="Times New Roman"/>
                        <a:cs typeface="Times New Roman"/>
                      </a:endParaRPr>
                    </a:p>
                  </a:txBody>
                  <a:tcPr marL="47329" marR="473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000">
                          <a:solidFill>
                            <a:srgbClr val="000000"/>
                          </a:solidFill>
                          <a:latin typeface="Times New Roman"/>
                          <a:ea typeface="Times New Roman"/>
                          <a:cs typeface="Times New Roman"/>
                        </a:rPr>
                        <a:t>13,18</a:t>
                      </a:r>
                      <a:endParaRPr lang="ru-RU" sz="800">
                        <a:latin typeface="Calibri"/>
                        <a:ea typeface="Times New Roman"/>
                        <a:cs typeface="Times New Roman"/>
                      </a:endParaRPr>
                    </a:p>
                  </a:txBody>
                  <a:tcPr marL="47329" marR="473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000">
                          <a:solidFill>
                            <a:srgbClr val="000000"/>
                          </a:solidFill>
                          <a:latin typeface="Times New Roman"/>
                          <a:ea typeface="Times New Roman"/>
                          <a:cs typeface="Times New Roman"/>
                        </a:rPr>
                        <a:t>11,77</a:t>
                      </a:r>
                      <a:endParaRPr lang="ru-RU" sz="800">
                        <a:latin typeface="Calibri"/>
                        <a:ea typeface="Times New Roman"/>
                        <a:cs typeface="Times New Roman"/>
                      </a:endParaRPr>
                    </a:p>
                  </a:txBody>
                  <a:tcPr marL="47329" marR="473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000">
                          <a:solidFill>
                            <a:srgbClr val="000000"/>
                          </a:solidFill>
                          <a:latin typeface="Times New Roman"/>
                          <a:ea typeface="Times New Roman"/>
                          <a:cs typeface="Times New Roman"/>
                        </a:rPr>
                        <a:t>11,83</a:t>
                      </a:r>
                      <a:endParaRPr lang="ru-RU" sz="800">
                        <a:latin typeface="Calibri"/>
                        <a:ea typeface="Times New Roman"/>
                        <a:cs typeface="Times New Roman"/>
                      </a:endParaRPr>
                    </a:p>
                  </a:txBody>
                  <a:tcPr marL="47329" marR="473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000">
                          <a:solidFill>
                            <a:srgbClr val="000000"/>
                          </a:solidFill>
                          <a:latin typeface="Times New Roman"/>
                          <a:ea typeface="Times New Roman"/>
                          <a:cs typeface="Times New Roman"/>
                        </a:rPr>
                        <a:t>11,84</a:t>
                      </a:r>
                      <a:endParaRPr lang="ru-RU" sz="800">
                        <a:latin typeface="Calibri"/>
                        <a:ea typeface="Times New Roman"/>
                        <a:cs typeface="Times New Roman"/>
                      </a:endParaRPr>
                    </a:p>
                  </a:txBody>
                  <a:tcPr marL="47329" marR="473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000">
                          <a:solidFill>
                            <a:srgbClr val="000000"/>
                          </a:solidFill>
                          <a:latin typeface="Times New Roman"/>
                          <a:ea typeface="Times New Roman"/>
                          <a:cs typeface="Times New Roman"/>
                        </a:rPr>
                        <a:t>11,77</a:t>
                      </a:r>
                      <a:endParaRPr lang="ru-RU" sz="800">
                        <a:latin typeface="Calibri"/>
                        <a:ea typeface="Times New Roman"/>
                        <a:cs typeface="Times New Roman"/>
                      </a:endParaRPr>
                    </a:p>
                  </a:txBody>
                  <a:tcPr marL="47329" marR="473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000">
                          <a:solidFill>
                            <a:srgbClr val="000000"/>
                          </a:solidFill>
                          <a:latin typeface="Times New Roman"/>
                          <a:ea typeface="Times New Roman"/>
                          <a:cs typeface="Times New Roman"/>
                        </a:rPr>
                        <a:t>11,85</a:t>
                      </a:r>
                      <a:endParaRPr lang="ru-RU" sz="800">
                        <a:latin typeface="Calibri"/>
                        <a:ea typeface="Times New Roman"/>
                        <a:cs typeface="Times New Roman"/>
                      </a:endParaRPr>
                    </a:p>
                  </a:txBody>
                  <a:tcPr marL="47329" marR="473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000">
                          <a:solidFill>
                            <a:srgbClr val="000000"/>
                          </a:solidFill>
                          <a:latin typeface="Times New Roman"/>
                          <a:ea typeface="Times New Roman"/>
                          <a:cs typeface="Times New Roman"/>
                        </a:rPr>
                        <a:t>11,93</a:t>
                      </a:r>
                      <a:endParaRPr lang="ru-RU" sz="800">
                        <a:latin typeface="Calibri"/>
                        <a:ea typeface="Times New Roman"/>
                        <a:cs typeface="Times New Roman"/>
                      </a:endParaRPr>
                    </a:p>
                  </a:txBody>
                  <a:tcPr marL="47329" marR="473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000">
                          <a:solidFill>
                            <a:srgbClr val="000000"/>
                          </a:solidFill>
                          <a:latin typeface="Times New Roman"/>
                          <a:ea typeface="Times New Roman"/>
                          <a:cs typeface="Times New Roman"/>
                        </a:rPr>
                        <a:t>11,93</a:t>
                      </a:r>
                      <a:endParaRPr lang="ru-RU" sz="800">
                        <a:latin typeface="Calibri"/>
                        <a:ea typeface="Times New Roman"/>
                        <a:cs typeface="Times New Roman"/>
                      </a:endParaRPr>
                    </a:p>
                  </a:txBody>
                  <a:tcPr marL="47329" marR="473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000" dirty="0">
                          <a:solidFill>
                            <a:srgbClr val="000000"/>
                          </a:solidFill>
                          <a:latin typeface="Times New Roman"/>
                          <a:ea typeface="Times New Roman"/>
                          <a:cs typeface="Times New Roman"/>
                        </a:rPr>
                        <a:t>11,9</a:t>
                      </a:r>
                      <a:endParaRPr lang="ru-RU" sz="800" dirty="0">
                        <a:latin typeface="Calibri"/>
                        <a:ea typeface="Times New Roman"/>
                        <a:cs typeface="Times New Roman"/>
                      </a:endParaRPr>
                    </a:p>
                  </a:txBody>
                  <a:tcPr marL="47329" marR="473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1" name="Прямоугольник 10"/>
          <p:cNvSpPr/>
          <p:nvPr/>
        </p:nvSpPr>
        <p:spPr>
          <a:xfrm>
            <a:off x="2952736" y="214290"/>
            <a:ext cx="3643338" cy="369332"/>
          </a:xfrm>
          <a:prstGeom prst="rect">
            <a:avLst/>
          </a:prstGeom>
        </p:spPr>
        <p:txBody>
          <a:bodyPr wrap="square">
            <a:spAutoFit/>
          </a:bodyPr>
          <a:lstStyle/>
          <a:p>
            <a:pPr lvl="0" indent="449263" algn="ctr"/>
            <a:r>
              <a:rPr lang="ru-RU" b="1" dirty="0" smtClean="0">
                <a:latin typeface="+mn-lt"/>
                <a:ea typeface="Times New Roman" pitchFamily="18" charset="0"/>
                <a:cs typeface="Times New Roman" pitchFamily="18" charset="0"/>
              </a:rPr>
              <a:t>Таблица 5</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1523976" y="1285857"/>
          <a:ext cx="6604001" cy="3643343"/>
        </p:xfrm>
        <a:graphic>
          <a:graphicData uri="http://schemas.openxmlformats.org/drawingml/2006/table">
            <a:tbl>
              <a:tblPr/>
              <a:tblGrid>
                <a:gridCol w="722478"/>
                <a:gridCol w="739648"/>
                <a:gridCol w="739648"/>
                <a:gridCol w="739648"/>
                <a:gridCol w="722478"/>
                <a:gridCol w="739648"/>
                <a:gridCol w="739648"/>
                <a:gridCol w="739648"/>
                <a:gridCol w="721157"/>
              </a:tblGrid>
              <a:tr h="350559">
                <a:tc>
                  <a:txBody>
                    <a:bodyPr/>
                    <a:lstStyle/>
                    <a:p>
                      <a:pPr algn="ctr">
                        <a:lnSpc>
                          <a:spcPct val="115000"/>
                        </a:lnSpc>
                        <a:spcAft>
                          <a:spcPts val="0"/>
                        </a:spcAft>
                      </a:pPr>
                      <a:r>
                        <a:rPr lang="ru-RU" sz="900" i="1" dirty="0">
                          <a:latin typeface="Times New Roman"/>
                          <a:ea typeface="Times New Roman"/>
                          <a:cs typeface="Times New Roman"/>
                        </a:rPr>
                        <a:t> </a:t>
                      </a:r>
                      <a:endParaRPr lang="ru-RU" sz="1100" dirty="0">
                        <a:latin typeface="Calibri"/>
                        <a:ea typeface="Times New Roman"/>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900">
                          <a:latin typeface="Times New Roman"/>
                          <a:ea typeface="Times New Roman"/>
                          <a:cs typeface="Times New Roman"/>
                        </a:rPr>
                        <a:t>x1</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900">
                          <a:latin typeface="Times New Roman"/>
                          <a:ea typeface="Times New Roman"/>
                          <a:cs typeface="Times New Roman"/>
                        </a:rPr>
                        <a:t>x2</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900">
                          <a:latin typeface="Times New Roman"/>
                          <a:ea typeface="Times New Roman"/>
                          <a:cs typeface="Times New Roman"/>
                        </a:rPr>
                        <a:t>x3</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900">
                          <a:latin typeface="Times New Roman"/>
                          <a:ea typeface="Times New Roman"/>
                          <a:cs typeface="Times New Roman"/>
                        </a:rPr>
                        <a:t>x4</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900">
                          <a:latin typeface="Times New Roman"/>
                          <a:ea typeface="Times New Roman"/>
                          <a:cs typeface="Times New Roman"/>
                        </a:rPr>
                        <a:t>x5</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900">
                          <a:latin typeface="Times New Roman"/>
                          <a:ea typeface="Times New Roman"/>
                          <a:cs typeface="Times New Roman"/>
                        </a:rPr>
                        <a:t>x6</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900">
                          <a:latin typeface="Times New Roman"/>
                          <a:ea typeface="Times New Roman"/>
                          <a:cs typeface="Times New Roman"/>
                        </a:rPr>
                        <a:t>x7</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900">
                          <a:latin typeface="Times New Roman"/>
                          <a:ea typeface="Times New Roman"/>
                          <a:cs typeface="Times New Roman"/>
                        </a:rPr>
                        <a:t>Y</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372">
                <a:tc>
                  <a:txBody>
                    <a:bodyPr/>
                    <a:lstStyle/>
                    <a:p>
                      <a:pPr>
                        <a:lnSpc>
                          <a:spcPct val="115000"/>
                        </a:lnSpc>
                        <a:spcAft>
                          <a:spcPts val="0"/>
                        </a:spcAft>
                      </a:pPr>
                      <a:r>
                        <a:rPr lang="ru-RU" sz="900">
                          <a:latin typeface="Times New Roman"/>
                          <a:ea typeface="Times New Roman"/>
                          <a:cs typeface="Times New Roman"/>
                        </a:rPr>
                        <a:t>x1</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900">
                          <a:latin typeface="Times New Roman"/>
                          <a:ea typeface="Times New Roman"/>
                          <a:cs typeface="Times New Roman"/>
                        </a:rPr>
                        <a:t>1</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r>
              <a:tr h="417372">
                <a:tc>
                  <a:txBody>
                    <a:bodyPr/>
                    <a:lstStyle/>
                    <a:p>
                      <a:pPr>
                        <a:lnSpc>
                          <a:spcPct val="115000"/>
                        </a:lnSpc>
                        <a:spcAft>
                          <a:spcPts val="0"/>
                        </a:spcAft>
                      </a:pPr>
                      <a:r>
                        <a:rPr lang="ru-RU" sz="900">
                          <a:latin typeface="Times New Roman"/>
                          <a:ea typeface="Times New Roman"/>
                          <a:cs typeface="Times New Roman"/>
                        </a:rPr>
                        <a:t>x2</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900">
                          <a:latin typeface="Times New Roman"/>
                          <a:ea typeface="Times New Roman"/>
                          <a:cs typeface="Times New Roman"/>
                        </a:rPr>
                        <a:t>0,824078871</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1</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r>
              <a:tr h="417372">
                <a:tc>
                  <a:txBody>
                    <a:bodyPr/>
                    <a:lstStyle/>
                    <a:p>
                      <a:pPr>
                        <a:lnSpc>
                          <a:spcPct val="115000"/>
                        </a:lnSpc>
                        <a:spcAft>
                          <a:spcPts val="0"/>
                        </a:spcAft>
                      </a:pPr>
                      <a:r>
                        <a:rPr lang="ru-RU" sz="900">
                          <a:latin typeface="Times New Roman"/>
                          <a:ea typeface="Times New Roman"/>
                          <a:cs typeface="Times New Roman"/>
                        </a:rPr>
                        <a:t>x3</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900">
                          <a:latin typeface="Times New Roman"/>
                          <a:ea typeface="Times New Roman"/>
                          <a:cs typeface="Times New Roman"/>
                        </a:rPr>
                        <a:t>-0,5793634</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a:lnSpc>
                          <a:spcPct val="115000"/>
                        </a:lnSpc>
                        <a:spcAft>
                          <a:spcPts val="0"/>
                        </a:spcAft>
                      </a:pPr>
                      <a:r>
                        <a:rPr lang="ru-RU" sz="900" dirty="0">
                          <a:latin typeface="Times New Roman"/>
                          <a:ea typeface="Times New Roman"/>
                          <a:cs typeface="Times New Roman"/>
                        </a:rPr>
                        <a:t>-0,41783238</a:t>
                      </a:r>
                      <a:endParaRPr lang="ru-RU" sz="1100" dirty="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1</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r>
              <a:tr h="417372">
                <a:tc>
                  <a:txBody>
                    <a:bodyPr/>
                    <a:lstStyle/>
                    <a:p>
                      <a:pPr>
                        <a:lnSpc>
                          <a:spcPct val="115000"/>
                        </a:lnSpc>
                        <a:spcAft>
                          <a:spcPts val="0"/>
                        </a:spcAft>
                      </a:pPr>
                      <a:r>
                        <a:rPr lang="ru-RU" sz="900">
                          <a:latin typeface="Times New Roman"/>
                          <a:ea typeface="Times New Roman"/>
                          <a:cs typeface="Times New Roman"/>
                        </a:rPr>
                        <a:t>x4</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900">
                          <a:latin typeface="Times New Roman"/>
                          <a:ea typeface="Times New Roman"/>
                          <a:cs typeface="Times New Roman"/>
                        </a:rPr>
                        <a:t>-0,24138969</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-0,08199319</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-0,10387255</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1</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r>
              <a:tr h="417372">
                <a:tc>
                  <a:txBody>
                    <a:bodyPr/>
                    <a:lstStyle/>
                    <a:p>
                      <a:pPr>
                        <a:lnSpc>
                          <a:spcPct val="115000"/>
                        </a:lnSpc>
                        <a:spcAft>
                          <a:spcPts val="0"/>
                        </a:spcAft>
                      </a:pPr>
                      <a:r>
                        <a:rPr lang="ru-RU" sz="900">
                          <a:latin typeface="Times New Roman"/>
                          <a:ea typeface="Times New Roman"/>
                          <a:cs typeface="Times New Roman"/>
                        </a:rPr>
                        <a:t>x5</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900">
                          <a:latin typeface="Times New Roman"/>
                          <a:ea typeface="Times New Roman"/>
                          <a:cs typeface="Times New Roman"/>
                        </a:rPr>
                        <a:t>-0,55931607</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-0,59528145</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0,427266535</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-0,09364857</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1</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r>
              <a:tr h="417372">
                <a:tc>
                  <a:txBody>
                    <a:bodyPr/>
                    <a:lstStyle/>
                    <a:p>
                      <a:pPr>
                        <a:lnSpc>
                          <a:spcPct val="115000"/>
                        </a:lnSpc>
                        <a:spcAft>
                          <a:spcPts val="0"/>
                        </a:spcAft>
                      </a:pPr>
                      <a:r>
                        <a:rPr lang="ru-RU" sz="900">
                          <a:latin typeface="Times New Roman"/>
                          <a:ea typeface="Times New Roman"/>
                          <a:cs typeface="Times New Roman"/>
                        </a:rPr>
                        <a:t>x6</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900">
                          <a:latin typeface="Times New Roman"/>
                          <a:ea typeface="Times New Roman"/>
                          <a:cs typeface="Times New Roman"/>
                        </a:rPr>
                        <a:t>-0,08471767</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-0,33234133</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0,179327554</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-0,66314845</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0,130799815</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1</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r>
              <a:tr h="417372">
                <a:tc>
                  <a:txBody>
                    <a:bodyPr/>
                    <a:lstStyle/>
                    <a:p>
                      <a:pPr>
                        <a:lnSpc>
                          <a:spcPct val="115000"/>
                        </a:lnSpc>
                        <a:spcAft>
                          <a:spcPts val="0"/>
                        </a:spcAft>
                      </a:pPr>
                      <a:r>
                        <a:rPr lang="ru-RU" sz="900">
                          <a:latin typeface="Times New Roman"/>
                          <a:ea typeface="Times New Roman"/>
                          <a:cs typeface="Times New Roman"/>
                        </a:rPr>
                        <a:t>x7</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900" dirty="0">
                          <a:latin typeface="Times New Roman"/>
                          <a:ea typeface="Times New Roman"/>
                          <a:cs typeface="Times New Roman"/>
                        </a:rPr>
                        <a:t>-0,17578097</a:t>
                      </a:r>
                      <a:endParaRPr lang="ru-RU" sz="11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-0,19509203</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-0,13846909</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-0,39779379</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-0,22614583</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0,514888084</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900">
                          <a:latin typeface="Times New Roman"/>
                          <a:ea typeface="Times New Roman"/>
                          <a:cs typeface="Times New Roman"/>
                        </a:rPr>
                        <a:t>1</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r>
              <a:tr h="371180">
                <a:tc>
                  <a:txBody>
                    <a:bodyPr/>
                    <a:lstStyle/>
                    <a:p>
                      <a:pPr>
                        <a:lnSpc>
                          <a:spcPct val="115000"/>
                        </a:lnSpc>
                        <a:spcAft>
                          <a:spcPts val="0"/>
                        </a:spcAft>
                      </a:pPr>
                      <a:r>
                        <a:rPr lang="ru-RU" sz="900">
                          <a:latin typeface="Times New Roman"/>
                          <a:ea typeface="Times New Roman"/>
                          <a:cs typeface="Times New Roman"/>
                        </a:rPr>
                        <a:t>y</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900">
                          <a:latin typeface="Times New Roman"/>
                          <a:ea typeface="Times New Roman"/>
                          <a:cs typeface="Times New Roman"/>
                        </a:rPr>
                        <a:t>-</a:t>
                      </a:r>
                      <a:r>
                        <a:rPr lang="ru-RU" sz="900">
                          <a:latin typeface="Times New Roman"/>
                          <a:ea typeface="Times New Roman"/>
                          <a:cs typeface="Times New Roman"/>
                        </a:rPr>
                        <a:t>0,</a:t>
                      </a:r>
                      <a:r>
                        <a:rPr lang="en-US" sz="900">
                          <a:latin typeface="Times New Roman"/>
                          <a:ea typeface="Times New Roman"/>
                          <a:cs typeface="Times New Roman"/>
                        </a:rPr>
                        <a:t>6</a:t>
                      </a:r>
                      <a:r>
                        <a:rPr lang="ru-RU" sz="900">
                          <a:latin typeface="Times New Roman"/>
                          <a:ea typeface="Times New Roman"/>
                          <a:cs typeface="Times New Roman"/>
                        </a:rPr>
                        <a:t>9749533</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900">
                          <a:latin typeface="Times New Roman"/>
                          <a:ea typeface="Times New Roman"/>
                          <a:cs typeface="Times New Roman"/>
                        </a:rPr>
                        <a:t>-</a:t>
                      </a:r>
                      <a:r>
                        <a:rPr lang="ru-RU" sz="900">
                          <a:latin typeface="Times New Roman"/>
                          <a:ea typeface="Times New Roman"/>
                          <a:cs typeface="Times New Roman"/>
                        </a:rPr>
                        <a:t>0,61794464</a:t>
                      </a:r>
                      <a:endParaRPr lang="ru-RU" sz="1100">
                        <a:latin typeface="Calibri"/>
                        <a:ea typeface="Times New Roman"/>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900">
                          <a:latin typeface="Times New Roman"/>
                          <a:ea typeface="Times New Roman"/>
                          <a:cs typeface="Times New Roman"/>
                        </a:rPr>
                        <a:t>-0,38378921</a:t>
                      </a:r>
                      <a:endParaRPr lang="ru-RU" sz="1100">
                        <a:latin typeface="Calibri"/>
                        <a:ea typeface="Times New Roman"/>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900" dirty="0">
                          <a:latin typeface="Times New Roman"/>
                          <a:ea typeface="Times New Roman"/>
                          <a:cs typeface="Times New Roman"/>
                        </a:rPr>
                        <a:t>-0,47820196</a:t>
                      </a:r>
                      <a:endParaRPr lang="ru-RU" sz="1100" dirty="0">
                        <a:latin typeface="Calibri"/>
                        <a:ea typeface="Times New Roman"/>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900">
                          <a:latin typeface="Times New Roman"/>
                          <a:ea typeface="Times New Roman"/>
                          <a:cs typeface="Times New Roman"/>
                        </a:rPr>
                        <a:t>-0,48787975</a:t>
                      </a:r>
                      <a:endParaRPr lang="ru-RU" sz="1100">
                        <a:latin typeface="Calibri"/>
                        <a:ea typeface="Times New Roman"/>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900">
                          <a:latin typeface="Times New Roman"/>
                          <a:ea typeface="Times New Roman"/>
                          <a:cs typeface="Times New Roman"/>
                        </a:rPr>
                        <a:t>0,326840842</a:t>
                      </a:r>
                      <a:endParaRPr lang="ru-RU" sz="1100">
                        <a:latin typeface="Calibri"/>
                        <a:ea typeface="Times New Roman"/>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900">
                          <a:latin typeface="Times New Roman"/>
                          <a:ea typeface="Times New Roman"/>
                          <a:cs typeface="Times New Roman"/>
                        </a:rPr>
                        <a:t>0,</a:t>
                      </a:r>
                      <a:r>
                        <a:rPr lang="en-US" sz="900">
                          <a:latin typeface="Times New Roman"/>
                          <a:ea typeface="Times New Roman"/>
                          <a:cs typeface="Times New Roman"/>
                        </a:rPr>
                        <a:t>6</a:t>
                      </a:r>
                      <a:r>
                        <a:rPr lang="ru-RU" sz="900">
                          <a:latin typeface="Times New Roman"/>
                          <a:ea typeface="Times New Roman"/>
                          <a:cs typeface="Times New Roman"/>
                        </a:rPr>
                        <a:t>16221177</a:t>
                      </a:r>
                      <a:endParaRPr lang="ru-RU" sz="1100">
                        <a:latin typeface="Calibri"/>
                        <a:ea typeface="Times New Roman"/>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900" dirty="0">
                          <a:latin typeface="Times New Roman"/>
                          <a:ea typeface="Times New Roman"/>
                          <a:cs typeface="Times New Roman"/>
                        </a:rPr>
                        <a:t>1</a:t>
                      </a:r>
                      <a:endParaRPr lang="ru-RU" sz="1100" dirty="0">
                        <a:latin typeface="Calibri"/>
                        <a:ea typeface="Times New Roman"/>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6145" name="Rectangle 1"/>
          <p:cNvSpPr>
            <a:spLocks noChangeArrowheads="1"/>
          </p:cNvSpPr>
          <p:nvPr/>
        </p:nvSpPr>
        <p:spPr bwMode="auto">
          <a:xfrm>
            <a:off x="1023910" y="0"/>
            <a:ext cx="7215238" cy="8617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ru-RU" b="1" dirty="0" smtClean="0">
                <a:solidFill>
                  <a:srgbClr val="000000"/>
                </a:solidFill>
                <a:latin typeface="+mn-lt"/>
                <a:ea typeface="Times New Roman" pitchFamily="18" charset="0"/>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0000"/>
                </a:solidFill>
                <a:effectLst/>
                <a:latin typeface="+mn-lt"/>
                <a:ea typeface="Times New Roman" pitchFamily="18" charset="0"/>
                <a:cs typeface="Times New Roman" pitchFamily="18" charset="0"/>
              </a:rPr>
              <a:t>	Матрица парных коэффициентов корреляции Пирсона</a:t>
            </a:r>
            <a:endParaRPr kumimoji="0" lang="ru-RU" b="0" i="0" u="none" strike="noStrike" cap="none" normalizeH="0" baseline="0" dirty="0" smtClean="0">
              <a:ln>
                <a:noFill/>
              </a:ln>
              <a:solidFill>
                <a:schemeClr val="tx1"/>
              </a:solidFill>
              <a:effectLst/>
              <a:latin typeface="+mn-lt"/>
            </a:endParaRPr>
          </a:p>
        </p:txBody>
      </p:sp>
      <p:sp>
        <p:nvSpPr>
          <p:cNvPr id="8" name="Прямоугольник 7"/>
          <p:cNvSpPr/>
          <p:nvPr/>
        </p:nvSpPr>
        <p:spPr>
          <a:xfrm>
            <a:off x="3952868" y="142852"/>
            <a:ext cx="1696297" cy="369332"/>
          </a:xfrm>
          <a:prstGeom prst="rect">
            <a:avLst/>
          </a:prstGeom>
        </p:spPr>
        <p:txBody>
          <a:bodyPr wrap="none">
            <a:spAutoFit/>
          </a:bodyPr>
          <a:lstStyle/>
          <a:p>
            <a:pPr lvl="0" indent="449263" algn="ctr"/>
            <a:r>
              <a:rPr lang="ru-RU" b="1" dirty="0" smtClean="0">
                <a:latin typeface="+mn-lt"/>
                <a:ea typeface="Times New Roman" pitchFamily="18" charset="0"/>
                <a:cs typeface="Times New Roman" pitchFamily="18" charset="0"/>
              </a:rPr>
              <a:t>Таблица 6</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rcRect/>
          <a:stretch>
            <a:fillRect/>
          </a:stretch>
        </p:blipFill>
        <p:spPr bwMode="auto">
          <a:xfrm>
            <a:off x="0" y="214290"/>
            <a:ext cx="8429684" cy="4000528"/>
          </a:xfrm>
          <a:prstGeom prst="rect">
            <a:avLst/>
          </a:prstGeom>
          <a:noFill/>
          <a:ln w="9525">
            <a:noFill/>
            <a:miter lim="800000"/>
            <a:headEnd/>
            <a:tailEnd/>
          </a:ln>
        </p:spPr>
      </p:pic>
      <p:sp>
        <p:nvSpPr>
          <p:cNvPr id="48129" name="Rectangle 1"/>
          <p:cNvSpPr>
            <a:spLocks noChangeArrowheads="1"/>
          </p:cNvSpPr>
          <p:nvPr/>
        </p:nvSpPr>
        <p:spPr bwMode="auto">
          <a:xfrm>
            <a:off x="0" y="0"/>
            <a:ext cx="639919" cy="5078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900" b="0" i="0" u="none" strike="noStrike" cap="none" normalizeH="0" baseline="0" dirty="0" smtClean="0">
              <a:ln>
                <a:noFill/>
              </a:ln>
              <a:solidFill>
                <a:schemeClr val="tx1"/>
              </a:solidFill>
              <a:effectLst/>
              <a:latin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 name="Прямоугольник 3"/>
          <p:cNvSpPr/>
          <p:nvPr/>
        </p:nvSpPr>
        <p:spPr>
          <a:xfrm>
            <a:off x="309530" y="4286256"/>
            <a:ext cx="8929750" cy="1292662"/>
          </a:xfrm>
          <a:prstGeom prst="rect">
            <a:avLst/>
          </a:prstGeom>
        </p:spPr>
        <p:txBody>
          <a:bodyPr wrap="square">
            <a:spAutoFit/>
          </a:bodyPr>
          <a:lstStyle/>
          <a:p>
            <a:pPr lvl="0" indent="450850"/>
            <a:r>
              <a:rPr lang="ru-RU" sz="1400" dirty="0" smtClean="0">
                <a:solidFill>
                  <a:srgbClr val="000000"/>
                </a:solidFill>
                <a:latin typeface="+mn-lt"/>
                <a:ea typeface="Times New Roman" pitchFamily="18" charset="0"/>
              </a:rPr>
              <a:t>Рисунок 8. Лист с расчетами для линейной модели.</a:t>
            </a:r>
            <a:endParaRPr lang="ru-RU" sz="1400" dirty="0" smtClean="0">
              <a:solidFill>
                <a:srgbClr val="000000"/>
              </a:solidFill>
              <a:latin typeface="+mn-lt"/>
            </a:endParaRPr>
          </a:p>
          <a:p>
            <a:pPr lvl="0" indent="450850" algn="ctr" eaLnBrk="0" hangingPunct="0"/>
            <a:endParaRPr lang="ru-RU" sz="1400" dirty="0" smtClean="0">
              <a:solidFill>
                <a:srgbClr val="000000"/>
              </a:solidFill>
              <a:latin typeface="+mn-lt"/>
              <a:ea typeface="Calibri" pitchFamily="34" charset="0"/>
              <a:cs typeface="Times New Roman" pitchFamily="18" charset="0"/>
            </a:endParaRPr>
          </a:p>
          <a:p>
            <a:pPr lvl="0" indent="450850" algn="ctr" eaLnBrk="0" hangingPunct="0"/>
            <a:endParaRPr lang="ru-RU" sz="1400" dirty="0" smtClean="0">
              <a:solidFill>
                <a:srgbClr val="000000"/>
              </a:solidFill>
              <a:latin typeface="+mn-lt"/>
              <a:ea typeface="Calibri" pitchFamily="34" charset="0"/>
              <a:cs typeface="Times New Roman" pitchFamily="18" charset="0"/>
            </a:endParaRPr>
          </a:p>
          <a:p>
            <a:pPr lvl="0" indent="450850" algn="ctr" eaLnBrk="0" hangingPunct="0"/>
            <a:r>
              <a:rPr lang="ru-RU" b="1" dirty="0" smtClean="0">
                <a:solidFill>
                  <a:srgbClr val="000000"/>
                </a:solidFill>
                <a:latin typeface="+mn-lt"/>
                <a:ea typeface="Calibri" pitchFamily="34" charset="0"/>
                <a:cs typeface="Times New Roman" pitchFamily="18" charset="0"/>
              </a:rPr>
              <a:t>Линейная модель имеет вид:</a:t>
            </a:r>
            <a:endParaRPr lang="ru-RU" b="1" dirty="0" smtClean="0">
              <a:solidFill>
                <a:srgbClr val="000000"/>
              </a:solidFill>
              <a:latin typeface="+mn-lt"/>
            </a:endParaRPr>
          </a:p>
          <a:p>
            <a:pPr lvl="0" indent="450850" algn="ctr" eaLnBrk="0" hangingPunct="0"/>
            <a:r>
              <a:rPr lang="en-US" b="1" dirty="0" smtClean="0">
                <a:solidFill>
                  <a:srgbClr val="000000"/>
                </a:solidFill>
                <a:latin typeface="+mn-lt"/>
                <a:ea typeface="Times New Roman" pitchFamily="18" charset="0"/>
              </a:rPr>
              <a:t>Y</a:t>
            </a:r>
            <a:r>
              <a:rPr lang="ru-RU" b="1" dirty="0" smtClean="0">
                <a:solidFill>
                  <a:srgbClr val="000000"/>
                </a:solidFill>
                <a:latin typeface="+mn-lt"/>
                <a:ea typeface="Times New Roman" pitchFamily="18" charset="0"/>
              </a:rPr>
              <a:t> = 10,49973783 + 0,001104952</a:t>
            </a:r>
            <a:r>
              <a:rPr lang="en-US" b="1" dirty="0" smtClean="0">
                <a:solidFill>
                  <a:srgbClr val="000000"/>
                </a:solidFill>
                <a:latin typeface="+mn-lt"/>
                <a:ea typeface="Times New Roman" pitchFamily="18" charset="0"/>
              </a:rPr>
              <a:t>x</a:t>
            </a:r>
            <a:r>
              <a:rPr lang="ru-RU" b="1" dirty="0" smtClean="0">
                <a:solidFill>
                  <a:srgbClr val="000000"/>
                </a:solidFill>
                <a:latin typeface="+mn-lt"/>
                <a:ea typeface="Times New Roman" pitchFamily="18" charset="0"/>
              </a:rPr>
              <a:t>1 – 0,003326527</a:t>
            </a:r>
            <a:r>
              <a:rPr lang="en-US" b="1" dirty="0" smtClean="0">
                <a:solidFill>
                  <a:srgbClr val="000000"/>
                </a:solidFill>
                <a:latin typeface="+mn-lt"/>
                <a:ea typeface="Times New Roman" pitchFamily="18" charset="0"/>
              </a:rPr>
              <a:t>x</a:t>
            </a:r>
            <a:r>
              <a:rPr lang="ru-RU" b="1" dirty="0" smtClean="0">
                <a:solidFill>
                  <a:srgbClr val="000000"/>
                </a:solidFill>
                <a:latin typeface="+mn-lt"/>
                <a:ea typeface="Times New Roman" pitchFamily="18" charset="0"/>
              </a:rPr>
              <a:t>2 - 9,4999938357</a:t>
            </a:r>
            <a:r>
              <a:rPr lang="en-US" b="1" dirty="0" smtClean="0">
                <a:solidFill>
                  <a:srgbClr val="000000"/>
                </a:solidFill>
                <a:latin typeface="+mn-lt"/>
                <a:ea typeface="Times New Roman" pitchFamily="18" charset="0"/>
              </a:rPr>
              <a:t>x</a:t>
            </a:r>
            <a:r>
              <a:rPr lang="ru-RU" b="1" dirty="0" smtClean="0">
                <a:solidFill>
                  <a:srgbClr val="000000"/>
                </a:solidFill>
                <a:latin typeface="+mn-lt"/>
                <a:ea typeface="Times New Roman" pitchFamily="18" charset="0"/>
              </a:rPr>
              <a:t>7</a:t>
            </a:r>
            <a:endParaRPr lang="ru-RU" b="1" dirty="0">
              <a:latin typeface="+mn-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3"/>
          <a:srcRect/>
          <a:stretch>
            <a:fillRect/>
          </a:stretch>
        </p:blipFill>
        <p:spPr bwMode="auto">
          <a:xfrm>
            <a:off x="166654" y="285728"/>
            <a:ext cx="9429816" cy="3857652"/>
          </a:xfrm>
          <a:prstGeom prst="rect">
            <a:avLst/>
          </a:prstGeom>
          <a:noFill/>
          <a:ln w="9525">
            <a:noFill/>
            <a:miter lim="800000"/>
            <a:headEnd/>
            <a:tailEnd/>
          </a:ln>
        </p:spPr>
      </p:pic>
      <p:sp>
        <p:nvSpPr>
          <p:cNvPr id="4" name="Прямоугольник 3"/>
          <p:cNvSpPr/>
          <p:nvPr/>
        </p:nvSpPr>
        <p:spPr>
          <a:xfrm>
            <a:off x="238092" y="4256424"/>
            <a:ext cx="9001188" cy="1569660"/>
          </a:xfrm>
          <a:prstGeom prst="rect">
            <a:avLst/>
          </a:prstGeom>
        </p:spPr>
        <p:txBody>
          <a:bodyPr wrap="square">
            <a:spAutoFit/>
          </a:bodyPr>
          <a:lstStyle/>
          <a:p>
            <a:pPr lvl="0" indent="450850"/>
            <a:r>
              <a:rPr lang="ru-RU" sz="1400" dirty="0" smtClean="0">
                <a:solidFill>
                  <a:srgbClr val="000000"/>
                </a:solidFill>
                <a:latin typeface="+mn-lt"/>
                <a:ea typeface="Times New Roman" pitchFamily="18" charset="0"/>
              </a:rPr>
              <a:t>Рисунок 9. Лист с расчетами для линеаризованной модели</a:t>
            </a:r>
          </a:p>
          <a:p>
            <a:pPr lvl="0" indent="450850" algn="ctr"/>
            <a:endParaRPr lang="ru-RU" sz="1400" dirty="0" smtClean="0">
              <a:solidFill>
                <a:srgbClr val="000000"/>
              </a:solidFill>
              <a:latin typeface="+mn-lt"/>
            </a:endParaRPr>
          </a:p>
          <a:p>
            <a:pPr lvl="0" indent="450850" algn="ctr"/>
            <a:endParaRPr lang="ru-RU" sz="1400" dirty="0" smtClean="0">
              <a:solidFill>
                <a:srgbClr val="000000"/>
              </a:solidFill>
              <a:latin typeface="+mn-lt"/>
            </a:endParaRPr>
          </a:p>
          <a:p>
            <a:pPr lvl="0" indent="450850" algn="ctr" eaLnBrk="0" hangingPunct="0"/>
            <a:r>
              <a:rPr lang="ru-RU" b="1" dirty="0" smtClean="0">
                <a:solidFill>
                  <a:srgbClr val="000000"/>
                </a:solidFill>
                <a:latin typeface="+mn-lt"/>
                <a:ea typeface="Times New Roman" pitchFamily="18" charset="0"/>
              </a:rPr>
              <a:t>Линеаризованная модель имеет вид:</a:t>
            </a:r>
            <a:endParaRPr lang="ru-RU" b="1" dirty="0" smtClean="0">
              <a:solidFill>
                <a:srgbClr val="000000"/>
              </a:solidFill>
              <a:latin typeface="+mn-lt"/>
            </a:endParaRPr>
          </a:p>
          <a:p>
            <a:pPr indent="450850" algn="ctr" eaLnBrk="0" hangingPunct="0"/>
            <a:endParaRPr lang="ru-RU" dirty="0"/>
          </a:p>
          <a:p>
            <a:pPr lvl="0" indent="450850" algn="ctr" eaLnBrk="0" hangingPunct="0"/>
            <a:endParaRPr lang="ru-RU" b="1" dirty="0" smtClean="0">
              <a:solidFill>
                <a:srgbClr val="000000"/>
              </a:solidFill>
              <a:latin typeface="+mn-lt"/>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val="2889044196"/>
              </p:ext>
            </p:extLst>
          </p:nvPr>
        </p:nvGraphicFramePr>
        <p:xfrm>
          <a:off x="1856656" y="5229200"/>
          <a:ext cx="6277121" cy="500169"/>
        </p:xfrm>
        <a:graphic>
          <a:graphicData uri="http://schemas.openxmlformats.org/presentationml/2006/ole">
            <mc:AlternateContent xmlns:mc="http://schemas.openxmlformats.org/markup-compatibility/2006">
              <mc:Choice xmlns:v="urn:schemas-microsoft-com:vml" Requires="v">
                <p:oleObj spid="_x0000_s47107" name="Формула" r:id="rId4" imgW="3187440" imgH="253800" progId="Equation.3">
                  <p:embed/>
                </p:oleObj>
              </mc:Choice>
              <mc:Fallback>
                <p:oleObj name="Формула" r:id="rId4" imgW="3187440" imgH="253800" progId="Equation.3">
                  <p:embed/>
                  <p:pic>
                    <p:nvPicPr>
                      <p:cNvPr id="0" name=""/>
                      <p:cNvPicPr/>
                      <p:nvPr/>
                    </p:nvPicPr>
                    <p:blipFill>
                      <a:blip r:embed="rId5"/>
                      <a:stretch>
                        <a:fillRect/>
                      </a:stretch>
                    </p:blipFill>
                    <p:spPr>
                      <a:xfrm>
                        <a:off x="1856656" y="5229200"/>
                        <a:ext cx="6277121" cy="500169"/>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09529" y="621542"/>
          <a:ext cx="9215503" cy="2899039"/>
        </p:xfrm>
        <a:graphic>
          <a:graphicData uri="http://schemas.openxmlformats.org/drawingml/2006/table">
            <a:tbl>
              <a:tblPr/>
              <a:tblGrid>
                <a:gridCol w="2939135"/>
                <a:gridCol w="1922720"/>
                <a:gridCol w="2600331"/>
                <a:gridCol w="1753317"/>
              </a:tblGrid>
              <a:tr h="200035">
                <a:tc>
                  <a:txBody>
                    <a:bodyPr/>
                    <a:lstStyle/>
                    <a:p>
                      <a:pPr>
                        <a:lnSpc>
                          <a:spcPct val="115000"/>
                        </a:lnSpc>
                        <a:spcAft>
                          <a:spcPts val="0"/>
                        </a:spcAft>
                      </a:pPr>
                      <a:endParaRPr lang="ru-RU" sz="1100" dirty="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r>
              <a:tr h="190251">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r>
              <a:tr h="183365">
                <a:tc>
                  <a:txBody>
                    <a:bodyPr/>
                    <a:lstStyle/>
                    <a:p>
                      <a:pPr algn="ctr">
                        <a:lnSpc>
                          <a:spcPct val="115000"/>
                        </a:lnSpc>
                        <a:spcAft>
                          <a:spcPts val="0"/>
                        </a:spcAft>
                      </a:pPr>
                      <a:r>
                        <a:rPr lang="ru-RU" sz="1100" i="1">
                          <a:solidFill>
                            <a:srgbClr val="000000"/>
                          </a:solidFill>
                          <a:latin typeface="Times New Roman"/>
                          <a:ea typeface="Times New Roman"/>
                          <a:cs typeface="Times New Roman"/>
                        </a:rPr>
                        <a:t>Наблюдение</a:t>
                      </a:r>
                      <a:endParaRPr lang="ru-RU" sz="110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i="1">
                          <a:solidFill>
                            <a:srgbClr val="000000"/>
                          </a:solidFill>
                          <a:latin typeface="Times New Roman"/>
                          <a:ea typeface="Times New Roman"/>
                          <a:cs typeface="Times New Roman"/>
                        </a:rPr>
                        <a:t>Предсказанное </a:t>
                      </a:r>
                      <a:endParaRPr lang="ru-RU" sz="110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i="1">
                          <a:solidFill>
                            <a:srgbClr val="000000"/>
                          </a:solidFill>
                          <a:latin typeface="Times New Roman"/>
                          <a:ea typeface="Times New Roman"/>
                          <a:cs typeface="Times New Roman"/>
                        </a:rPr>
                        <a:t>Остатки</a:t>
                      </a:r>
                      <a:endParaRPr lang="ru-RU" sz="110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a:noFill/>
                    </a:lnT>
                    <a:lnB>
                      <a:noFill/>
                    </a:lnB>
                  </a:tcPr>
                </a:tc>
              </a:tr>
              <a:tr h="183365">
                <a:tc>
                  <a:txBody>
                    <a:bodyPr/>
                    <a:lstStyle/>
                    <a:p>
                      <a:pPr algn="r">
                        <a:lnSpc>
                          <a:spcPct val="115000"/>
                        </a:lnSpc>
                        <a:spcAft>
                          <a:spcPts val="0"/>
                        </a:spcAft>
                      </a:pPr>
                      <a:r>
                        <a:rPr lang="ru-RU" sz="1100">
                          <a:solidFill>
                            <a:srgbClr val="000000"/>
                          </a:solidFill>
                          <a:latin typeface="Times New Roman"/>
                          <a:ea typeface="Times New Roman"/>
                          <a:cs typeface="Times New Roman"/>
                        </a:rPr>
                        <a:t>1</a:t>
                      </a:r>
                      <a:endParaRPr lang="ru-RU" sz="110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11,87403156</a:t>
                      </a:r>
                      <a:endParaRPr lang="ru-RU" sz="110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-0,174031562</a:t>
                      </a:r>
                      <a:endParaRPr lang="ru-RU" sz="110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0,030286985</a:t>
                      </a:r>
                      <a:endParaRPr lang="ru-RU" sz="1100">
                        <a:latin typeface="Calibri"/>
                        <a:ea typeface="Times New Roman"/>
                        <a:cs typeface="Times New Roman"/>
                      </a:endParaRPr>
                    </a:p>
                  </a:txBody>
                  <a:tcPr marL="68580" marR="68580" marT="0" marB="0" anchor="b">
                    <a:lnL>
                      <a:noFill/>
                    </a:lnL>
                    <a:lnR>
                      <a:noFill/>
                    </a:lnR>
                    <a:lnT>
                      <a:noFill/>
                    </a:lnT>
                    <a:lnB>
                      <a:noFill/>
                    </a:lnB>
                  </a:tcPr>
                </a:tc>
              </a:tr>
              <a:tr h="183365">
                <a:tc>
                  <a:txBody>
                    <a:bodyPr/>
                    <a:lstStyle/>
                    <a:p>
                      <a:pPr algn="r">
                        <a:lnSpc>
                          <a:spcPct val="115000"/>
                        </a:lnSpc>
                        <a:spcAft>
                          <a:spcPts val="0"/>
                        </a:spcAft>
                      </a:pPr>
                      <a:r>
                        <a:rPr lang="ru-RU" sz="1100">
                          <a:solidFill>
                            <a:srgbClr val="000000"/>
                          </a:solidFill>
                          <a:latin typeface="Times New Roman"/>
                          <a:ea typeface="Times New Roman"/>
                          <a:cs typeface="Times New Roman"/>
                        </a:rPr>
                        <a:t>2</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12,33736475</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-0,547364752</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0,299608172</a:t>
                      </a:r>
                      <a:endParaRPr lang="ru-RU" sz="1100">
                        <a:latin typeface="Calibri"/>
                        <a:ea typeface="Times New Roman"/>
                        <a:cs typeface="Times New Roman"/>
                      </a:endParaRPr>
                    </a:p>
                  </a:txBody>
                  <a:tcPr marL="68580" marR="68580" marT="0" marB="0" anchor="b">
                    <a:lnL>
                      <a:noFill/>
                    </a:lnL>
                    <a:lnR>
                      <a:noFill/>
                    </a:lnR>
                    <a:lnT>
                      <a:noFill/>
                    </a:lnT>
                    <a:lnB>
                      <a:noFill/>
                    </a:lnB>
                  </a:tcPr>
                </a:tc>
              </a:tr>
              <a:tr h="183365">
                <a:tc>
                  <a:txBody>
                    <a:bodyPr/>
                    <a:lstStyle/>
                    <a:p>
                      <a:pPr algn="r">
                        <a:lnSpc>
                          <a:spcPct val="115000"/>
                        </a:lnSpc>
                        <a:spcAft>
                          <a:spcPts val="0"/>
                        </a:spcAft>
                      </a:pPr>
                      <a:r>
                        <a:rPr lang="ru-RU" sz="1100" dirty="0">
                          <a:solidFill>
                            <a:srgbClr val="000000"/>
                          </a:solidFill>
                          <a:latin typeface="Times New Roman"/>
                          <a:ea typeface="Times New Roman"/>
                          <a:cs typeface="Times New Roman"/>
                        </a:rPr>
                        <a:t>3</a:t>
                      </a:r>
                      <a:endParaRPr lang="ru-RU" sz="1100" dirty="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12,43318067</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0,746819327</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0,557739108</a:t>
                      </a:r>
                      <a:endParaRPr lang="ru-RU" sz="1100">
                        <a:latin typeface="Calibri"/>
                        <a:ea typeface="Times New Roman"/>
                        <a:cs typeface="Times New Roman"/>
                      </a:endParaRPr>
                    </a:p>
                  </a:txBody>
                  <a:tcPr marL="68580" marR="68580" marT="0" marB="0" anchor="b">
                    <a:lnL>
                      <a:noFill/>
                    </a:lnL>
                    <a:lnR>
                      <a:noFill/>
                    </a:lnR>
                    <a:lnT>
                      <a:noFill/>
                    </a:lnT>
                    <a:lnB>
                      <a:noFill/>
                    </a:lnB>
                  </a:tcPr>
                </a:tc>
              </a:tr>
              <a:tr h="183365">
                <a:tc>
                  <a:txBody>
                    <a:bodyPr/>
                    <a:lstStyle/>
                    <a:p>
                      <a:pPr algn="r">
                        <a:lnSpc>
                          <a:spcPct val="115000"/>
                        </a:lnSpc>
                        <a:spcAft>
                          <a:spcPts val="0"/>
                        </a:spcAft>
                      </a:pPr>
                      <a:r>
                        <a:rPr lang="ru-RU" sz="1100">
                          <a:solidFill>
                            <a:srgbClr val="000000"/>
                          </a:solidFill>
                          <a:latin typeface="Times New Roman"/>
                          <a:ea typeface="Times New Roman"/>
                          <a:cs typeface="Times New Roman"/>
                        </a:rPr>
                        <a:t>4</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dirty="0">
                          <a:solidFill>
                            <a:srgbClr val="000000"/>
                          </a:solidFill>
                          <a:latin typeface="Times New Roman"/>
                          <a:ea typeface="Times New Roman"/>
                          <a:cs typeface="Times New Roman"/>
                        </a:rPr>
                        <a:t>11,63727082</a:t>
                      </a:r>
                      <a:endParaRPr lang="ru-RU" sz="1100" dirty="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0,132729184</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0,017617036</a:t>
                      </a:r>
                      <a:endParaRPr lang="ru-RU" sz="1100">
                        <a:latin typeface="Calibri"/>
                        <a:ea typeface="Times New Roman"/>
                        <a:cs typeface="Times New Roman"/>
                      </a:endParaRPr>
                    </a:p>
                  </a:txBody>
                  <a:tcPr marL="68580" marR="68580" marT="0" marB="0" anchor="b">
                    <a:lnL>
                      <a:noFill/>
                    </a:lnL>
                    <a:lnR>
                      <a:noFill/>
                    </a:lnR>
                    <a:lnT>
                      <a:noFill/>
                    </a:lnT>
                    <a:lnB>
                      <a:noFill/>
                    </a:lnB>
                  </a:tcPr>
                </a:tc>
              </a:tr>
              <a:tr h="183365">
                <a:tc>
                  <a:txBody>
                    <a:bodyPr/>
                    <a:lstStyle/>
                    <a:p>
                      <a:pPr algn="r">
                        <a:lnSpc>
                          <a:spcPct val="115000"/>
                        </a:lnSpc>
                        <a:spcAft>
                          <a:spcPts val="0"/>
                        </a:spcAft>
                      </a:pPr>
                      <a:r>
                        <a:rPr lang="ru-RU" sz="1100">
                          <a:solidFill>
                            <a:srgbClr val="000000"/>
                          </a:solidFill>
                          <a:latin typeface="Times New Roman"/>
                          <a:ea typeface="Times New Roman"/>
                          <a:cs typeface="Times New Roman"/>
                        </a:rPr>
                        <a:t>5</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11,85303068</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-0,023030682</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0,000530412</a:t>
                      </a:r>
                      <a:endParaRPr lang="ru-RU" sz="1100">
                        <a:latin typeface="Calibri"/>
                        <a:ea typeface="Times New Roman"/>
                        <a:cs typeface="Times New Roman"/>
                      </a:endParaRPr>
                    </a:p>
                  </a:txBody>
                  <a:tcPr marL="68580" marR="68580" marT="0" marB="0" anchor="b">
                    <a:lnL>
                      <a:noFill/>
                    </a:lnL>
                    <a:lnR>
                      <a:noFill/>
                    </a:lnR>
                    <a:lnT>
                      <a:noFill/>
                    </a:lnT>
                    <a:lnB>
                      <a:noFill/>
                    </a:lnB>
                  </a:tcPr>
                </a:tc>
              </a:tr>
              <a:tr h="183365">
                <a:tc>
                  <a:txBody>
                    <a:bodyPr/>
                    <a:lstStyle/>
                    <a:p>
                      <a:pPr algn="r">
                        <a:lnSpc>
                          <a:spcPct val="115000"/>
                        </a:lnSpc>
                        <a:spcAft>
                          <a:spcPts val="0"/>
                        </a:spcAft>
                      </a:pPr>
                      <a:r>
                        <a:rPr lang="ru-RU" sz="1100">
                          <a:solidFill>
                            <a:srgbClr val="000000"/>
                          </a:solidFill>
                          <a:latin typeface="Times New Roman"/>
                          <a:ea typeface="Times New Roman"/>
                          <a:cs typeface="Times New Roman"/>
                        </a:rPr>
                        <a:t>6</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12,01317059</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-0,173170589</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0,029988053</a:t>
                      </a:r>
                      <a:endParaRPr lang="ru-RU" sz="1100">
                        <a:latin typeface="Calibri"/>
                        <a:ea typeface="Times New Roman"/>
                        <a:cs typeface="Times New Roman"/>
                      </a:endParaRPr>
                    </a:p>
                  </a:txBody>
                  <a:tcPr marL="68580" marR="68580" marT="0" marB="0" anchor="b">
                    <a:lnL>
                      <a:noFill/>
                    </a:lnL>
                    <a:lnR>
                      <a:noFill/>
                    </a:lnR>
                    <a:lnT>
                      <a:noFill/>
                    </a:lnT>
                    <a:lnB>
                      <a:noFill/>
                    </a:lnB>
                  </a:tcPr>
                </a:tc>
              </a:tr>
              <a:tr h="183365">
                <a:tc>
                  <a:txBody>
                    <a:bodyPr/>
                    <a:lstStyle/>
                    <a:p>
                      <a:pPr algn="r">
                        <a:lnSpc>
                          <a:spcPct val="115000"/>
                        </a:lnSpc>
                        <a:spcAft>
                          <a:spcPts val="0"/>
                        </a:spcAft>
                      </a:pPr>
                      <a:r>
                        <a:rPr lang="ru-RU" sz="1100">
                          <a:solidFill>
                            <a:srgbClr val="000000"/>
                          </a:solidFill>
                          <a:latin typeface="Times New Roman"/>
                          <a:ea typeface="Times New Roman"/>
                          <a:cs typeface="Times New Roman"/>
                        </a:rPr>
                        <a:t>7</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11,62140313</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0,148596868</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0,022081029</a:t>
                      </a:r>
                      <a:endParaRPr lang="ru-RU" sz="1100">
                        <a:latin typeface="Calibri"/>
                        <a:ea typeface="Times New Roman"/>
                        <a:cs typeface="Times New Roman"/>
                      </a:endParaRPr>
                    </a:p>
                  </a:txBody>
                  <a:tcPr marL="68580" marR="68580" marT="0" marB="0" anchor="b">
                    <a:lnL>
                      <a:noFill/>
                    </a:lnL>
                    <a:lnR>
                      <a:noFill/>
                    </a:lnR>
                    <a:lnT>
                      <a:noFill/>
                    </a:lnT>
                    <a:lnB>
                      <a:noFill/>
                    </a:lnB>
                  </a:tcPr>
                </a:tc>
              </a:tr>
              <a:tr h="183365">
                <a:tc>
                  <a:txBody>
                    <a:bodyPr/>
                    <a:lstStyle/>
                    <a:p>
                      <a:pPr algn="r">
                        <a:lnSpc>
                          <a:spcPct val="115000"/>
                        </a:lnSpc>
                        <a:spcAft>
                          <a:spcPts val="0"/>
                        </a:spcAft>
                      </a:pPr>
                      <a:r>
                        <a:rPr lang="ru-RU" sz="1100">
                          <a:solidFill>
                            <a:srgbClr val="000000"/>
                          </a:solidFill>
                          <a:latin typeface="Times New Roman"/>
                          <a:ea typeface="Times New Roman"/>
                          <a:cs typeface="Times New Roman"/>
                        </a:rPr>
                        <a:t>8</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12,10171709</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-0,251717092</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0,063361494</a:t>
                      </a:r>
                      <a:endParaRPr lang="ru-RU" sz="1100">
                        <a:latin typeface="Calibri"/>
                        <a:ea typeface="Times New Roman"/>
                        <a:cs typeface="Times New Roman"/>
                      </a:endParaRPr>
                    </a:p>
                  </a:txBody>
                  <a:tcPr marL="68580" marR="68580" marT="0" marB="0" anchor="b">
                    <a:lnL>
                      <a:noFill/>
                    </a:lnL>
                    <a:lnR>
                      <a:noFill/>
                    </a:lnR>
                    <a:lnT>
                      <a:noFill/>
                    </a:lnT>
                    <a:lnB>
                      <a:noFill/>
                    </a:lnB>
                  </a:tcPr>
                </a:tc>
              </a:tr>
              <a:tr h="183365">
                <a:tc>
                  <a:txBody>
                    <a:bodyPr/>
                    <a:lstStyle/>
                    <a:p>
                      <a:pPr algn="r">
                        <a:lnSpc>
                          <a:spcPct val="115000"/>
                        </a:lnSpc>
                        <a:spcAft>
                          <a:spcPts val="0"/>
                        </a:spcAft>
                      </a:pPr>
                      <a:r>
                        <a:rPr lang="ru-RU" sz="1100">
                          <a:solidFill>
                            <a:srgbClr val="000000"/>
                          </a:solidFill>
                          <a:latin typeface="Times New Roman"/>
                          <a:ea typeface="Times New Roman"/>
                          <a:cs typeface="Times New Roman"/>
                        </a:rPr>
                        <a:t>9</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11,7945331</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0,1354669</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0,018351281</a:t>
                      </a:r>
                      <a:endParaRPr lang="ru-RU" sz="1100">
                        <a:latin typeface="Calibri"/>
                        <a:ea typeface="Times New Roman"/>
                        <a:cs typeface="Times New Roman"/>
                      </a:endParaRPr>
                    </a:p>
                  </a:txBody>
                  <a:tcPr marL="68580" marR="68580" marT="0" marB="0" anchor="b">
                    <a:lnL>
                      <a:noFill/>
                    </a:lnL>
                    <a:lnR>
                      <a:noFill/>
                    </a:lnR>
                    <a:lnT>
                      <a:noFill/>
                    </a:lnT>
                    <a:lnB>
                      <a:noFill/>
                    </a:lnB>
                  </a:tcPr>
                </a:tc>
              </a:tr>
              <a:tr h="183365">
                <a:tc>
                  <a:txBody>
                    <a:bodyPr/>
                    <a:lstStyle/>
                    <a:p>
                      <a:pPr algn="r">
                        <a:lnSpc>
                          <a:spcPct val="115000"/>
                        </a:lnSpc>
                        <a:spcAft>
                          <a:spcPts val="0"/>
                        </a:spcAft>
                      </a:pPr>
                      <a:r>
                        <a:rPr lang="ru-RU" sz="1100">
                          <a:solidFill>
                            <a:srgbClr val="000000"/>
                          </a:solidFill>
                          <a:latin typeface="Times New Roman"/>
                          <a:ea typeface="Times New Roman"/>
                          <a:cs typeface="Times New Roman"/>
                        </a:rPr>
                        <a:t>10</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11,87696837</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0,053031635</a:t>
                      </a:r>
                      <a:endParaRPr lang="ru-RU" sz="1100">
                        <a:latin typeface="Calibri"/>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0,002812354</a:t>
                      </a:r>
                      <a:endParaRPr lang="ru-RU" sz="1100">
                        <a:latin typeface="Calibri"/>
                        <a:ea typeface="Times New Roman"/>
                        <a:cs typeface="Times New Roman"/>
                      </a:endParaRPr>
                    </a:p>
                  </a:txBody>
                  <a:tcPr marL="68580" marR="68580" marT="0" marB="0" anchor="b">
                    <a:lnL>
                      <a:noFill/>
                    </a:lnL>
                    <a:lnR>
                      <a:noFill/>
                    </a:lnR>
                    <a:lnT>
                      <a:noFill/>
                    </a:lnT>
                    <a:lnB>
                      <a:noFill/>
                    </a:lnB>
                  </a:tcPr>
                </a:tc>
              </a:tr>
              <a:tr h="190251">
                <a:tc>
                  <a:txBody>
                    <a:bodyPr/>
                    <a:lstStyle/>
                    <a:p>
                      <a:pPr algn="r">
                        <a:lnSpc>
                          <a:spcPct val="115000"/>
                        </a:lnSpc>
                        <a:spcAft>
                          <a:spcPts val="0"/>
                        </a:spcAft>
                      </a:pPr>
                      <a:r>
                        <a:rPr lang="ru-RU" sz="1100">
                          <a:solidFill>
                            <a:srgbClr val="000000"/>
                          </a:solidFill>
                          <a:latin typeface="Times New Roman"/>
                          <a:ea typeface="Times New Roman"/>
                          <a:cs typeface="Times New Roman"/>
                        </a:rPr>
                        <a:t>11</a:t>
                      </a:r>
                      <a:endParaRPr lang="ru-RU" sz="1100">
                        <a:latin typeface="Calibri"/>
                        <a:ea typeface="Times New Roman"/>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11,94732924</a:t>
                      </a:r>
                      <a:endParaRPr lang="ru-RU" sz="1100">
                        <a:latin typeface="Calibri"/>
                        <a:ea typeface="Times New Roman"/>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-0,047329237</a:t>
                      </a:r>
                      <a:endParaRPr lang="ru-RU" sz="1100">
                        <a:latin typeface="Calibri"/>
                        <a:ea typeface="Times New Roman"/>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0,002240057</a:t>
                      </a:r>
                      <a:endParaRPr lang="ru-RU" sz="1100">
                        <a:latin typeface="Calibri"/>
                        <a:ea typeface="Times New Roman"/>
                        <a:cs typeface="Times New Roman"/>
                      </a:endParaRPr>
                    </a:p>
                  </a:txBody>
                  <a:tcPr marL="68580" marR="68580" marT="0" marB="0" anchor="b">
                    <a:lnL>
                      <a:noFill/>
                    </a:lnL>
                    <a:lnR>
                      <a:noFill/>
                    </a:lnR>
                    <a:lnT>
                      <a:noFill/>
                    </a:lnT>
                    <a:lnB>
                      <a:noFill/>
                    </a:lnB>
                  </a:tcPr>
                </a:tc>
              </a:tr>
              <a:tr h="183365">
                <a:tc>
                  <a:txBody>
                    <a:bodyPr/>
                    <a:lstStyle/>
                    <a:p>
                      <a:pPr>
                        <a:lnSpc>
                          <a:spcPct val="115000"/>
                        </a:lnSpc>
                      </a:pPr>
                      <a:endParaRPr lang="ru-RU" sz="1100" dirty="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ru-RU" sz="110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ru-RU" sz="1100" b="1" dirty="0">
                          <a:solidFill>
                            <a:srgbClr val="000000"/>
                          </a:solidFill>
                          <a:latin typeface="Times New Roman"/>
                          <a:ea typeface="Times New Roman"/>
                          <a:cs typeface="Times New Roman"/>
                          <a:sym typeface="Symbol"/>
                        </a:rPr>
                        <a:t></a:t>
                      </a:r>
                      <a:r>
                        <a:rPr lang="ru-RU" sz="1100" b="1" dirty="0">
                          <a:solidFill>
                            <a:srgbClr val="000000"/>
                          </a:solidFill>
                          <a:latin typeface="Times New Roman"/>
                          <a:ea typeface="Times New Roman"/>
                          <a:cs typeface="Times New Roman"/>
                        </a:rPr>
                        <a:t>1,044615981</a:t>
                      </a:r>
                      <a:endParaRPr lang="ru-RU" sz="1100" dirty="0">
                        <a:latin typeface="Calibri"/>
                        <a:ea typeface="Times New Roman"/>
                        <a:cs typeface="Times New Roman"/>
                      </a:endParaRPr>
                    </a:p>
                  </a:txBody>
                  <a:tcPr marL="68580" marR="68580" marT="0" marB="0" anchor="b">
                    <a:lnL>
                      <a:noFill/>
                    </a:lnL>
                    <a:lnR>
                      <a:noFill/>
                    </a:lnR>
                    <a:lnT>
                      <a:noFill/>
                    </a:lnT>
                    <a:lnB>
                      <a:noFill/>
                    </a:lnB>
                  </a:tcPr>
                </a:tc>
              </a:tr>
            </a:tbl>
          </a:graphicData>
        </a:graphic>
      </p:graphicFrame>
      <p:sp>
        <p:nvSpPr>
          <p:cNvPr id="1025" name="Rectangle 1"/>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graphicFrame>
        <p:nvGraphicFramePr>
          <p:cNvPr id="5" name="Таблица 4"/>
          <p:cNvGraphicFramePr>
            <a:graphicFrameLocks noGrp="1"/>
          </p:cNvGraphicFramePr>
          <p:nvPr/>
        </p:nvGraphicFramePr>
        <p:xfrm>
          <a:off x="452405" y="3929065"/>
          <a:ext cx="9144065" cy="2643212"/>
        </p:xfrm>
        <a:graphic>
          <a:graphicData uri="http://schemas.openxmlformats.org/drawingml/2006/table">
            <a:tbl>
              <a:tblPr/>
              <a:tblGrid>
                <a:gridCol w="2596709"/>
                <a:gridCol w="3367542"/>
                <a:gridCol w="1359181"/>
                <a:gridCol w="1820633"/>
              </a:tblGrid>
              <a:tr h="176817">
                <a:tc>
                  <a:txBody>
                    <a:bodyPr/>
                    <a:lstStyle/>
                    <a:p>
                      <a:pPr>
                        <a:lnSpc>
                          <a:spcPct val="115000"/>
                        </a:lnSpc>
                        <a:spcAft>
                          <a:spcPts val="0"/>
                        </a:spcAft>
                      </a:pPr>
                      <a:r>
                        <a:rPr lang="ru-RU" sz="900" dirty="0">
                          <a:solidFill>
                            <a:srgbClr val="000000"/>
                          </a:solidFill>
                          <a:latin typeface="Times New Roman"/>
                          <a:ea typeface="Times New Roman"/>
                          <a:cs typeface="Times New Roman"/>
                        </a:rPr>
                        <a:t>ВЫВОД ОСТАТКА</a:t>
                      </a:r>
                      <a:endParaRPr lang="ru-RU" sz="800" dirty="0">
                        <a:latin typeface="Calibri"/>
                        <a:ea typeface="Times New Roman"/>
                        <a:cs typeface="Times New Roman"/>
                      </a:endParaRPr>
                    </a:p>
                  </a:txBody>
                  <a:tcPr marL="51363" marR="51363" marT="0" marB="0" anchor="b">
                    <a:lnL>
                      <a:noFill/>
                    </a:lnL>
                    <a:lnR>
                      <a:noFill/>
                    </a:lnR>
                    <a:lnT>
                      <a:noFill/>
                    </a:lnT>
                    <a:lnB>
                      <a:noFill/>
                    </a:lnB>
                  </a:tcPr>
                </a:tc>
                <a:tc>
                  <a:txBody>
                    <a:bodyPr/>
                    <a:lstStyle/>
                    <a:p>
                      <a:pPr>
                        <a:lnSpc>
                          <a:spcPct val="115000"/>
                        </a:lnSpc>
                      </a:pP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nSpc>
                          <a:spcPct val="115000"/>
                        </a:lnSpc>
                      </a:pP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nSpc>
                          <a:spcPct val="115000"/>
                        </a:lnSpc>
                      </a:pPr>
                      <a:endParaRPr lang="ru-RU" sz="800">
                        <a:latin typeface="Calibri"/>
                        <a:ea typeface="Times New Roman"/>
                        <a:cs typeface="Times New Roman"/>
                      </a:endParaRPr>
                    </a:p>
                  </a:txBody>
                  <a:tcPr marL="51363" marR="51363" marT="0" marB="0" anchor="b">
                    <a:lnL>
                      <a:noFill/>
                    </a:lnL>
                    <a:lnR>
                      <a:noFill/>
                    </a:lnR>
                    <a:lnT>
                      <a:noFill/>
                    </a:lnT>
                    <a:lnB>
                      <a:noFill/>
                    </a:lnB>
                  </a:tcPr>
                </a:tc>
              </a:tr>
              <a:tr h="167774">
                <a:tc>
                  <a:txBody>
                    <a:bodyPr/>
                    <a:lstStyle/>
                    <a:p>
                      <a:pPr>
                        <a:lnSpc>
                          <a:spcPct val="115000"/>
                        </a:lnSpc>
                      </a:pPr>
                      <a:endParaRPr lang="ru-RU" sz="800">
                        <a:latin typeface="Calibri"/>
                        <a:ea typeface="Times New Roman"/>
                        <a:cs typeface="Times New Roman"/>
                      </a:endParaRPr>
                    </a:p>
                  </a:txBody>
                  <a:tcPr marL="51363" marR="5136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ru-RU" sz="800">
                        <a:latin typeface="Calibri"/>
                        <a:ea typeface="Times New Roman"/>
                        <a:cs typeface="Times New Roman"/>
                      </a:endParaRPr>
                    </a:p>
                  </a:txBody>
                  <a:tcPr marL="51363" marR="5136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ru-RU" sz="800">
                        <a:latin typeface="Calibri"/>
                        <a:ea typeface="Times New Roman"/>
                        <a:cs typeface="Times New Roman"/>
                      </a:endParaRPr>
                    </a:p>
                  </a:txBody>
                  <a:tcPr marL="51363" marR="5136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ru-RU" sz="800">
                        <a:latin typeface="Calibri"/>
                        <a:ea typeface="Times New Roman"/>
                        <a:cs typeface="Times New Roman"/>
                      </a:endParaRPr>
                    </a:p>
                  </a:txBody>
                  <a:tcPr marL="51363" marR="51363" marT="0" marB="0" anchor="b">
                    <a:lnL>
                      <a:noFill/>
                    </a:lnL>
                    <a:lnR>
                      <a:noFill/>
                    </a:lnR>
                    <a:lnT>
                      <a:noFill/>
                    </a:lnT>
                    <a:lnB>
                      <a:noFill/>
                    </a:lnB>
                  </a:tcPr>
                </a:tc>
              </a:tr>
              <a:tr h="176817">
                <a:tc>
                  <a:txBody>
                    <a:bodyPr/>
                    <a:lstStyle/>
                    <a:p>
                      <a:pPr algn="ctr">
                        <a:lnSpc>
                          <a:spcPct val="115000"/>
                        </a:lnSpc>
                        <a:spcAft>
                          <a:spcPts val="0"/>
                        </a:spcAft>
                      </a:pPr>
                      <a:r>
                        <a:rPr lang="ru-RU" sz="900" i="1">
                          <a:solidFill>
                            <a:srgbClr val="000000"/>
                          </a:solidFill>
                          <a:latin typeface="Times New Roman"/>
                          <a:ea typeface="Times New Roman"/>
                          <a:cs typeface="Times New Roman"/>
                        </a:rPr>
                        <a:t>Наблюдение</a:t>
                      </a:r>
                      <a:endParaRPr lang="ru-RU" sz="800">
                        <a:latin typeface="Calibri"/>
                        <a:ea typeface="Times New Roman"/>
                        <a:cs typeface="Times New Roman"/>
                      </a:endParaRPr>
                    </a:p>
                  </a:txBody>
                  <a:tcPr marL="51363" marR="5136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900" i="1" dirty="0" smtClean="0">
                          <a:solidFill>
                            <a:srgbClr val="000000"/>
                          </a:solidFill>
                          <a:latin typeface="Times New Roman"/>
                          <a:ea typeface="Times New Roman"/>
                          <a:cs typeface="Times New Roman"/>
                        </a:rPr>
                        <a:t>Предсказанное</a:t>
                      </a:r>
                      <a:endParaRPr lang="ru-RU" sz="800" dirty="0">
                        <a:latin typeface="Calibri"/>
                        <a:ea typeface="Times New Roman"/>
                        <a:cs typeface="Times New Roman"/>
                      </a:endParaRPr>
                    </a:p>
                  </a:txBody>
                  <a:tcPr marL="51363" marR="5136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900" i="1">
                          <a:solidFill>
                            <a:srgbClr val="000000"/>
                          </a:solidFill>
                          <a:latin typeface="Times New Roman"/>
                          <a:ea typeface="Times New Roman"/>
                          <a:cs typeface="Times New Roman"/>
                        </a:rPr>
                        <a:t>Остатки</a:t>
                      </a:r>
                      <a:endParaRPr lang="ru-RU" sz="800">
                        <a:latin typeface="Calibri"/>
                        <a:ea typeface="Times New Roman"/>
                        <a:cs typeface="Times New Roman"/>
                      </a:endParaRPr>
                    </a:p>
                  </a:txBody>
                  <a:tcPr marL="51363" marR="5136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ru-RU" sz="800">
                        <a:latin typeface="Calibri"/>
                        <a:ea typeface="Times New Roman"/>
                        <a:cs typeface="Times New Roman"/>
                      </a:endParaRPr>
                    </a:p>
                  </a:txBody>
                  <a:tcPr marL="51363" marR="51363" marT="0" marB="0" anchor="b">
                    <a:lnL>
                      <a:noFill/>
                    </a:lnL>
                    <a:lnR>
                      <a:noFill/>
                    </a:lnR>
                    <a:lnT>
                      <a:noFill/>
                    </a:lnT>
                    <a:lnB>
                      <a:noFill/>
                    </a:lnB>
                  </a:tcPr>
                </a:tc>
              </a:tr>
              <a:tr h="176817">
                <a:tc>
                  <a:txBody>
                    <a:bodyPr/>
                    <a:lstStyle/>
                    <a:p>
                      <a:pPr algn="r">
                        <a:lnSpc>
                          <a:spcPct val="115000"/>
                        </a:lnSpc>
                        <a:spcAft>
                          <a:spcPts val="0"/>
                        </a:spcAft>
                      </a:pPr>
                      <a:r>
                        <a:rPr lang="ru-RU" sz="900">
                          <a:solidFill>
                            <a:srgbClr val="000000"/>
                          </a:solidFill>
                          <a:latin typeface="Times New Roman"/>
                          <a:ea typeface="Times New Roman"/>
                          <a:cs typeface="Times New Roman"/>
                        </a:rPr>
                        <a:t>1</a:t>
                      </a:r>
                      <a:endParaRPr lang="ru-RU" sz="800">
                        <a:latin typeface="Calibri"/>
                        <a:ea typeface="Times New Roman"/>
                        <a:cs typeface="Times New Roman"/>
                      </a:endParaRPr>
                    </a:p>
                  </a:txBody>
                  <a:tcPr marL="51363" marR="5136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12,47393756</a:t>
                      </a:r>
                      <a:endParaRPr lang="ru-RU" sz="800">
                        <a:latin typeface="Calibri"/>
                        <a:ea typeface="Times New Roman"/>
                        <a:cs typeface="Times New Roman"/>
                      </a:endParaRPr>
                    </a:p>
                  </a:txBody>
                  <a:tcPr marL="51363" marR="5136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0,463937558</a:t>
                      </a:r>
                      <a:endParaRPr lang="ru-RU" sz="800">
                        <a:latin typeface="Calibri"/>
                        <a:ea typeface="Times New Roman"/>
                        <a:cs typeface="Times New Roman"/>
                      </a:endParaRPr>
                    </a:p>
                  </a:txBody>
                  <a:tcPr marL="51363" marR="5136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0,215238058</a:t>
                      </a:r>
                      <a:endParaRPr lang="ru-RU" sz="800">
                        <a:latin typeface="Calibri"/>
                        <a:ea typeface="Times New Roman"/>
                        <a:cs typeface="Times New Roman"/>
                      </a:endParaRPr>
                    </a:p>
                  </a:txBody>
                  <a:tcPr marL="51363" marR="51363" marT="0" marB="0" anchor="b">
                    <a:lnL>
                      <a:noFill/>
                    </a:lnL>
                    <a:lnR>
                      <a:noFill/>
                    </a:lnR>
                    <a:lnT>
                      <a:noFill/>
                    </a:lnT>
                    <a:lnB>
                      <a:noFill/>
                    </a:lnB>
                  </a:tcPr>
                </a:tc>
              </a:tr>
              <a:tr h="176817">
                <a:tc>
                  <a:txBody>
                    <a:bodyPr/>
                    <a:lstStyle/>
                    <a:p>
                      <a:pPr algn="r">
                        <a:lnSpc>
                          <a:spcPct val="115000"/>
                        </a:lnSpc>
                        <a:spcAft>
                          <a:spcPts val="0"/>
                        </a:spcAft>
                      </a:pPr>
                      <a:r>
                        <a:rPr lang="ru-RU" sz="900">
                          <a:solidFill>
                            <a:srgbClr val="000000"/>
                          </a:solidFill>
                          <a:latin typeface="Times New Roman"/>
                          <a:ea typeface="Times New Roman"/>
                          <a:cs typeface="Times New Roman"/>
                        </a:rPr>
                        <a:t>2</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12,50990113</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0,809901132</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0,655939843</a:t>
                      </a:r>
                      <a:endParaRPr lang="ru-RU" sz="800">
                        <a:latin typeface="Calibri"/>
                        <a:ea typeface="Times New Roman"/>
                        <a:cs typeface="Times New Roman"/>
                      </a:endParaRPr>
                    </a:p>
                  </a:txBody>
                  <a:tcPr marL="51363" marR="51363" marT="0" marB="0" anchor="b">
                    <a:lnL>
                      <a:noFill/>
                    </a:lnL>
                    <a:lnR>
                      <a:noFill/>
                    </a:lnR>
                    <a:lnT>
                      <a:noFill/>
                    </a:lnT>
                    <a:lnB>
                      <a:noFill/>
                    </a:lnB>
                  </a:tcPr>
                </a:tc>
              </a:tr>
              <a:tr h="176817">
                <a:tc>
                  <a:txBody>
                    <a:bodyPr/>
                    <a:lstStyle/>
                    <a:p>
                      <a:pPr algn="r">
                        <a:lnSpc>
                          <a:spcPct val="115000"/>
                        </a:lnSpc>
                        <a:spcAft>
                          <a:spcPts val="0"/>
                        </a:spcAft>
                      </a:pPr>
                      <a:r>
                        <a:rPr lang="ru-RU" sz="900">
                          <a:solidFill>
                            <a:srgbClr val="000000"/>
                          </a:solidFill>
                          <a:latin typeface="Times New Roman"/>
                          <a:ea typeface="Times New Roman"/>
                          <a:cs typeface="Times New Roman"/>
                        </a:rPr>
                        <a:t>3</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12,51995926</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0,729959257</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0,532840517</a:t>
                      </a:r>
                      <a:endParaRPr lang="ru-RU" sz="800">
                        <a:latin typeface="Calibri"/>
                        <a:ea typeface="Times New Roman"/>
                        <a:cs typeface="Times New Roman"/>
                      </a:endParaRPr>
                    </a:p>
                  </a:txBody>
                  <a:tcPr marL="51363" marR="51363" marT="0" marB="0" anchor="b">
                    <a:lnL>
                      <a:noFill/>
                    </a:lnL>
                    <a:lnR>
                      <a:noFill/>
                    </a:lnR>
                    <a:lnT>
                      <a:noFill/>
                    </a:lnT>
                    <a:lnB>
                      <a:noFill/>
                    </a:lnB>
                  </a:tcPr>
                </a:tc>
              </a:tr>
              <a:tr h="176817">
                <a:tc>
                  <a:txBody>
                    <a:bodyPr/>
                    <a:lstStyle/>
                    <a:p>
                      <a:pPr algn="r">
                        <a:lnSpc>
                          <a:spcPct val="115000"/>
                        </a:lnSpc>
                        <a:spcAft>
                          <a:spcPts val="0"/>
                        </a:spcAft>
                      </a:pPr>
                      <a:r>
                        <a:rPr lang="ru-RU" sz="900">
                          <a:solidFill>
                            <a:srgbClr val="000000"/>
                          </a:solidFill>
                          <a:latin typeface="Times New Roman"/>
                          <a:ea typeface="Times New Roman"/>
                          <a:cs typeface="Times New Roman"/>
                        </a:rPr>
                        <a:t>4</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12,45412504</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-0,72587496</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0,526894455</a:t>
                      </a:r>
                      <a:endParaRPr lang="ru-RU" sz="800">
                        <a:latin typeface="Calibri"/>
                        <a:ea typeface="Times New Roman"/>
                        <a:cs typeface="Times New Roman"/>
                      </a:endParaRPr>
                    </a:p>
                  </a:txBody>
                  <a:tcPr marL="51363" marR="51363" marT="0" marB="0" anchor="b">
                    <a:lnL>
                      <a:noFill/>
                    </a:lnL>
                    <a:lnR>
                      <a:noFill/>
                    </a:lnR>
                    <a:lnT>
                      <a:noFill/>
                    </a:lnT>
                    <a:lnB>
                      <a:noFill/>
                    </a:lnB>
                  </a:tcPr>
                </a:tc>
              </a:tr>
              <a:tr h="176817">
                <a:tc>
                  <a:txBody>
                    <a:bodyPr/>
                    <a:lstStyle/>
                    <a:p>
                      <a:pPr algn="r">
                        <a:lnSpc>
                          <a:spcPct val="115000"/>
                        </a:lnSpc>
                        <a:spcAft>
                          <a:spcPts val="0"/>
                        </a:spcAft>
                      </a:pPr>
                      <a:r>
                        <a:rPr lang="ru-RU" sz="900">
                          <a:solidFill>
                            <a:srgbClr val="000000"/>
                          </a:solidFill>
                          <a:latin typeface="Times New Roman"/>
                          <a:ea typeface="Times New Roman"/>
                          <a:cs typeface="Times New Roman"/>
                        </a:rPr>
                        <a:t>5</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12,47234203</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0,702342029</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dirty="0">
                          <a:solidFill>
                            <a:srgbClr val="000000"/>
                          </a:solidFill>
                          <a:latin typeface="Times New Roman"/>
                          <a:ea typeface="Times New Roman"/>
                          <a:cs typeface="Times New Roman"/>
                        </a:rPr>
                        <a:t>0,493284326</a:t>
                      </a:r>
                      <a:endParaRPr lang="ru-RU" sz="800" dirty="0">
                        <a:latin typeface="Calibri"/>
                        <a:ea typeface="Times New Roman"/>
                        <a:cs typeface="Times New Roman"/>
                      </a:endParaRPr>
                    </a:p>
                  </a:txBody>
                  <a:tcPr marL="51363" marR="51363" marT="0" marB="0" anchor="b">
                    <a:lnL>
                      <a:noFill/>
                    </a:lnL>
                    <a:lnR>
                      <a:noFill/>
                    </a:lnR>
                    <a:lnT>
                      <a:noFill/>
                    </a:lnT>
                    <a:lnB>
                      <a:noFill/>
                    </a:lnB>
                  </a:tcPr>
                </a:tc>
              </a:tr>
              <a:tr h="176817">
                <a:tc>
                  <a:txBody>
                    <a:bodyPr/>
                    <a:lstStyle/>
                    <a:p>
                      <a:pPr algn="r">
                        <a:lnSpc>
                          <a:spcPct val="115000"/>
                        </a:lnSpc>
                        <a:spcAft>
                          <a:spcPts val="0"/>
                        </a:spcAft>
                      </a:pPr>
                      <a:r>
                        <a:rPr lang="ru-RU" sz="900">
                          <a:solidFill>
                            <a:srgbClr val="000000"/>
                          </a:solidFill>
                          <a:latin typeface="Times New Roman"/>
                          <a:ea typeface="Times New Roman"/>
                          <a:cs typeface="Times New Roman"/>
                        </a:rPr>
                        <a:t>6</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12,48334786</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0,653347861</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0,426863427</a:t>
                      </a:r>
                      <a:endParaRPr lang="ru-RU" sz="800">
                        <a:latin typeface="Calibri"/>
                        <a:ea typeface="Times New Roman"/>
                        <a:cs typeface="Times New Roman"/>
                      </a:endParaRPr>
                    </a:p>
                  </a:txBody>
                  <a:tcPr marL="51363" marR="51363" marT="0" marB="0" anchor="b">
                    <a:lnL>
                      <a:noFill/>
                    </a:lnL>
                    <a:lnR>
                      <a:noFill/>
                    </a:lnR>
                    <a:lnT>
                      <a:noFill/>
                    </a:lnT>
                    <a:lnB>
                      <a:noFill/>
                    </a:lnB>
                  </a:tcPr>
                </a:tc>
              </a:tr>
              <a:tr h="176817">
                <a:tc>
                  <a:txBody>
                    <a:bodyPr/>
                    <a:lstStyle/>
                    <a:p>
                      <a:pPr algn="r">
                        <a:lnSpc>
                          <a:spcPct val="115000"/>
                        </a:lnSpc>
                        <a:spcAft>
                          <a:spcPts val="0"/>
                        </a:spcAft>
                      </a:pPr>
                      <a:r>
                        <a:rPr lang="ru-RU" sz="900">
                          <a:solidFill>
                            <a:srgbClr val="000000"/>
                          </a:solidFill>
                          <a:latin typeface="Times New Roman"/>
                          <a:ea typeface="Times New Roman"/>
                          <a:cs typeface="Times New Roman"/>
                        </a:rPr>
                        <a:t>7</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12,45402205</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0,614022053</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0,377023081</a:t>
                      </a:r>
                      <a:endParaRPr lang="ru-RU" sz="800">
                        <a:latin typeface="Calibri"/>
                        <a:ea typeface="Times New Roman"/>
                        <a:cs typeface="Times New Roman"/>
                      </a:endParaRPr>
                    </a:p>
                  </a:txBody>
                  <a:tcPr marL="51363" marR="51363" marT="0" marB="0" anchor="b">
                    <a:lnL>
                      <a:noFill/>
                    </a:lnL>
                    <a:lnR>
                      <a:noFill/>
                    </a:lnR>
                    <a:lnT>
                      <a:noFill/>
                    </a:lnT>
                    <a:lnB>
                      <a:noFill/>
                    </a:lnB>
                  </a:tcPr>
                </a:tc>
              </a:tr>
              <a:tr h="176817">
                <a:tc>
                  <a:txBody>
                    <a:bodyPr/>
                    <a:lstStyle/>
                    <a:p>
                      <a:pPr algn="r">
                        <a:lnSpc>
                          <a:spcPct val="115000"/>
                        </a:lnSpc>
                        <a:spcAft>
                          <a:spcPts val="0"/>
                        </a:spcAft>
                      </a:pPr>
                      <a:r>
                        <a:rPr lang="ru-RU" sz="900">
                          <a:solidFill>
                            <a:srgbClr val="000000"/>
                          </a:solidFill>
                          <a:latin typeface="Times New Roman"/>
                          <a:ea typeface="Times New Roman"/>
                          <a:cs typeface="Times New Roman"/>
                        </a:rPr>
                        <a:t>8</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12,49544515</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0,725445153</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0,52627067</a:t>
                      </a:r>
                      <a:endParaRPr lang="ru-RU" sz="800">
                        <a:latin typeface="Calibri"/>
                        <a:ea typeface="Times New Roman"/>
                        <a:cs typeface="Times New Roman"/>
                      </a:endParaRPr>
                    </a:p>
                  </a:txBody>
                  <a:tcPr marL="51363" marR="51363" marT="0" marB="0" anchor="b">
                    <a:lnL>
                      <a:noFill/>
                    </a:lnL>
                    <a:lnR>
                      <a:noFill/>
                    </a:lnR>
                    <a:lnT>
                      <a:noFill/>
                    </a:lnT>
                    <a:lnB>
                      <a:noFill/>
                    </a:lnB>
                  </a:tcPr>
                </a:tc>
              </a:tr>
              <a:tr h="176817">
                <a:tc>
                  <a:txBody>
                    <a:bodyPr/>
                    <a:lstStyle/>
                    <a:p>
                      <a:pPr algn="r">
                        <a:lnSpc>
                          <a:spcPct val="115000"/>
                        </a:lnSpc>
                        <a:spcAft>
                          <a:spcPts val="0"/>
                        </a:spcAft>
                      </a:pPr>
                      <a:r>
                        <a:rPr lang="ru-RU" sz="900">
                          <a:solidFill>
                            <a:srgbClr val="000000"/>
                          </a:solidFill>
                          <a:latin typeface="Times New Roman"/>
                          <a:ea typeface="Times New Roman"/>
                          <a:cs typeface="Times New Roman"/>
                        </a:rPr>
                        <a:t>9</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12,46745125</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0,617451246</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0,381246041</a:t>
                      </a:r>
                      <a:endParaRPr lang="ru-RU" sz="800">
                        <a:latin typeface="Calibri"/>
                        <a:ea typeface="Times New Roman"/>
                        <a:cs typeface="Times New Roman"/>
                      </a:endParaRPr>
                    </a:p>
                  </a:txBody>
                  <a:tcPr marL="51363" marR="51363" marT="0" marB="0" anchor="b">
                    <a:lnL>
                      <a:noFill/>
                    </a:lnL>
                    <a:lnR>
                      <a:noFill/>
                    </a:lnR>
                    <a:lnT>
                      <a:noFill/>
                    </a:lnT>
                    <a:lnB>
                      <a:noFill/>
                    </a:lnB>
                  </a:tcPr>
                </a:tc>
              </a:tr>
              <a:tr h="176817">
                <a:tc>
                  <a:txBody>
                    <a:bodyPr/>
                    <a:lstStyle/>
                    <a:p>
                      <a:pPr algn="r">
                        <a:lnSpc>
                          <a:spcPct val="115000"/>
                        </a:lnSpc>
                        <a:spcAft>
                          <a:spcPts val="0"/>
                        </a:spcAft>
                      </a:pPr>
                      <a:r>
                        <a:rPr lang="ru-RU" sz="900">
                          <a:solidFill>
                            <a:srgbClr val="000000"/>
                          </a:solidFill>
                          <a:latin typeface="Times New Roman"/>
                          <a:ea typeface="Times New Roman"/>
                          <a:cs typeface="Times New Roman"/>
                        </a:rPr>
                        <a:t>10</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12,47410213</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0,544102132</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0,29604713</a:t>
                      </a:r>
                      <a:endParaRPr lang="ru-RU" sz="800">
                        <a:latin typeface="Calibri"/>
                        <a:ea typeface="Times New Roman"/>
                        <a:cs typeface="Times New Roman"/>
                      </a:endParaRPr>
                    </a:p>
                  </a:txBody>
                  <a:tcPr marL="51363" marR="51363" marT="0" marB="0" anchor="b">
                    <a:lnL>
                      <a:noFill/>
                    </a:lnL>
                    <a:lnR>
                      <a:noFill/>
                    </a:lnR>
                    <a:lnT>
                      <a:noFill/>
                    </a:lnT>
                    <a:lnB>
                      <a:noFill/>
                    </a:lnB>
                  </a:tcPr>
                </a:tc>
              </a:tr>
              <a:tr h="176817">
                <a:tc>
                  <a:txBody>
                    <a:bodyPr/>
                    <a:lstStyle/>
                    <a:p>
                      <a:pPr algn="r">
                        <a:lnSpc>
                          <a:spcPct val="115000"/>
                        </a:lnSpc>
                        <a:spcAft>
                          <a:spcPts val="0"/>
                        </a:spcAft>
                      </a:pPr>
                      <a:r>
                        <a:rPr lang="ru-RU" sz="900">
                          <a:solidFill>
                            <a:srgbClr val="000000"/>
                          </a:solidFill>
                          <a:latin typeface="Times New Roman"/>
                          <a:ea typeface="Times New Roman"/>
                          <a:cs typeface="Times New Roman"/>
                        </a:rPr>
                        <a:t>11</a:t>
                      </a:r>
                      <a:endParaRPr lang="ru-RU" sz="800">
                        <a:latin typeface="Calibri"/>
                        <a:ea typeface="Times New Roman"/>
                        <a:cs typeface="Times New Roman"/>
                      </a:endParaRPr>
                    </a:p>
                  </a:txBody>
                  <a:tcPr marL="51363" marR="5136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12,48111651</a:t>
                      </a:r>
                      <a:endParaRPr lang="ru-RU" sz="800">
                        <a:latin typeface="Calibri"/>
                        <a:ea typeface="Times New Roman"/>
                        <a:cs typeface="Times New Roman"/>
                      </a:endParaRPr>
                    </a:p>
                  </a:txBody>
                  <a:tcPr marL="51363" marR="5136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0,551116513</a:t>
                      </a: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ru-RU" sz="900">
                          <a:solidFill>
                            <a:srgbClr val="000000"/>
                          </a:solidFill>
                          <a:latin typeface="Times New Roman"/>
                          <a:ea typeface="Times New Roman"/>
                          <a:cs typeface="Times New Roman"/>
                        </a:rPr>
                        <a:t>0,303729411</a:t>
                      </a:r>
                      <a:endParaRPr lang="ru-RU" sz="800">
                        <a:latin typeface="Calibri"/>
                        <a:ea typeface="Times New Roman"/>
                        <a:cs typeface="Times New Roman"/>
                      </a:endParaRPr>
                    </a:p>
                  </a:txBody>
                  <a:tcPr marL="51363" marR="51363" marT="0" marB="0" anchor="b">
                    <a:lnL>
                      <a:noFill/>
                    </a:lnL>
                    <a:lnR>
                      <a:noFill/>
                    </a:lnR>
                    <a:lnT>
                      <a:noFill/>
                    </a:lnT>
                    <a:lnB>
                      <a:noFill/>
                    </a:lnB>
                  </a:tcPr>
                </a:tc>
              </a:tr>
              <a:tr h="176817">
                <a:tc>
                  <a:txBody>
                    <a:bodyPr/>
                    <a:lstStyle/>
                    <a:p>
                      <a:pPr>
                        <a:lnSpc>
                          <a:spcPct val="115000"/>
                        </a:lnSpc>
                      </a:pPr>
                      <a:endParaRPr lang="ru-RU" sz="800" dirty="0">
                        <a:latin typeface="Calibri"/>
                        <a:ea typeface="Times New Roman"/>
                        <a:cs typeface="Times New Roman"/>
                      </a:endParaRPr>
                    </a:p>
                  </a:txBody>
                  <a:tcPr marL="51363" marR="5136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ru-RU" sz="800">
                        <a:latin typeface="Calibri"/>
                        <a:ea typeface="Times New Roman"/>
                        <a:cs typeface="Times New Roman"/>
                      </a:endParaRPr>
                    </a:p>
                  </a:txBody>
                  <a:tcPr marL="51363" marR="5136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ru-RU" sz="800">
                        <a:latin typeface="Calibri"/>
                        <a:ea typeface="Times New Roman"/>
                        <a:cs typeface="Times New Roman"/>
                      </a:endParaRPr>
                    </a:p>
                  </a:txBody>
                  <a:tcPr marL="51363" marR="51363" marT="0" marB="0" anchor="b">
                    <a:lnL>
                      <a:noFill/>
                    </a:lnL>
                    <a:lnR>
                      <a:noFill/>
                    </a:lnR>
                    <a:lnT>
                      <a:noFill/>
                    </a:lnT>
                    <a:lnB>
                      <a:noFill/>
                    </a:lnB>
                  </a:tcPr>
                </a:tc>
                <a:tc>
                  <a:txBody>
                    <a:bodyPr/>
                    <a:lstStyle/>
                    <a:p>
                      <a:pPr algn="r">
                        <a:lnSpc>
                          <a:spcPct val="115000"/>
                        </a:lnSpc>
                        <a:spcAft>
                          <a:spcPts val="0"/>
                        </a:spcAft>
                      </a:pPr>
                      <a:r>
                        <a:rPr lang="en-US" sz="900" b="1" dirty="0" smtClean="0">
                          <a:solidFill>
                            <a:srgbClr val="000000"/>
                          </a:solidFill>
                          <a:latin typeface="Times New Roman"/>
                          <a:ea typeface="Times New Roman"/>
                          <a:cs typeface="Times New Roman"/>
                          <a:sym typeface="Symbol"/>
                        </a:rPr>
                        <a:t> </a:t>
                      </a:r>
                      <a:r>
                        <a:rPr lang="ru-RU" sz="900" b="1" dirty="0" smtClean="0">
                          <a:solidFill>
                            <a:srgbClr val="000000"/>
                          </a:solidFill>
                          <a:latin typeface="Times New Roman"/>
                          <a:ea typeface="Times New Roman"/>
                          <a:cs typeface="Times New Roman"/>
                        </a:rPr>
                        <a:t>4,73537696</a:t>
                      </a:r>
                      <a:endParaRPr lang="ru-RU" sz="800" dirty="0">
                        <a:latin typeface="Calibri"/>
                        <a:ea typeface="Times New Roman"/>
                        <a:cs typeface="Times New Roman"/>
                      </a:endParaRPr>
                    </a:p>
                  </a:txBody>
                  <a:tcPr marL="51363" marR="51363" marT="0" marB="0" anchor="b">
                    <a:lnL>
                      <a:noFill/>
                    </a:lnL>
                    <a:lnR>
                      <a:noFill/>
                    </a:lnR>
                    <a:lnT>
                      <a:noFill/>
                    </a:lnT>
                    <a:lnB>
                      <a:noFill/>
                    </a:lnB>
                  </a:tcPr>
                </a:tc>
              </a:tr>
            </a:tbl>
          </a:graphicData>
        </a:graphic>
      </p:graphicFrame>
      <p:sp>
        <p:nvSpPr>
          <p:cNvPr id="6" name="Прямоугольник 5"/>
          <p:cNvSpPr/>
          <p:nvPr/>
        </p:nvSpPr>
        <p:spPr>
          <a:xfrm>
            <a:off x="1238224" y="214290"/>
            <a:ext cx="7072362" cy="385362"/>
          </a:xfrm>
          <a:prstGeom prst="rect">
            <a:avLst/>
          </a:prstGeom>
        </p:spPr>
        <p:txBody>
          <a:bodyPr wrap="square">
            <a:spAutoFit/>
          </a:bodyPr>
          <a:lstStyle/>
          <a:p>
            <a:pPr algn="ctr" fontAlgn="auto">
              <a:lnSpc>
                <a:spcPct val="115000"/>
              </a:lnSpc>
              <a:spcBef>
                <a:spcPts val="0"/>
              </a:spcBef>
              <a:spcAft>
                <a:spcPts val="0"/>
              </a:spcAft>
              <a:defRPr/>
            </a:pPr>
            <a:r>
              <a:rPr lang="ru-RU" b="1" dirty="0" smtClean="0">
                <a:latin typeface="+mn-lt"/>
              </a:rPr>
              <a:t>Квадраты отклонений для линейной модели и их сумма</a:t>
            </a:r>
          </a:p>
        </p:txBody>
      </p:sp>
      <p:sp>
        <p:nvSpPr>
          <p:cNvPr id="7" name="Прямоугольник 6"/>
          <p:cNvSpPr/>
          <p:nvPr/>
        </p:nvSpPr>
        <p:spPr>
          <a:xfrm>
            <a:off x="1523976" y="3500438"/>
            <a:ext cx="6548466" cy="385362"/>
          </a:xfrm>
          <a:prstGeom prst="rect">
            <a:avLst/>
          </a:prstGeom>
        </p:spPr>
        <p:txBody>
          <a:bodyPr wrap="square">
            <a:spAutoFit/>
          </a:bodyPr>
          <a:lstStyle/>
          <a:p>
            <a:pPr algn="ctr" fontAlgn="auto">
              <a:lnSpc>
                <a:spcPct val="115000"/>
              </a:lnSpc>
              <a:spcBef>
                <a:spcPts val="0"/>
              </a:spcBef>
              <a:spcAft>
                <a:spcPts val="0"/>
              </a:spcAft>
              <a:defRPr/>
            </a:pPr>
            <a:r>
              <a:rPr lang="ru-RU" b="1" dirty="0" smtClean="0">
                <a:latin typeface="+mn-lt"/>
              </a:rPr>
              <a:t>Квадраты отклонений для степенной модели и их сумма</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809596" y="5500702"/>
            <a:ext cx="9096404"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mn-lt"/>
                <a:ea typeface="Times New Roman" pitchFamily="18" charset="0"/>
                <a:cs typeface="Times New Roman" pitchFamily="18" charset="0"/>
              </a:rPr>
              <a:t>Рис </a:t>
            </a:r>
            <a:r>
              <a:rPr lang="ru-RU" dirty="0" smtClean="0">
                <a:solidFill>
                  <a:srgbClr val="000000"/>
                </a:solidFill>
                <a:latin typeface="+mn-lt"/>
                <a:ea typeface="Times New Roman" pitchFamily="18" charset="0"/>
                <a:cs typeface="Times New Roman" pitchFamily="18" charset="0"/>
              </a:rPr>
              <a:t>10</a:t>
            </a:r>
            <a:r>
              <a:rPr kumimoji="0" lang="uk-UA" b="0" i="0" u="none" strike="noStrike" cap="none" normalizeH="0" baseline="0" dirty="0" smtClean="0">
                <a:ln>
                  <a:noFill/>
                </a:ln>
                <a:solidFill>
                  <a:srgbClr val="000000"/>
                </a:solidFill>
                <a:effectLst/>
                <a:latin typeface="+mn-lt"/>
                <a:ea typeface="Times New Roman" pitchFamily="18" charset="0"/>
                <a:cs typeface="Times New Roman" pitchFamily="18" charset="0"/>
              </a:rPr>
              <a:t>.</a:t>
            </a:r>
            <a:r>
              <a:rPr kumimoji="0" lang="uk-UA" b="0" i="0" u="none" strike="noStrike" cap="none" normalizeH="0" baseline="0" dirty="0" smtClean="0">
                <a:ln>
                  <a:noFill/>
                </a:ln>
                <a:solidFill>
                  <a:schemeClr val="tx1"/>
                </a:solidFill>
                <a:effectLst/>
                <a:latin typeface="+mn-lt"/>
                <a:ea typeface="Times New Roman" pitchFamily="18" charset="0"/>
                <a:cs typeface="Times New Roman" pitchFamily="18" charset="0"/>
              </a:rPr>
              <a:t> </a:t>
            </a:r>
            <a:r>
              <a:rPr kumimoji="0" lang="ru-RU" b="0" i="0" u="none" strike="noStrike" cap="none" normalizeH="0" baseline="0" dirty="0" smtClean="0">
                <a:ln>
                  <a:noFill/>
                </a:ln>
                <a:solidFill>
                  <a:schemeClr val="tx1"/>
                </a:solidFill>
                <a:effectLst/>
                <a:latin typeface="+mn-lt"/>
                <a:ea typeface="Times New Roman" pitchFamily="18" charset="0"/>
                <a:cs typeface="Times New Roman" pitchFamily="18" charset="0"/>
              </a:rPr>
              <a:t>Динамика изменения прогнозируемо</a:t>
            </a:r>
            <a:r>
              <a:rPr kumimoji="0" lang="uk-UA" b="0" i="0" u="none" strike="noStrike" cap="none" normalizeH="0" baseline="0" dirty="0" err="1" smtClean="0">
                <a:ln>
                  <a:noFill/>
                </a:ln>
                <a:solidFill>
                  <a:schemeClr val="tx1"/>
                </a:solidFill>
                <a:effectLst/>
                <a:latin typeface="+mn-lt"/>
                <a:ea typeface="Times New Roman" pitchFamily="18" charset="0"/>
                <a:cs typeface="Times New Roman" pitchFamily="18" charset="0"/>
              </a:rPr>
              <a:t>го</a:t>
            </a:r>
            <a:r>
              <a:rPr kumimoji="0" lang="uk-UA" b="0" i="0" u="none" strike="noStrike" cap="none" normalizeH="0" baseline="0" dirty="0" smtClean="0">
                <a:ln>
                  <a:noFill/>
                </a:ln>
                <a:solidFill>
                  <a:schemeClr val="tx1"/>
                </a:solidFill>
                <a:effectLst/>
                <a:latin typeface="+mn-lt"/>
                <a:ea typeface="Times New Roman" pitchFamily="18" charset="0"/>
                <a:cs typeface="Times New Roman" pitchFamily="18" charset="0"/>
              </a:rPr>
              <a:t> </a:t>
            </a:r>
            <a:r>
              <a:rPr kumimoji="0" lang="ru-RU" b="0" i="0" u="none" strike="noStrike" cap="none" normalizeH="0" baseline="0" dirty="0" smtClean="0">
                <a:ln>
                  <a:noFill/>
                </a:ln>
                <a:solidFill>
                  <a:srgbClr val="000000"/>
                </a:solidFill>
                <a:effectLst/>
                <a:latin typeface="+mn-lt"/>
                <a:ea typeface="Times New Roman" pitchFamily="18" charset="0"/>
                <a:cs typeface="Times New Roman" pitchFamily="18" charset="0"/>
              </a:rPr>
              <a:t>коэффициента текучести</a:t>
            </a:r>
            <a:endParaRPr kumimoji="0" lang="ru-RU" b="0" i="0" u="none" strike="noStrike" cap="none" normalizeH="0" baseline="0" dirty="0" smtClean="0">
              <a:ln>
                <a:noFill/>
              </a:ln>
              <a:solidFill>
                <a:schemeClr val="tx1"/>
              </a:solidFill>
              <a:effectLst/>
              <a:latin typeface="+mn-lt"/>
            </a:endParaRPr>
          </a:p>
        </p:txBody>
      </p:sp>
      <p:graphicFrame>
        <p:nvGraphicFramePr>
          <p:cNvPr id="4" name="Диаграмма 3"/>
          <p:cNvGraphicFramePr/>
          <p:nvPr/>
        </p:nvGraphicFramePr>
        <p:xfrm>
          <a:off x="1809728" y="642918"/>
          <a:ext cx="7072362" cy="435154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65" name="AutoShape 33"/>
          <p:cNvSpPr>
            <a:spLocks noChangeShapeType="1"/>
          </p:cNvSpPr>
          <p:nvPr/>
        </p:nvSpPr>
        <p:spPr bwMode="auto">
          <a:xfrm>
            <a:off x="1523976" y="642918"/>
            <a:ext cx="606425" cy="2152650"/>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44064" name="AutoShape 32"/>
          <p:cNvSpPr>
            <a:spLocks noChangeShapeType="1"/>
          </p:cNvSpPr>
          <p:nvPr/>
        </p:nvSpPr>
        <p:spPr bwMode="auto">
          <a:xfrm>
            <a:off x="5238752" y="642918"/>
            <a:ext cx="373063" cy="2152650"/>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44063" name="AutoShape 31"/>
          <p:cNvSpPr>
            <a:spLocks noChangeShapeType="1"/>
          </p:cNvSpPr>
          <p:nvPr/>
        </p:nvSpPr>
        <p:spPr bwMode="auto">
          <a:xfrm>
            <a:off x="273050" y="2763837"/>
            <a:ext cx="7323156" cy="45719"/>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44062" name="Rectangle 30"/>
          <p:cNvSpPr>
            <a:spLocks noChangeArrowheads="1"/>
          </p:cNvSpPr>
          <p:nvPr/>
        </p:nvSpPr>
        <p:spPr bwMode="auto">
          <a:xfrm>
            <a:off x="7596206" y="2143116"/>
            <a:ext cx="1954213" cy="13398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Объективная оценка результатов деятельности персонала для поддержания эффективной мотивации его труда</a:t>
            </a: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61" name="AutoShape 29"/>
          <p:cNvSpPr>
            <a:spLocks noChangeShapeType="1"/>
          </p:cNvSpPr>
          <p:nvPr/>
        </p:nvSpPr>
        <p:spPr bwMode="auto">
          <a:xfrm flipV="1">
            <a:off x="1177925" y="2790825"/>
            <a:ext cx="800100" cy="2233613"/>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44060" name="AutoShape 28"/>
          <p:cNvSpPr>
            <a:spLocks noChangeShapeType="1"/>
          </p:cNvSpPr>
          <p:nvPr/>
        </p:nvSpPr>
        <p:spPr bwMode="auto">
          <a:xfrm flipV="1">
            <a:off x="5238752" y="2714620"/>
            <a:ext cx="714375" cy="2371725"/>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44059" name="Rectangle 27"/>
          <p:cNvSpPr>
            <a:spLocks noChangeArrowheads="1"/>
          </p:cNvSpPr>
          <p:nvPr/>
        </p:nvSpPr>
        <p:spPr bwMode="auto">
          <a:xfrm>
            <a:off x="184150" y="5041900"/>
            <a:ext cx="1628775" cy="6540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Мотивация и стимулирование персонала выполнено</a:t>
            </a:r>
            <a:endParaRPr kumimoji="0" lang="ru-RU" sz="900" b="0" i="0" u="none" strike="noStrike" cap="none" normalizeH="0" baseline="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4058" name="Rectangle 26"/>
          <p:cNvSpPr>
            <a:spLocks noChangeArrowheads="1"/>
          </p:cNvSpPr>
          <p:nvPr/>
        </p:nvSpPr>
        <p:spPr bwMode="auto">
          <a:xfrm>
            <a:off x="4127500" y="5154613"/>
            <a:ext cx="1581150" cy="6381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Развитие персонала выполнено</a:t>
            </a:r>
            <a:endParaRPr kumimoji="0" lang="ru-RU" sz="900" b="0" i="0" u="none" strike="noStrike" cap="none" normalizeH="0" baseline="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4057" name="Rectangle 25"/>
          <p:cNvSpPr>
            <a:spLocks noChangeArrowheads="1"/>
          </p:cNvSpPr>
          <p:nvPr/>
        </p:nvSpPr>
        <p:spPr bwMode="auto">
          <a:xfrm>
            <a:off x="0" y="642918"/>
            <a:ext cx="1495425" cy="76835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Оценка кандидатов на вакантную должность проведена неверно – 0,15</a:t>
            </a:r>
            <a:endParaRPr kumimoji="0" lang="ru-RU" sz="900" b="0" i="0" u="none" strike="noStrike" cap="none" normalizeH="0" baseline="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4056" name="Rectangle 24"/>
          <p:cNvSpPr>
            <a:spLocks noChangeArrowheads="1"/>
          </p:cNvSpPr>
          <p:nvPr/>
        </p:nvSpPr>
        <p:spPr bwMode="auto">
          <a:xfrm>
            <a:off x="166654" y="1428736"/>
            <a:ext cx="1592263" cy="5302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Трудовой договор не заключен – 0,15</a:t>
            </a: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55" name="Rectangle 23"/>
          <p:cNvSpPr>
            <a:spLocks noChangeArrowheads="1"/>
          </p:cNvSpPr>
          <p:nvPr/>
        </p:nvSpPr>
        <p:spPr bwMode="auto">
          <a:xfrm>
            <a:off x="0" y="2000240"/>
            <a:ext cx="1762125" cy="642942"/>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Введение в должность и адаптация новых работников не произведена – 0,03</a:t>
            </a: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54" name="Rectangle 22"/>
          <p:cNvSpPr>
            <a:spLocks noChangeArrowheads="1"/>
          </p:cNvSpPr>
          <p:nvPr/>
        </p:nvSpPr>
        <p:spPr bwMode="auto">
          <a:xfrm>
            <a:off x="1881166" y="642918"/>
            <a:ext cx="1628775" cy="66675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Оценка кандидатов на вакантную должность проведена</a:t>
            </a:r>
            <a:endParaRPr kumimoji="0" lang="ru-RU" sz="1800" b="0" i="0" u="none" strike="noStrike" cap="none" normalizeH="0" baseline="0" smtClean="0">
              <a:ln>
                <a:noFill/>
              </a:ln>
              <a:solidFill>
                <a:schemeClr val="tx1"/>
              </a:solidFill>
              <a:effectLst/>
              <a:latin typeface="Arial" pitchFamily="34" charset="0"/>
            </a:endParaRPr>
          </a:p>
        </p:txBody>
      </p:sp>
      <p:sp>
        <p:nvSpPr>
          <p:cNvPr id="44053" name="Rectangle 21"/>
          <p:cNvSpPr>
            <a:spLocks noChangeArrowheads="1"/>
          </p:cNvSpPr>
          <p:nvPr/>
        </p:nvSpPr>
        <p:spPr bwMode="auto">
          <a:xfrm>
            <a:off x="2024042" y="1285860"/>
            <a:ext cx="1485900" cy="51117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заключение договора выполнено</a:t>
            </a: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52" name="Rectangle 20"/>
          <p:cNvSpPr>
            <a:spLocks noChangeArrowheads="1"/>
          </p:cNvSpPr>
          <p:nvPr/>
        </p:nvSpPr>
        <p:spPr bwMode="auto">
          <a:xfrm>
            <a:off x="2238356" y="1714488"/>
            <a:ext cx="1390650" cy="100965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введение в должность и адаптация новых работников выполнено</a:t>
            </a:r>
            <a:endParaRPr kumimoji="0" lang="ru-RU" sz="900" b="0" i="0" u="none" strike="noStrike" cap="none" normalizeH="0" baseline="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4051" name="Rectangle 19"/>
          <p:cNvSpPr>
            <a:spLocks noChangeArrowheads="1"/>
          </p:cNvSpPr>
          <p:nvPr/>
        </p:nvSpPr>
        <p:spPr bwMode="auto">
          <a:xfrm>
            <a:off x="3595678" y="714356"/>
            <a:ext cx="1466850" cy="68580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организация </a:t>
            </a:r>
            <a:r>
              <a:rPr kumimoji="0" lang="ru-RU" sz="1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раб.места</a:t>
            </a: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не выполнена - 0,03</a:t>
            </a: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50" name="Rectangle 18"/>
          <p:cNvSpPr>
            <a:spLocks noChangeArrowheads="1"/>
          </p:cNvSpPr>
          <p:nvPr/>
        </p:nvSpPr>
        <p:spPr bwMode="auto">
          <a:xfrm>
            <a:off x="3667116" y="1500174"/>
            <a:ext cx="1571625" cy="89535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спец. одеждой и необходимым инвентарём не обеспечены – 0,07</a:t>
            </a: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49" name="Rectangle 17"/>
          <p:cNvSpPr>
            <a:spLocks noChangeArrowheads="1"/>
          </p:cNvSpPr>
          <p:nvPr/>
        </p:nvSpPr>
        <p:spPr bwMode="auto">
          <a:xfrm>
            <a:off x="5881694" y="785794"/>
            <a:ext cx="2236788" cy="5175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организация раб.места выполнена</a:t>
            </a:r>
            <a:endParaRPr kumimoji="0" lang="ru-RU" sz="900" b="0" i="0" u="none" strike="noStrike" cap="none" normalizeH="0" baseline="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4048" name="Rectangle 16"/>
          <p:cNvSpPr>
            <a:spLocks noChangeArrowheads="1"/>
          </p:cNvSpPr>
          <p:nvPr/>
        </p:nvSpPr>
        <p:spPr bwMode="auto">
          <a:xfrm>
            <a:off x="5738818" y="1500174"/>
            <a:ext cx="2789238" cy="6191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спец. одеждой и необходимым инвентарём обеспечены</a:t>
            </a: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47" name="Rectangle 15"/>
          <p:cNvSpPr>
            <a:spLocks noChangeArrowheads="1"/>
          </p:cNvSpPr>
          <p:nvPr/>
        </p:nvSpPr>
        <p:spPr bwMode="auto">
          <a:xfrm>
            <a:off x="166654" y="2928934"/>
            <a:ext cx="1436721" cy="61595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 условиями оплаты труда и премирования ознакомлены</a:t>
            </a: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46" name="Rectangle 14"/>
          <p:cNvSpPr>
            <a:spLocks noChangeArrowheads="1"/>
          </p:cNvSpPr>
          <p:nvPr/>
        </p:nvSpPr>
        <p:spPr bwMode="auto">
          <a:xfrm>
            <a:off x="238092" y="3500438"/>
            <a:ext cx="1143007" cy="85725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система </a:t>
            </a:r>
            <a:r>
              <a:rPr kumimoji="0" lang="ru-RU" sz="1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служебно</a:t>
            </a: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профессионального продвижения выработана</a:t>
            </a: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45" name="Rectangle 13"/>
          <p:cNvSpPr>
            <a:spLocks noChangeArrowheads="1"/>
          </p:cNvSpPr>
          <p:nvPr/>
        </p:nvSpPr>
        <p:spPr bwMode="auto">
          <a:xfrm>
            <a:off x="0" y="4286256"/>
            <a:ext cx="1228689" cy="60007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реализация деловой карьеры произведена</a:t>
            </a: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44" name="Rectangle 12"/>
          <p:cNvSpPr>
            <a:spLocks noChangeArrowheads="1"/>
          </p:cNvSpPr>
          <p:nvPr/>
        </p:nvSpPr>
        <p:spPr bwMode="auto">
          <a:xfrm>
            <a:off x="1978025" y="2849563"/>
            <a:ext cx="1419225" cy="8985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 условиями оплаты труда и премирования  не ознакомлены – 0,02</a:t>
            </a: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43" name="Rectangle 11"/>
          <p:cNvSpPr>
            <a:spLocks noChangeArrowheads="1"/>
          </p:cNvSpPr>
          <p:nvPr/>
        </p:nvSpPr>
        <p:spPr bwMode="auto">
          <a:xfrm>
            <a:off x="1701800" y="3657600"/>
            <a:ext cx="1695450" cy="80645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система </a:t>
            </a:r>
            <a:r>
              <a:rPr kumimoji="0" lang="ru-RU" sz="1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служебно</a:t>
            </a: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профессионального продвижения  не выработана -0,11</a:t>
            </a: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42" name="Rectangle 10"/>
          <p:cNvSpPr>
            <a:spLocks noChangeArrowheads="1"/>
          </p:cNvSpPr>
          <p:nvPr/>
        </p:nvSpPr>
        <p:spPr bwMode="auto">
          <a:xfrm>
            <a:off x="1444625" y="4471988"/>
            <a:ext cx="1828800" cy="5048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реализация деловой карьеры произведена-0,15</a:t>
            </a: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41" name="Rectangle 9"/>
          <p:cNvSpPr>
            <a:spLocks noChangeArrowheads="1"/>
          </p:cNvSpPr>
          <p:nvPr/>
        </p:nvSpPr>
        <p:spPr bwMode="auto">
          <a:xfrm>
            <a:off x="4095744" y="2857496"/>
            <a:ext cx="1624010" cy="47625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Обучение персонала выполнено</a:t>
            </a: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40" name="Rectangle 8"/>
          <p:cNvSpPr>
            <a:spLocks noChangeArrowheads="1"/>
          </p:cNvSpPr>
          <p:nvPr/>
        </p:nvSpPr>
        <p:spPr bwMode="auto">
          <a:xfrm>
            <a:off x="4024306" y="3286125"/>
            <a:ext cx="1503360" cy="500066"/>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Повышение квалификации персонала  выполнено</a:t>
            </a: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39" name="Rectangle 7"/>
          <p:cNvSpPr>
            <a:spLocks noChangeArrowheads="1"/>
          </p:cNvSpPr>
          <p:nvPr/>
        </p:nvSpPr>
        <p:spPr bwMode="auto">
          <a:xfrm>
            <a:off x="3952868" y="3786191"/>
            <a:ext cx="1490661" cy="35719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Аттестация персонала произведена</a:t>
            </a: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38" name="Rectangle 6"/>
          <p:cNvSpPr>
            <a:spLocks noChangeArrowheads="1"/>
          </p:cNvSpPr>
          <p:nvPr/>
        </p:nvSpPr>
        <p:spPr bwMode="auto">
          <a:xfrm>
            <a:off x="3952868" y="4143380"/>
            <a:ext cx="1189036" cy="80010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Организация рационализации и изобретательства произведена</a:t>
            </a:r>
            <a:endParaRPr kumimoji="0" lang="ru-RU" sz="900" b="0" i="0" u="none" strike="noStrike" cap="none" normalizeH="0" baseline="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4037" name="Rectangle 5"/>
          <p:cNvSpPr>
            <a:spLocks noChangeArrowheads="1"/>
          </p:cNvSpPr>
          <p:nvPr/>
        </p:nvSpPr>
        <p:spPr bwMode="auto">
          <a:xfrm>
            <a:off x="5953131" y="2900363"/>
            <a:ext cx="1500199" cy="48260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обучение персонала не выполнено -0,05</a:t>
            </a: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36" name="Rectangle 4"/>
          <p:cNvSpPr>
            <a:spLocks noChangeArrowheads="1"/>
          </p:cNvSpPr>
          <p:nvPr/>
        </p:nvSpPr>
        <p:spPr bwMode="auto">
          <a:xfrm>
            <a:off x="6024570" y="3571876"/>
            <a:ext cx="1643074" cy="638174"/>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повышение квалификации персонала не  выполнено – 0,02</a:t>
            </a: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35" name="Rectangle 3"/>
          <p:cNvSpPr>
            <a:spLocks noChangeArrowheads="1"/>
          </p:cNvSpPr>
          <p:nvPr/>
        </p:nvSpPr>
        <p:spPr bwMode="auto">
          <a:xfrm>
            <a:off x="5708650" y="4175125"/>
            <a:ext cx="1828800" cy="485775"/>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аттестация персонала не произведена- 0,06</a:t>
            </a: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34" name="Rectangle 2"/>
          <p:cNvSpPr>
            <a:spLocks noChangeArrowheads="1"/>
          </p:cNvSpPr>
          <p:nvPr/>
        </p:nvSpPr>
        <p:spPr bwMode="auto">
          <a:xfrm>
            <a:off x="5756275" y="4664075"/>
            <a:ext cx="1952625" cy="619125"/>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организация рационализации и изобретательства не произведена 0,15</a:t>
            </a:r>
            <a:endParaRPr kumimoji="0" lang="ru-RU" sz="900" b="0" i="0" u="none" strike="noStrike" cap="none" normalizeH="0" baseline="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4033" name="Rectangle 1"/>
          <p:cNvSpPr>
            <a:spLocks noChangeArrowheads="1"/>
          </p:cNvSpPr>
          <p:nvPr/>
        </p:nvSpPr>
        <p:spPr bwMode="auto">
          <a:xfrm>
            <a:off x="238092" y="6072206"/>
            <a:ext cx="8610600" cy="38100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mn-lt"/>
                <a:ea typeface="Times New Roman" pitchFamily="18" charset="0"/>
                <a:cs typeface="Times New Roman" pitchFamily="18" charset="0"/>
              </a:rPr>
              <a:t>Рис. </a:t>
            </a:r>
            <a:r>
              <a:rPr lang="ru-RU" sz="1400" dirty="0" smtClean="0">
                <a:solidFill>
                  <a:srgbClr val="000000"/>
                </a:solidFill>
                <a:latin typeface="+mn-lt"/>
                <a:ea typeface="Times New Roman" pitchFamily="18" charset="0"/>
                <a:cs typeface="Times New Roman" pitchFamily="18" charset="0"/>
              </a:rPr>
              <a:t>11.</a:t>
            </a:r>
            <a:r>
              <a:rPr kumimoji="0" lang="ru-RU" sz="1400" b="0" i="0" u="none" strike="noStrike" cap="none" normalizeH="0" baseline="0" dirty="0" smtClean="0">
                <a:ln>
                  <a:noFill/>
                </a:ln>
                <a:solidFill>
                  <a:srgbClr val="000000"/>
                </a:solidFill>
                <a:effectLst/>
                <a:latin typeface="+mn-lt"/>
                <a:ea typeface="Times New Roman" pitchFamily="18" charset="0"/>
                <a:cs typeface="Times New Roman" pitchFamily="18" charset="0"/>
              </a:rPr>
              <a:t> Причинно-следственная диаграмма: дерево целей соответствующих им проблем в отделе кадров </a:t>
            </a:r>
            <a:endParaRPr kumimoji="0" lang="ru-RU" sz="1400" b="0" i="0" u="none" strike="noStrike" cap="none" normalizeH="0" baseline="0" dirty="0" smtClean="0">
              <a:ln>
                <a:noFill/>
              </a:ln>
              <a:solidFill>
                <a:schemeClr val="tx1"/>
              </a:solidFill>
              <a:effectLst/>
              <a:latin typeface="+mn-lt"/>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66" name="Rectangle 34"/>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53958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4095" name="Rectangle 63"/>
          <p:cNvSpPr>
            <a:spLocks noChangeArrowheads="1"/>
          </p:cNvSpPr>
          <p:nvPr/>
        </p:nvSpPr>
        <p:spPr bwMode="auto">
          <a:xfrm>
            <a:off x="0" y="45720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smtClean="0">
                <a:ln>
                  <a:noFill/>
                </a:ln>
                <a:solidFill>
                  <a:schemeClr val="tx1"/>
                </a:solidFill>
                <a:effectLst/>
                <a:latin typeface="Arial" pitchFamily="34" charset="0"/>
                <a:ea typeface="Times New Roman" pitchFamily="18" charset="0"/>
              </a:rPr>
              <a:t/>
            </a:r>
            <a:br>
              <a:rPr kumimoji="0" lang="ru-RU" sz="1100" b="0" i="0" u="none" strike="noStrike" cap="none" normalizeH="0" baseline="0" smtClean="0">
                <a:ln>
                  <a:noFill/>
                </a:ln>
                <a:solidFill>
                  <a:schemeClr val="tx1"/>
                </a:solidFill>
                <a:effectLst/>
                <a:latin typeface="Arial" pitchFamily="34" charset="0"/>
                <a:ea typeface="Times New Roman" pitchFamily="18" charset="0"/>
              </a:rPr>
            </a:br>
            <a:endParaRPr kumimoji="0" lang="ru-RU" sz="1800" b="0" i="0" u="none" strike="noStrike" cap="none" normalizeH="0" baseline="0" smtClean="0">
              <a:ln>
                <a:noFill/>
              </a:ln>
              <a:solidFill>
                <a:schemeClr val="tx1"/>
              </a:solidFill>
              <a:effectLst/>
              <a:latin typeface="Arial" pitchFamily="34" charset="0"/>
            </a:endParaRPr>
          </a:p>
        </p:txBody>
      </p:sp>
      <p:sp>
        <p:nvSpPr>
          <p:cNvPr id="44096" name="Rectangle 64"/>
          <p:cNvSpPr>
            <a:spLocks noChangeArrowheads="1"/>
          </p:cNvSpPr>
          <p:nvPr/>
        </p:nvSpPr>
        <p:spPr bwMode="auto">
          <a:xfrm>
            <a:off x="523844" y="214290"/>
            <a:ext cx="2266950" cy="42388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100" b="0" i="0" u="none" strike="noStrike" cap="none" normalizeH="0" baseline="0" dirty="0" smtClean="0">
                <a:ln>
                  <a:noFill/>
                </a:ln>
                <a:solidFill>
                  <a:schemeClr val="tx1"/>
                </a:solidFill>
                <a:effectLst/>
                <a:latin typeface="Times New Roman" pitchFamily="18" charset="0"/>
              </a:rPr>
              <a:t>Организация трудовых отношений выполнено</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97" name="Rectangle 65"/>
          <p:cNvSpPr>
            <a:spLocks noChangeArrowheads="1"/>
          </p:cNvSpPr>
          <p:nvPr/>
        </p:nvSpPr>
        <p:spPr bwMode="auto">
          <a:xfrm>
            <a:off x="4310058" y="142852"/>
            <a:ext cx="2398713" cy="49532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100" b="0" i="0" u="none" strike="noStrike" cap="none" normalizeH="0" baseline="0" smtClean="0">
                <a:ln>
                  <a:noFill/>
                </a:ln>
                <a:solidFill>
                  <a:schemeClr val="tx1"/>
                </a:solidFill>
                <a:effectLst/>
                <a:latin typeface="Times New Roman" pitchFamily="18" charset="0"/>
              </a:rPr>
              <a:t>Нормальные условия труда обеспечены</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381097" y="571480"/>
          <a:ext cx="7286678" cy="2699004"/>
        </p:xfrm>
        <a:graphic>
          <a:graphicData uri="http://schemas.openxmlformats.org/drawingml/2006/table">
            <a:tbl>
              <a:tblPr/>
              <a:tblGrid>
                <a:gridCol w="1448882"/>
                <a:gridCol w="1448882"/>
                <a:gridCol w="2125220"/>
                <a:gridCol w="2263694"/>
              </a:tblGrid>
              <a:tr h="172645">
                <a:tc>
                  <a:txBody>
                    <a:bodyPr/>
                    <a:lstStyle/>
                    <a:p>
                      <a:pPr>
                        <a:lnSpc>
                          <a:spcPct val="115000"/>
                        </a:lnSpc>
                      </a:pPr>
                      <a:endParaRPr lang="ru-RU" sz="11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100">
                          <a:solidFill>
                            <a:srgbClr val="000000"/>
                          </a:solidFill>
                          <a:latin typeface="Times New Roman"/>
                          <a:ea typeface="Times New Roman"/>
                          <a:cs typeface="Times New Roman"/>
                        </a:rPr>
                        <a:t>Факты</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100" dirty="0">
                          <a:solidFill>
                            <a:srgbClr val="000000"/>
                          </a:solidFill>
                          <a:latin typeface="Times New Roman"/>
                          <a:ea typeface="Times New Roman"/>
                          <a:cs typeface="Times New Roman"/>
                        </a:rPr>
                        <a:t>Воздействие</a:t>
                      </a:r>
                      <a:endParaRPr lang="ru-RU" sz="11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100">
                          <a:solidFill>
                            <a:srgbClr val="000000"/>
                          </a:solidFill>
                          <a:latin typeface="Times New Roman"/>
                          <a:ea typeface="Times New Roman"/>
                          <a:cs typeface="Times New Roman"/>
                        </a:rPr>
                        <a:t>Суммарное воздействие</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727">
                <a:tc>
                  <a:txBody>
                    <a:bodyPr/>
                    <a:lstStyle/>
                    <a:p>
                      <a:pPr>
                        <a:lnSpc>
                          <a:spcPct val="115000"/>
                        </a:lnSpc>
                        <a:spcAft>
                          <a:spcPts val="0"/>
                        </a:spcAft>
                      </a:pPr>
                      <a:r>
                        <a:rPr lang="ru-RU" sz="1100">
                          <a:solidFill>
                            <a:srgbClr val="000000"/>
                          </a:solidFill>
                          <a:latin typeface="Times New Roman"/>
                          <a:ea typeface="Times New Roman"/>
                          <a:cs typeface="Times New Roman"/>
                        </a:rPr>
                        <a:t>вопрос 1</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21</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14,79%</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14,79%</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727">
                <a:tc>
                  <a:txBody>
                    <a:bodyPr/>
                    <a:lstStyle/>
                    <a:p>
                      <a:pPr>
                        <a:lnSpc>
                          <a:spcPct val="115000"/>
                        </a:lnSpc>
                        <a:spcAft>
                          <a:spcPts val="0"/>
                        </a:spcAft>
                      </a:pPr>
                      <a:r>
                        <a:rPr lang="ru-RU" sz="1100">
                          <a:solidFill>
                            <a:srgbClr val="000000"/>
                          </a:solidFill>
                          <a:latin typeface="Times New Roman"/>
                          <a:ea typeface="Times New Roman"/>
                          <a:cs typeface="Times New Roman"/>
                        </a:rPr>
                        <a:t>вопрос 8</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21</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14,79%</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latin typeface="Times New Roman"/>
                          <a:ea typeface="Times New Roman"/>
                          <a:cs typeface="Times New Roman"/>
                        </a:rPr>
                        <a:t>29,58%</a:t>
                      </a:r>
                      <a:endParaRPr lang="ru-RU" sz="11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727">
                <a:tc>
                  <a:txBody>
                    <a:bodyPr/>
                    <a:lstStyle/>
                    <a:p>
                      <a:pPr>
                        <a:lnSpc>
                          <a:spcPct val="115000"/>
                        </a:lnSpc>
                        <a:spcAft>
                          <a:spcPts val="0"/>
                        </a:spcAft>
                      </a:pPr>
                      <a:r>
                        <a:rPr lang="ru-RU" sz="1100">
                          <a:solidFill>
                            <a:srgbClr val="000000"/>
                          </a:solidFill>
                          <a:latin typeface="Times New Roman"/>
                          <a:ea typeface="Times New Roman"/>
                          <a:cs typeface="Times New Roman"/>
                        </a:rPr>
                        <a:t>вопрос 12</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21</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14,79%</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44,37%</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727">
                <a:tc>
                  <a:txBody>
                    <a:bodyPr/>
                    <a:lstStyle/>
                    <a:p>
                      <a:pPr>
                        <a:lnSpc>
                          <a:spcPct val="115000"/>
                        </a:lnSpc>
                        <a:spcAft>
                          <a:spcPts val="0"/>
                        </a:spcAft>
                      </a:pPr>
                      <a:r>
                        <a:rPr lang="ru-RU" sz="1100">
                          <a:solidFill>
                            <a:srgbClr val="000000"/>
                          </a:solidFill>
                          <a:latin typeface="Times New Roman"/>
                          <a:ea typeface="Times New Roman"/>
                          <a:cs typeface="Times New Roman"/>
                        </a:rPr>
                        <a:t>вопрос 7</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17</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11,97%</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56,34%</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727">
                <a:tc>
                  <a:txBody>
                    <a:bodyPr/>
                    <a:lstStyle/>
                    <a:p>
                      <a:pPr>
                        <a:lnSpc>
                          <a:spcPct val="115000"/>
                        </a:lnSpc>
                        <a:spcAft>
                          <a:spcPts val="0"/>
                        </a:spcAft>
                      </a:pPr>
                      <a:r>
                        <a:rPr lang="ru-RU" sz="1100">
                          <a:solidFill>
                            <a:srgbClr val="000000"/>
                          </a:solidFill>
                          <a:latin typeface="Times New Roman"/>
                          <a:ea typeface="Times New Roman"/>
                          <a:cs typeface="Times New Roman"/>
                        </a:rPr>
                        <a:t>вопрос 2</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14</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9,86%</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66,20%</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727">
                <a:tc>
                  <a:txBody>
                    <a:bodyPr/>
                    <a:lstStyle/>
                    <a:p>
                      <a:pPr>
                        <a:lnSpc>
                          <a:spcPct val="115000"/>
                        </a:lnSpc>
                        <a:spcAft>
                          <a:spcPts val="0"/>
                        </a:spcAft>
                      </a:pPr>
                      <a:r>
                        <a:rPr lang="ru-RU" sz="1100">
                          <a:solidFill>
                            <a:srgbClr val="000000"/>
                          </a:solidFill>
                          <a:latin typeface="Times New Roman"/>
                          <a:ea typeface="Times New Roman"/>
                          <a:cs typeface="Times New Roman"/>
                        </a:rPr>
                        <a:t>вопрос 5</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12</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8,45%</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74,65%</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727">
                <a:tc>
                  <a:txBody>
                    <a:bodyPr/>
                    <a:lstStyle/>
                    <a:p>
                      <a:pPr>
                        <a:lnSpc>
                          <a:spcPct val="115000"/>
                        </a:lnSpc>
                        <a:spcAft>
                          <a:spcPts val="0"/>
                        </a:spcAft>
                      </a:pPr>
                      <a:r>
                        <a:rPr lang="ru-RU" sz="1100">
                          <a:solidFill>
                            <a:srgbClr val="000000"/>
                          </a:solidFill>
                          <a:latin typeface="Times New Roman"/>
                          <a:ea typeface="Times New Roman"/>
                          <a:cs typeface="Times New Roman"/>
                        </a:rPr>
                        <a:t>вопрос 11</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11</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7,75%</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82,40%</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727">
                <a:tc>
                  <a:txBody>
                    <a:bodyPr/>
                    <a:lstStyle/>
                    <a:p>
                      <a:pPr>
                        <a:lnSpc>
                          <a:spcPct val="115000"/>
                        </a:lnSpc>
                        <a:spcAft>
                          <a:spcPts val="0"/>
                        </a:spcAft>
                      </a:pPr>
                      <a:r>
                        <a:rPr lang="ru-RU" sz="1100">
                          <a:solidFill>
                            <a:srgbClr val="000000"/>
                          </a:solidFill>
                          <a:latin typeface="Times New Roman"/>
                          <a:ea typeface="Times New Roman"/>
                          <a:cs typeface="Times New Roman"/>
                        </a:rPr>
                        <a:t>вопрос 9</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9</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6,34%</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88,73%</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727">
                <a:tc>
                  <a:txBody>
                    <a:bodyPr/>
                    <a:lstStyle/>
                    <a:p>
                      <a:pPr>
                        <a:lnSpc>
                          <a:spcPct val="115000"/>
                        </a:lnSpc>
                        <a:spcAft>
                          <a:spcPts val="0"/>
                        </a:spcAft>
                      </a:pPr>
                      <a:r>
                        <a:rPr lang="ru-RU" sz="1100">
                          <a:solidFill>
                            <a:srgbClr val="000000"/>
                          </a:solidFill>
                          <a:latin typeface="Times New Roman"/>
                          <a:ea typeface="Times New Roman"/>
                          <a:cs typeface="Times New Roman"/>
                        </a:rPr>
                        <a:t>вопрос 3</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6</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4,23%</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92,96%</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727">
                <a:tc>
                  <a:txBody>
                    <a:bodyPr/>
                    <a:lstStyle/>
                    <a:p>
                      <a:pPr>
                        <a:lnSpc>
                          <a:spcPct val="115000"/>
                        </a:lnSpc>
                        <a:spcAft>
                          <a:spcPts val="0"/>
                        </a:spcAft>
                      </a:pPr>
                      <a:r>
                        <a:rPr lang="ru-RU" sz="1100">
                          <a:solidFill>
                            <a:srgbClr val="000000"/>
                          </a:solidFill>
                          <a:latin typeface="Times New Roman"/>
                          <a:ea typeface="Times New Roman"/>
                          <a:cs typeface="Times New Roman"/>
                        </a:rPr>
                        <a:t>вопрос 4</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6</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4,23%</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97,18%</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727">
                <a:tc>
                  <a:txBody>
                    <a:bodyPr/>
                    <a:lstStyle/>
                    <a:p>
                      <a:pPr>
                        <a:lnSpc>
                          <a:spcPct val="115000"/>
                        </a:lnSpc>
                        <a:spcAft>
                          <a:spcPts val="0"/>
                        </a:spcAft>
                      </a:pPr>
                      <a:r>
                        <a:rPr lang="ru-RU" sz="1100">
                          <a:solidFill>
                            <a:srgbClr val="000000"/>
                          </a:solidFill>
                          <a:latin typeface="Times New Roman"/>
                          <a:ea typeface="Times New Roman"/>
                          <a:cs typeface="Times New Roman"/>
                        </a:rPr>
                        <a:t>вопрос 6</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2</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latin typeface="Times New Roman"/>
                          <a:ea typeface="Times New Roman"/>
                          <a:cs typeface="Times New Roman"/>
                        </a:rPr>
                        <a:t>1,41%</a:t>
                      </a:r>
                      <a:endParaRPr lang="ru-RU" sz="11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98,59%</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727">
                <a:tc>
                  <a:txBody>
                    <a:bodyPr/>
                    <a:lstStyle/>
                    <a:p>
                      <a:pPr>
                        <a:lnSpc>
                          <a:spcPct val="115000"/>
                        </a:lnSpc>
                        <a:spcAft>
                          <a:spcPts val="0"/>
                        </a:spcAft>
                      </a:pPr>
                      <a:r>
                        <a:rPr lang="ru-RU" sz="1100">
                          <a:solidFill>
                            <a:srgbClr val="000000"/>
                          </a:solidFill>
                          <a:latin typeface="Times New Roman"/>
                          <a:ea typeface="Times New Roman"/>
                          <a:cs typeface="Times New Roman"/>
                        </a:rPr>
                        <a:t>вопрос 10</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2</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1,41%</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100,00%</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2645">
                <a:tc>
                  <a:txBody>
                    <a:bodyPr/>
                    <a:lstStyle/>
                    <a:p>
                      <a:pPr>
                        <a:lnSpc>
                          <a:spcPct val="115000"/>
                        </a:lnSpc>
                      </a:pPr>
                      <a:endParaRPr lang="ru-RU" sz="11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latin typeface="Times New Roman"/>
                          <a:ea typeface="Times New Roman"/>
                          <a:cs typeface="Times New Roman"/>
                        </a:rPr>
                        <a:t>142</a:t>
                      </a:r>
                      <a:endParaRPr lang="ru-RU" sz="11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latin typeface="Times New Roman"/>
                          <a:ea typeface="Times New Roman"/>
                          <a:cs typeface="Times New Roman"/>
                        </a:rPr>
                        <a:t>100,00%</a:t>
                      </a:r>
                      <a:endParaRPr lang="ru-RU" sz="11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ru-RU" sz="11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Прямоугольник 2"/>
          <p:cNvSpPr/>
          <p:nvPr/>
        </p:nvSpPr>
        <p:spPr>
          <a:xfrm>
            <a:off x="1809728" y="214290"/>
            <a:ext cx="7000924" cy="369332"/>
          </a:xfrm>
          <a:prstGeom prst="rect">
            <a:avLst/>
          </a:prstGeom>
        </p:spPr>
        <p:txBody>
          <a:bodyPr wrap="square">
            <a:spAutoFit/>
          </a:bodyPr>
          <a:lstStyle/>
          <a:p>
            <a:pPr algn="ctr"/>
            <a:r>
              <a:rPr lang="ru-RU" b="1" dirty="0" smtClean="0">
                <a:latin typeface="+mn-lt"/>
              </a:rPr>
              <a:t>Вероятность появления каждой проблемы</a:t>
            </a:r>
            <a:r>
              <a:rPr lang="ru-RU" b="1" dirty="0" smtClean="0"/>
              <a:t>:</a:t>
            </a:r>
            <a:endParaRPr lang="ru-RU" b="1" dirty="0"/>
          </a:p>
        </p:txBody>
      </p:sp>
      <p:graphicFrame>
        <p:nvGraphicFramePr>
          <p:cNvPr id="4" name="Диаграмма 3"/>
          <p:cNvGraphicFramePr/>
          <p:nvPr/>
        </p:nvGraphicFramePr>
        <p:xfrm>
          <a:off x="452406" y="3214686"/>
          <a:ext cx="9072626" cy="3143272"/>
        </p:xfrm>
        <a:graphic>
          <a:graphicData uri="http://schemas.openxmlformats.org/drawingml/2006/chart">
            <c:chart xmlns:c="http://schemas.openxmlformats.org/drawingml/2006/chart" xmlns:r="http://schemas.openxmlformats.org/officeDocument/2006/relationships" r:id="rId2"/>
          </a:graphicData>
        </a:graphic>
      </p:graphicFrame>
      <p:sp>
        <p:nvSpPr>
          <p:cNvPr id="45057" name="Rectangle 1"/>
          <p:cNvSpPr>
            <a:spLocks noChangeArrowheads="1"/>
          </p:cNvSpPr>
          <p:nvPr/>
        </p:nvSpPr>
        <p:spPr bwMode="auto">
          <a:xfrm>
            <a:off x="881034" y="6215082"/>
            <a:ext cx="2841804"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Рис. </a:t>
            </a:r>
            <a:r>
              <a:rPr lang="ru-RU" sz="1400" dirty="0" smtClean="0">
                <a:solidFill>
                  <a:srgbClr val="000000"/>
                </a:solidFill>
                <a:latin typeface="Times New Roman" pitchFamily="18" charset="0"/>
                <a:ea typeface="Times New Roman" pitchFamily="18" charset="0"/>
                <a:cs typeface="Times New Roman" pitchFamily="18" charset="0"/>
              </a:rPr>
              <a:t>12</a:t>
            </a:r>
            <a:r>
              <a:rPr kumimoji="0" lang="ru-RU"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Диаграмма Парето </a:t>
            </a:r>
            <a:endParaRPr kumimoji="0" lang="ru-RU" sz="1800" b="0" i="0" u="none" strike="noStrike" cap="none" normalizeH="0" baseline="0" dirty="0" smtClean="0">
              <a:ln>
                <a:noFill/>
              </a:ln>
              <a:solidFill>
                <a:schemeClr val="tx1"/>
              </a:solidFill>
              <a:effectLst/>
              <a:latin typeface="Arial" pitchFamily="34" charset="0"/>
            </a:endParaRPr>
          </a:p>
        </p:txBody>
      </p:sp>
      <p:sp>
        <p:nvSpPr>
          <p:cNvPr id="6" name="Прямоугольник 5"/>
          <p:cNvSpPr/>
          <p:nvPr/>
        </p:nvSpPr>
        <p:spPr>
          <a:xfrm>
            <a:off x="3952868" y="0"/>
            <a:ext cx="1578958" cy="338554"/>
          </a:xfrm>
          <a:prstGeom prst="rect">
            <a:avLst/>
          </a:prstGeom>
        </p:spPr>
        <p:txBody>
          <a:bodyPr wrap="none">
            <a:spAutoFit/>
          </a:bodyPr>
          <a:lstStyle/>
          <a:p>
            <a:pPr lvl="0" indent="449263" algn="ctr"/>
            <a:r>
              <a:rPr lang="ru-RU" sz="1600" b="1" dirty="0" smtClean="0">
                <a:latin typeface="+mn-lt"/>
                <a:ea typeface="Times New Roman" pitchFamily="18" charset="0"/>
                <a:cs typeface="Times New Roman" pitchFamily="18" charset="0"/>
              </a:rPr>
              <a:t>Таблица 7</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9530" y="214290"/>
            <a:ext cx="8915400" cy="6197625"/>
          </a:xfrm>
        </p:spPr>
        <p:txBody>
          <a:bodyPr/>
          <a:lstStyle/>
          <a:p>
            <a:pPr algn="ctr">
              <a:buNone/>
            </a:pPr>
            <a:r>
              <a:rPr lang="ru-RU" sz="1600" dirty="0" smtClean="0"/>
              <a:t> </a:t>
            </a:r>
            <a:r>
              <a:rPr lang="ru-RU" sz="2000" b="1" dirty="0" smtClean="0"/>
              <a:t>Предложения по усовершенствованию мотивации труда:</a:t>
            </a:r>
          </a:p>
          <a:p>
            <a:pPr>
              <a:buNone/>
            </a:pPr>
            <a:r>
              <a:rPr lang="ru-RU" sz="1600" dirty="0" smtClean="0"/>
              <a:t>Для всесторонней мотивации сотрудников важно правильно разработать методы материальной и</a:t>
            </a:r>
          </a:p>
          <a:p>
            <a:pPr>
              <a:buNone/>
            </a:pPr>
            <a:r>
              <a:rPr lang="ru-RU" sz="1600" dirty="0" smtClean="0"/>
              <a:t>нематериальной мотивации.</a:t>
            </a:r>
          </a:p>
          <a:p>
            <a:pPr>
              <a:buNone/>
            </a:pPr>
            <a:r>
              <a:rPr lang="ru-RU" sz="1600" dirty="0" smtClean="0"/>
              <a:t>Но, исходя из реальных условий, возможностей и специфики предприятия ПАО «ЭМСС» основной</a:t>
            </a:r>
          </a:p>
          <a:p>
            <a:pPr>
              <a:buNone/>
            </a:pPr>
            <a:r>
              <a:rPr lang="ru-RU" sz="1600" dirty="0" smtClean="0"/>
              <a:t>упор мы сделаем на материальные методы.</a:t>
            </a:r>
          </a:p>
          <a:p>
            <a:pPr>
              <a:buNone/>
            </a:pPr>
            <a:r>
              <a:rPr lang="ru-RU" sz="1600" dirty="0" smtClean="0"/>
              <a:t>1)Необходимо разработать такую систему оплаты, которая будет состоять из двух взаимосвязанных подсистем: </a:t>
            </a:r>
          </a:p>
          <a:p>
            <a:r>
              <a:rPr lang="ru-RU" sz="1600" dirty="0" smtClean="0"/>
              <a:t> гибкой тарифной системы</a:t>
            </a:r>
            <a:r>
              <a:rPr lang="uk-UA" sz="1600" dirty="0" smtClean="0"/>
              <a:t>, </a:t>
            </a:r>
            <a:r>
              <a:rPr lang="uk-UA" sz="1600" dirty="0" err="1" smtClean="0"/>
              <a:t>т.е</a:t>
            </a:r>
            <a:r>
              <a:rPr lang="uk-UA" sz="1600" dirty="0" smtClean="0"/>
              <a:t>. </a:t>
            </a:r>
            <a:r>
              <a:rPr lang="ru-RU" sz="1600" dirty="0" err="1" smtClean="0"/>
              <a:t>стимулирова</a:t>
            </a:r>
            <a:r>
              <a:rPr lang="uk-UA" sz="1600" dirty="0" err="1" smtClean="0"/>
              <a:t>ть</a:t>
            </a:r>
            <a:r>
              <a:rPr lang="ru-RU" sz="1600" dirty="0" smtClean="0"/>
              <a:t> работника к интенсивному труду, при котором адекватно будет оцениваться стоимость его рабочей силы;</a:t>
            </a:r>
          </a:p>
          <a:p>
            <a:r>
              <a:rPr lang="ru-RU" sz="1600" dirty="0" smtClean="0"/>
              <a:t> некоторой результирующей системы (с учетом величины тарифа)</a:t>
            </a:r>
            <a:r>
              <a:rPr lang="uk-UA" sz="1600" dirty="0" smtClean="0"/>
              <a:t>, </a:t>
            </a:r>
            <a:r>
              <a:rPr lang="uk-UA" sz="1600" dirty="0" err="1" smtClean="0"/>
              <a:t>т.е</a:t>
            </a:r>
            <a:r>
              <a:rPr lang="uk-UA" sz="1600" dirty="0" smtClean="0"/>
              <a:t>.  </a:t>
            </a:r>
            <a:r>
              <a:rPr lang="ru-RU" sz="1600" dirty="0" smtClean="0"/>
              <a:t>Стимулировать работника к непрерывной рационализации и в то же время адекватно оценивать конкретные результаты его труда.</a:t>
            </a:r>
          </a:p>
          <a:p>
            <a:pPr>
              <a:buNone/>
            </a:pPr>
            <a:r>
              <a:rPr lang="ru-RU" sz="1600" dirty="0" smtClean="0"/>
              <a:t> 2)Среди нематериальных (социально-психологических) методов мотивации можно предложить: </a:t>
            </a:r>
          </a:p>
          <a:p>
            <a:pPr lvl="0"/>
            <a:r>
              <a:rPr lang="ru-RU" sz="1600" dirty="0" smtClean="0"/>
              <a:t>поддержание благоприятного психологического климата в коллективе;</a:t>
            </a:r>
          </a:p>
          <a:p>
            <a:pPr lvl="0"/>
            <a:r>
              <a:rPr lang="ru-RU" sz="1600" dirty="0" smtClean="0"/>
              <a:t>развитие системы управления конфликтами;</a:t>
            </a:r>
          </a:p>
          <a:p>
            <a:pPr lvl="0"/>
            <a:r>
              <a:rPr lang="ru-RU" sz="1600" dirty="0" smtClean="0"/>
              <a:t>формирование и развитие организационной культуры</a:t>
            </a:r>
            <a:r>
              <a:rPr lang="uk-UA" sz="1600" dirty="0" smtClean="0"/>
              <a:t>;</a:t>
            </a:r>
            <a:endParaRPr lang="ru-RU" sz="1600" dirty="0" smtClean="0"/>
          </a:p>
          <a:p>
            <a:pPr lvl="0"/>
            <a:r>
              <a:rPr lang="uk-UA" sz="1600" dirty="0" smtClean="0"/>
              <a:t>п</a:t>
            </a:r>
            <a:r>
              <a:rPr lang="ru-RU" sz="1600" dirty="0" smtClean="0"/>
              <a:t>планирование карьеры. Применение данного метода также создает у работника чувство «нужности» и «принадлежности» к организации, помогает избавить работника от «перегорания» в должности, а также влияет на содержание работы.</a:t>
            </a:r>
          </a:p>
          <a:p>
            <a:pPr>
              <a:buNone/>
            </a:pPr>
            <a:r>
              <a:rPr lang="uk-UA" sz="1600" dirty="0" smtClean="0"/>
              <a:t>В</a:t>
            </a:r>
            <a:r>
              <a:rPr lang="ru-RU" sz="1600" dirty="0" err="1" smtClean="0"/>
              <a:t>недрение</a:t>
            </a:r>
            <a:r>
              <a:rPr lang="ru-RU" sz="1600" dirty="0" smtClean="0"/>
              <a:t> этих методов позволяет нам устранить практически все </a:t>
            </a:r>
            <a:r>
              <a:rPr lang="ru-RU" sz="1600" dirty="0" err="1" smtClean="0"/>
              <a:t>демотивирующие</a:t>
            </a:r>
            <a:r>
              <a:rPr lang="ru-RU" sz="1600" dirty="0" smtClean="0"/>
              <a:t> факторы, выделенные сотрудниками. </a:t>
            </a:r>
          </a:p>
          <a:p>
            <a:pPr algn="ctr">
              <a:buNone/>
            </a:pPr>
            <a:endParaRPr lang="ru-RU" sz="1600" dirty="0"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617dd6eb0ada0bb16d0aac44bf71b9b3448fc5"/>
</p:tagLst>
</file>

<file path=ppt/theme/theme1.xml><?xml version="1.0" encoding="utf-8"?>
<a:theme xmlns:a="http://schemas.openxmlformats.org/drawingml/2006/main" name="Шаблон оформления 'Слишком много файлов'">
  <a:themeElements>
    <a:clrScheme name="Шаблон оформления 'Слишком много файлов'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chemeClr val="bg1"/>
            </a:gs>
            <a:gs pos="100000">
              <a:schemeClr val="accent1"/>
            </a:gs>
          </a:gsLst>
          <a:lin ang="18900000" scaled="1"/>
        </a:gradFill>
        <a:ln w="9525"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0">
          <a:gsLst>
            <a:gs pos="0">
              <a:schemeClr val="bg1"/>
            </a:gs>
            <a:gs pos="100000">
              <a:schemeClr val="accent1"/>
            </a:gs>
          </a:gsLst>
          <a:lin ang="18900000" scaled="1"/>
        </a:gradFill>
        <a:ln w="9525"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0" i="0" u="none" strike="noStrike" cap="none" normalizeH="0" baseline="0" smtClean="0">
            <a:ln>
              <a:noFill/>
            </a:ln>
            <a:solidFill>
              <a:schemeClr val="tx1"/>
            </a:solidFill>
            <a:effectLst/>
            <a:latin typeface="Arial" charset="0"/>
          </a:defRPr>
        </a:defPPr>
      </a:lstStyle>
    </a:lnDef>
  </a:objectDefaults>
  <a:extraClrSchemeLst>
    <a:extraClrScheme>
      <a:clrScheme name="Шаблон оформления 'Слишком много файлов'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Шаблон оформления 'Слишком много файлов'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Шаблон оформления 'Слишком много файлов'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Шаблон оформления 'Слишком много файлов'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Шаблон оформления 'Слишком много файлов'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Шаблон оформления 'Слишком много файлов'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Шаблон оформления 'Слишком много файлов'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Шаблон оформления 'Слишком много файлов'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Шаблон оформления 'Слишком много файлов'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Шаблон оформления 'Слишком много файлов'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Шаблон оформления 'Слишком много файлов'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Шаблон оформления 'Слишком много файлов'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1660</TotalTime>
  <Words>2086</Words>
  <Application>Microsoft Office PowerPoint</Application>
  <PresentationFormat>Лист A4 (210x297 мм)</PresentationFormat>
  <Paragraphs>1016</Paragraphs>
  <Slides>20</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20</vt:i4>
      </vt:variant>
    </vt:vector>
  </HeadingPairs>
  <TitlesOfParts>
    <vt:vector size="23" baseType="lpstr">
      <vt:lpstr>Шаблон оформления 'Слишком много файлов'</vt:lpstr>
      <vt:lpstr>Формула</vt:lpstr>
      <vt:lpstr>Microsoft Equation 3.0</vt:lpstr>
      <vt:lpstr>Презентация PowerPoint</vt:lpstr>
      <vt:lpstr>Презентация PowerPoint</vt:lpstr>
      <vt:lpstr>Презентация PowerPoint</vt:lpstr>
      <vt:lpstr>Таблица 1  АНАЛИЗ ТЕХНИКО-ЭКОНОМИЧЕСКИХ ПОКАЗАТЕЛЕЙ ДЕЯТЕЛЬНОСТИ ПАО "ЭМСС" ЗА 2013-2014 ГОДЫ</vt:lpstr>
      <vt:lpstr>Презентация PowerPoint</vt:lpstr>
      <vt:lpstr>Таблица 2 Анализ динамики промышленно-производственного  персонала за 2013-2014 годы.</vt:lpstr>
      <vt:lpstr>Таблица 3 Половозрастной состав и уровень образования ПАО «ЭМСС»</vt:lpstr>
      <vt:lpstr>Презентация PowerPoint</vt:lpstr>
      <vt:lpstr>Презентация PowerPoint</vt:lpstr>
      <vt:lpstr>Презентация PowerPoint</vt:lpstr>
      <vt:lpstr>Презентация PowerPoint</vt:lpstr>
      <vt:lpstr>  Исходные данные для построения модели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none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Yana Matvienko</dc:creator>
  <cp:lastModifiedBy>ViMax</cp:lastModifiedBy>
  <cp:revision>169</cp:revision>
  <dcterms:created xsi:type="dcterms:W3CDTF">2001-11-14T21:16:23Z</dcterms:created>
  <dcterms:modified xsi:type="dcterms:W3CDTF">2015-12-21T19:04:39Z</dcterms:modified>
</cp:coreProperties>
</file>