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handoutMasterIdLst>
    <p:handoutMasterId r:id="rId17"/>
  </p:handoutMasterIdLst>
  <p:sldIdLst>
    <p:sldId id="256" r:id="rId2"/>
    <p:sldId id="271" r:id="rId3"/>
    <p:sldId id="318" r:id="rId4"/>
    <p:sldId id="272" r:id="rId5"/>
    <p:sldId id="302" r:id="rId6"/>
    <p:sldId id="323" r:id="rId7"/>
    <p:sldId id="285" r:id="rId8"/>
    <p:sldId id="325" r:id="rId9"/>
    <p:sldId id="293" r:id="rId10"/>
    <p:sldId id="319" r:id="rId11"/>
    <p:sldId id="311" r:id="rId12"/>
    <p:sldId id="324" r:id="rId13"/>
    <p:sldId id="309" r:id="rId14"/>
    <p:sldId id="326" r:id="rId15"/>
    <p:sldId id="327" r:id="rId16"/>
  </p:sldIdLst>
  <p:sldSz cx="9906000" cy="6858000" type="A4"/>
  <p:notesSz cx="6858000" cy="9144000"/>
  <p:custDataLst>
    <p:tags r:id="rId18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  <a:srgbClr val="996600"/>
    <a:srgbClr val="FF0000"/>
    <a:srgbClr val="009900"/>
    <a:srgbClr val="CC00CC"/>
    <a:srgbClr val="0000FF"/>
    <a:srgbClr val="FF6600"/>
    <a:srgbClr val="0000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623" autoAdjust="0"/>
    <p:restoredTop sz="90929" autoAdjust="0"/>
  </p:normalViewPr>
  <p:slideViewPr>
    <p:cSldViewPr>
      <p:cViewPr varScale="1">
        <p:scale>
          <a:sx n="76" d="100"/>
          <a:sy n="76" d="100"/>
        </p:scale>
        <p:origin x="-1512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1" sz="1200">
                <a:latin typeface="Times New Roman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627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200">
                <a:latin typeface="Times New Roman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628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1" sz="1200">
                <a:latin typeface="Times New Roman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629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1" sz="1200">
                <a:latin typeface="Times New Roman" charset="0"/>
              </a:defRPr>
            </a:lvl1pPr>
          </a:lstStyle>
          <a:p>
            <a:pPr>
              <a:defRPr/>
            </a:pPr>
            <a:fld id="{5385EDE1-F81E-4DE2-9E23-8E3F7934EB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5934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42950" y="1371600"/>
            <a:ext cx="84201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3048000"/>
            <a:ext cx="6934200" cy="685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6DEF19E4-1F47-4F72-B9BA-A0ED2C664C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F78C3F-F47E-4F2F-8993-55994C49DD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F38C24-B352-406F-8830-9C323CE269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CCEB8-DA50-4D76-8A71-2D819A00FC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D8998-055F-4125-8937-A12B88E711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60CA36-5812-49DB-90F9-415020ECA5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328AF-0E08-4551-AB3F-5463291E61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31603A-CCE1-4DB8-9127-A5E79F9505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577BE2-D935-4AE8-8B48-B9640AE8A2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BEFBAF-A22B-4E6C-980E-F8B29D6176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A4356D-506A-40A2-B467-1AC04CE571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09EF54E8-B9E3-4C96-85F9-8E4501D772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09588" y="555625"/>
            <a:ext cx="8886825" cy="8683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lIns="67391" tIns="33696" rIns="67391" bIns="33696">
            <a:spAutoFit/>
          </a:bodyPr>
          <a:lstStyle/>
          <a:p>
            <a:pPr algn="ctr"/>
            <a:r>
              <a:rPr lang="ru-RU" sz="1400" b="1" dirty="0" smtClean="0">
                <a:latin typeface="+mn-lt"/>
              </a:rPr>
              <a:t>М</a:t>
            </a:r>
            <a:r>
              <a:rPr lang="uk-UA" sz="1400" b="1" dirty="0" smtClean="0">
                <a:latin typeface="+mn-lt"/>
              </a:rPr>
              <a:t>ІНІСТЕРСТВО ОСВІТИ</a:t>
            </a:r>
            <a:r>
              <a:rPr lang="ru-RU" sz="1400" b="1" dirty="0" smtClean="0">
                <a:latin typeface="+mn-lt"/>
              </a:rPr>
              <a:t> ТА </a:t>
            </a:r>
            <a:r>
              <a:rPr lang="ru-RU" sz="1400" b="1" dirty="0">
                <a:latin typeface="+mn-lt"/>
              </a:rPr>
              <a:t>НАУКИ </a:t>
            </a:r>
            <a:r>
              <a:rPr lang="ru-RU" sz="1400" b="1" dirty="0" smtClean="0">
                <a:latin typeface="+mn-lt"/>
              </a:rPr>
              <a:t>УКРАЇНИ</a:t>
            </a:r>
            <a:endParaRPr lang="ru-RU" sz="1400" b="1" dirty="0">
              <a:latin typeface="+mn-lt"/>
            </a:endParaRPr>
          </a:p>
          <a:p>
            <a:pPr algn="ctr"/>
            <a:r>
              <a:rPr lang="ru-RU" sz="1400" b="1" dirty="0" smtClean="0">
                <a:latin typeface="+mn-lt"/>
              </a:rPr>
              <a:t>ДОНБАСЬКА ДЕРЖАВНА МАШИНОБУДІВНА АКАДЕМІЯ</a:t>
            </a:r>
            <a:endParaRPr lang="ru-RU" sz="1400" b="1" dirty="0">
              <a:latin typeface="+mn-lt"/>
            </a:endParaRPr>
          </a:p>
          <a:p>
            <a:r>
              <a:rPr lang="ru-RU" sz="2400" b="1" dirty="0">
                <a:latin typeface="+mn-lt"/>
              </a:rPr>
              <a:t> 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666720" y="1428737"/>
            <a:ext cx="8534752" cy="736235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lIns="67391" tIns="33696" rIns="67391" bIns="33696">
            <a:spAutoFit/>
          </a:bodyPr>
          <a:lstStyle/>
          <a:p>
            <a:pPr algn="ctr"/>
            <a:r>
              <a:rPr lang="ru-RU" sz="2400" dirty="0"/>
              <a:t> 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ДЕМОНСТРАЦІЙНИЙ МАТЕРІАЛ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дипломної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роботи</a:t>
            </a:r>
          </a:p>
          <a:p>
            <a:pPr algn="ctr"/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магістра спеціальності </a:t>
            </a:r>
          </a:p>
          <a:p>
            <a:pPr algn="ctr"/>
            <a:r>
              <a:rPr lang="uk-UA" sz="1400" dirty="0" smtClean="0">
                <a:latin typeface="+mn-lt"/>
              </a:rPr>
              <a:t>8.03050401 Економіка підприємства</a:t>
            </a: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b="1" dirty="0" smtClean="0">
                <a:latin typeface="+mn-lt"/>
              </a:rPr>
              <a:t>НЕДАШКОВСЬКОЇ  ЯНИ АНАТОЛ</a:t>
            </a:r>
            <a:r>
              <a:rPr lang="en-US" b="1" dirty="0" smtClean="0">
                <a:latin typeface="+mn-lt"/>
              </a:rPr>
              <a:t>I</a:t>
            </a:r>
            <a:r>
              <a:rPr lang="uk-UA" b="1" dirty="0" smtClean="0">
                <a:latin typeface="+mn-lt"/>
              </a:rPr>
              <a:t>ЇВНИ</a:t>
            </a:r>
            <a:endParaRPr lang="uk-UA" dirty="0" smtClean="0">
              <a:latin typeface="+mn-lt"/>
            </a:endParaRPr>
          </a:p>
          <a:p>
            <a:pPr algn="ctr"/>
            <a:r>
              <a:rPr lang="uk-UA" sz="2400" dirty="0" smtClean="0">
                <a:latin typeface="+mn-lt"/>
                <a:cs typeface="Times New Roman" pitchFamily="18" charset="0"/>
              </a:rPr>
              <a:t> </a:t>
            </a:r>
          </a:p>
          <a:p>
            <a:pPr algn="ctr"/>
            <a:r>
              <a:rPr lang="uk-UA" sz="2200" dirty="0">
                <a:latin typeface="+mn-lt"/>
              </a:rPr>
              <a:t>УДОСКОНАЛЕННЯ </a:t>
            </a:r>
            <a:r>
              <a:rPr lang="ru-RU" sz="2200" dirty="0" smtClean="0">
                <a:latin typeface="+mn-lt"/>
              </a:rPr>
              <a:t>МЕТОД</a:t>
            </a:r>
            <a:r>
              <a:rPr lang="en-US" sz="2200" dirty="0" smtClean="0">
                <a:latin typeface="+mn-lt"/>
              </a:rPr>
              <a:t>I</a:t>
            </a:r>
            <a:r>
              <a:rPr lang="ru-RU" sz="2200" dirty="0" smtClean="0">
                <a:latin typeface="+mn-lt"/>
              </a:rPr>
              <a:t>В ОЦ</a:t>
            </a:r>
            <a:r>
              <a:rPr lang="en-US" sz="2200" dirty="0" smtClean="0">
                <a:latin typeface="+mn-lt"/>
              </a:rPr>
              <a:t>I</a:t>
            </a:r>
            <a:r>
              <a:rPr lang="ru-RU" sz="2200" dirty="0" smtClean="0">
                <a:latin typeface="+mn-lt"/>
              </a:rPr>
              <a:t>НКИ ЕФЕКТИВНОСТ</a:t>
            </a:r>
            <a:r>
              <a:rPr lang="en-US" sz="2200" dirty="0" smtClean="0">
                <a:latin typeface="+mn-lt"/>
              </a:rPr>
              <a:t>I</a:t>
            </a:r>
            <a:r>
              <a:rPr lang="ru-RU" sz="2200" dirty="0" smtClean="0">
                <a:latin typeface="+mn-lt"/>
              </a:rPr>
              <a:t> ВИКОРИСТАННЯ ТРУДОВИХ РЕСУРС</a:t>
            </a:r>
            <a:r>
              <a:rPr lang="en-US" sz="2200" dirty="0" smtClean="0">
                <a:latin typeface="+mn-lt"/>
              </a:rPr>
              <a:t>I</a:t>
            </a:r>
            <a:r>
              <a:rPr lang="ru-RU" sz="2200" dirty="0" smtClean="0">
                <a:latin typeface="+mn-lt"/>
              </a:rPr>
              <a:t>В В УМОВАХ ПАТ «НКМЗ» НА ОСНОВ</a:t>
            </a:r>
            <a:r>
              <a:rPr lang="en-US" sz="2200" dirty="0" smtClean="0">
                <a:latin typeface="+mn-lt"/>
              </a:rPr>
              <a:t>I</a:t>
            </a:r>
            <a:r>
              <a:rPr lang="ru-RU" sz="2200" dirty="0" smtClean="0">
                <a:latin typeface="+mn-lt"/>
              </a:rPr>
              <a:t> ДОСЛ</a:t>
            </a:r>
            <a:r>
              <a:rPr lang="en-US" sz="2200" dirty="0" smtClean="0">
                <a:latin typeface="+mn-lt"/>
              </a:rPr>
              <a:t>I</a:t>
            </a:r>
            <a:r>
              <a:rPr lang="ru-RU" sz="2200" dirty="0" smtClean="0">
                <a:latin typeface="+mn-lt"/>
              </a:rPr>
              <a:t>ДЖЕННЯ ХАРАКТЕРИСТИК ПЕРСОНАЛУ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					</a:t>
            </a:r>
            <a:r>
              <a:rPr lang="ru-RU" sz="2400" b="1" dirty="0" smtClean="0">
                <a:latin typeface="+mn-lt"/>
                <a:cs typeface="Times New Roman" pitchFamily="18" charset="0"/>
              </a:rPr>
              <a:t>         </a:t>
            </a:r>
            <a:r>
              <a:rPr lang="ru-RU" sz="2400" b="1" dirty="0" smtClean="0">
                <a:latin typeface="+mn-lt"/>
              </a:rPr>
              <a:t> </a:t>
            </a:r>
            <a:r>
              <a:rPr lang="uk-UA" sz="1400" b="1" dirty="0" smtClean="0">
                <a:latin typeface="+mn-lt"/>
                <a:cs typeface="Times New Roman" pitchFamily="18" charset="0"/>
              </a:rPr>
              <a:t>Науковий керівник:</a:t>
            </a:r>
            <a:endParaRPr lang="uk-UA" sz="1400" b="1" dirty="0" smtClean="0">
              <a:latin typeface="+mn-lt"/>
              <a:cs typeface="Times New Roman" pitchFamily="18" charset="0"/>
            </a:endParaRPr>
          </a:p>
          <a:p>
            <a:pPr algn="r"/>
            <a:r>
              <a:rPr lang="uk-UA" sz="1400" b="1" dirty="0" err="1" smtClean="0">
                <a:latin typeface="+mn-lt"/>
                <a:cs typeface="Times New Roman" pitchFamily="18" charset="0"/>
              </a:rPr>
              <a:t>Касьянюк</a:t>
            </a:r>
            <a:r>
              <a:rPr lang="uk-UA" sz="1400" b="1" dirty="0" smtClean="0">
                <a:latin typeface="+mn-lt"/>
                <a:cs typeface="Times New Roman" pitchFamily="18" charset="0"/>
              </a:rPr>
              <a:t> С.В.</a:t>
            </a:r>
            <a:endParaRPr lang="uk-UA" sz="1400" b="1" dirty="0" smtClean="0">
              <a:latin typeface="+mn-lt"/>
              <a:cs typeface="Times New Roman" pitchFamily="18" charset="0"/>
            </a:endParaRPr>
          </a:p>
          <a:p>
            <a:pPr algn="r" eaLnBrk="0" hangingPunct="0"/>
            <a:r>
              <a:rPr lang="uk-UA" sz="1400" b="1" dirty="0" err="1" smtClean="0">
                <a:latin typeface="+mn-lt"/>
                <a:cs typeface="Times New Roman" pitchFamily="18" charset="0"/>
              </a:rPr>
              <a:t>к.т.н</a:t>
            </a:r>
            <a:r>
              <a:rPr lang="uk-UA" sz="1400" b="1" dirty="0" smtClean="0">
                <a:latin typeface="+mn-lt"/>
                <a:cs typeface="Times New Roman" pitchFamily="18" charset="0"/>
              </a:rPr>
              <a:t>., доцент</a:t>
            </a:r>
            <a:endParaRPr lang="uk-UA" sz="2400" b="1" dirty="0" smtClean="0">
              <a:latin typeface="+mn-lt"/>
            </a:endParaRPr>
          </a:p>
          <a:p>
            <a:pPr algn="ctr"/>
            <a:endParaRPr lang="ru-RU" sz="2400" b="1" dirty="0"/>
          </a:p>
          <a:p>
            <a:pPr algn="ctr"/>
            <a:endParaRPr lang="ru-RU" sz="2400" dirty="0"/>
          </a:p>
          <a:p>
            <a:pPr algn="ctr"/>
            <a:endParaRPr lang="ru-RU" sz="1400" dirty="0"/>
          </a:p>
          <a:p>
            <a:pPr algn="ctr"/>
            <a:endParaRPr lang="ru-RU" sz="1400" dirty="0"/>
          </a:p>
          <a:p>
            <a:pPr algn="ctr"/>
            <a:endParaRPr lang="ru-RU" sz="1400" dirty="0"/>
          </a:p>
          <a:p>
            <a:pPr algn="ctr"/>
            <a:endParaRPr lang="ru-RU" sz="1400" dirty="0"/>
          </a:p>
          <a:p>
            <a:pPr algn="ctr"/>
            <a:endParaRPr lang="ru-RU" sz="1400" dirty="0"/>
          </a:p>
          <a:p>
            <a:pPr algn="ctr"/>
            <a:endParaRPr lang="ru-RU" sz="1400" dirty="0"/>
          </a:p>
          <a:p>
            <a:pPr algn="ctr"/>
            <a:endParaRPr lang="ru-RU" sz="1400" dirty="0"/>
          </a:p>
          <a:p>
            <a:pPr algn="ctr">
              <a:spcBef>
                <a:spcPct val="50000"/>
              </a:spcBef>
            </a:pPr>
            <a:endParaRPr kumimoji="1" lang="ru-RU" sz="20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pic>
        <p:nvPicPr>
          <p:cNvPr id="3076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6763" y="285750"/>
            <a:ext cx="1411287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6654" y="4714884"/>
            <a:ext cx="169227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3"/>
          <p:cNvSpPr txBox="1">
            <a:spLocks noChangeArrowheads="1"/>
          </p:cNvSpPr>
          <p:nvPr/>
        </p:nvSpPr>
        <p:spPr bwMode="auto">
          <a:xfrm>
            <a:off x="679450" y="490538"/>
            <a:ext cx="8547100" cy="5349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lIns="67391" tIns="33696" rIns="67391" bIns="33696">
            <a:spAutoFit/>
          </a:bodyPr>
          <a:lstStyle/>
          <a:p>
            <a:pPr indent="358775" algn="just" defTabSz="674688">
              <a:lnSpc>
                <a:spcPct val="150000"/>
              </a:lnSpc>
              <a:spcBef>
                <a:spcPct val="50000"/>
              </a:spcBef>
            </a:pPr>
            <a:r>
              <a:rPr lang="ru-RU" sz="230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9563" y="-79375"/>
            <a:ext cx="9358312" cy="757130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 dirty="0"/>
          </a:p>
          <a:p>
            <a:pPr algn="just"/>
            <a:r>
              <a:rPr lang="ru-RU" b="1" dirty="0" smtClean="0">
                <a:latin typeface="Times New Roman" pitchFamily="18" charset="0"/>
              </a:rPr>
              <a:t>Постановка проблемы: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dirty="0" smtClean="0">
                <a:latin typeface="+mn-lt"/>
              </a:rPr>
              <a:t>На</a:t>
            </a:r>
            <a:r>
              <a:rPr lang="ru-RU" dirty="0" smtClean="0">
                <a:latin typeface="+mn-lt"/>
              </a:rPr>
              <a:t> </a:t>
            </a:r>
            <a:r>
              <a:rPr lang="ru-RU" dirty="0" smtClean="0">
                <a:latin typeface="+mn-lt"/>
              </a:rPr>
              <a:t>результаты производственно-хозяйственной деятельности организации, </a:t>
            </a:r>
            <a:r>
              <a:rPr lang="ru-RU" dirty="0" smtClean="0">
                <a:latin typeface="+mn-lt"/>
              </a:rPr>
              <a:t>выполнение бизнес-плана, динамику выполнения плана производства оказывает влияние степень использования трудовых ресурсов. Кроме того, интенсификация общественного производства, повышение его экономической эффективности и качества продукции предполагают максимальное развитие хозяйственной инициативы трудовых коллективов предприятий.</a:t>
            </a:r>
          </a:p>
          <a:p>
            <a:pPr algn="just"/>
            <a:endParaRPr lang="ru-RU" dirty="0">
              <a:latin typeface="+mn-lt"/>
              <a:cs typeface="Times New Roman" pitchFamily="18" charset="0"/>
            </a:endParaRPr>
          </a:p>
          <a:p>
            <a:endParaRPr lang="ru-RU" b="1" dirty="0" smtClean="0">
              <a:latin typeface="+mn-lt"/>
            </a:endParaRPr>
          </a:p>
          <a:p>
            <a:pPr algn="just"/>
            <a:r>
              <a:rPr lang="ru-RU" b="1" dirty="0" smtClean="0">
                <a:latin typeface="+mn-lt"/>
              </a:rPr>
              <a:t>Целью магистерской работы</a:t>
            </a:r>
            <a:r>
              <a:rPr lang="ru-RU" dirty="0" smtClean="0">
                <a:latin typeface="+mn-lt"/>
              </a:rPr>
              <a:t> является </a:t>
            </a:r>
            <a:r>
              <a:rPr lang="ru-RU" dirty="0">
                <a:latin typeface="+mn-lt"/>
              </a:rPr>
              <a:t>анализ </a:t>
            </a:r>
            <a:r>
              <a:rPr lang="ru-RU" dirty="0" smtClean="0">
                <a:latin typeface="+mn-lt"/>
              </a:rPr>
              <a:t>усовершенствование методов оценки эффективности использования трудовых ресурсов в условиях ПАО «НКМЗ» на основе исследования характеристик персонала.</a:t>
            </a:r>
            <a:endParaRPr lang="ru-RU" dirty="0">
              <a:latin typeface="+mn-lt"/>
            </a:endParaRPr>
          </a:p>
          <a:p>
            <a:pPr algn="just"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</a:rPr>
              <a:t>Объектом исследования </a:t>
            </a:r>
            <a:r>
              <a:rPr lang="ru-RU" dirty="0" smtClean="0">
                <a:latin typeface="Times New Roman" pitchFamily="18" charset="0"/>
              </a:rPr>
              <a:t>является</a:t>
            </a:r>
            <a:r>
              <a:rPr lang="ru-RU" dirty="0" smtClean="0">
                <a:latin typeface="+mn-lt"/>
              </a:rPr>
              <a:t> </a:t>
            </a:r>
            <a:r>
              <a:rPr lang="ru-RU" dirty="0">
                <a:latin typeface="+mn-lt"/>
              </a:rPr>
              <a:t>механосборочный цех №1 </a:t>
            </a:r>
            <a:r>
              <a:rPr lang="ru-RU" dirty="0" err="1">
                <a:latin typeface="+mn-lt"/>
              </a:rPr>
              <a:t>ПАО</a:t>
            </a:r>
            <a:r>
              <a:rPr lang="ru-RU" dirty="0">
                <a:latin typeface="+mn-lt"/>
              </a:rPr>
              <a:t> «</a:t>
            </a:r>
            <a:r>
              <a:rPr lang="ru-RU" dirty="0" err="1">
                <a:latin typeface="+mn-lt"/>
              </a:rPr>
              <a:t>НКМЗ</a:t>
            </a:r>
            <a:r>
              <a:rPr lang="ru-RU" dirty="0">
                <a:latin typeface="+mn-lt"/>
              </a:rPr>
              <a:t>».</a:t>
            </a:r>
          </a:p>
          <a:p>
            <a:pPr algn="just"/>
            <a:endParaRPr lang="ru-RU" b="1" dirty="0" smtClean="0">
              <a:latin typeface="+mn-lt"/>
            </a:endParaRPr>
          </a:p>
          <a:p>
            <a:pPr algn="just"/>
            <a:r>
              <a:rPr lang="ru-RU" b="1" dirty="0" smtClean="0">
                <a:latin typeface="+mn-lt"/>
              </a:rPr>
              <a:t>Предметом </a:t>
            </a:r>
            <a:r>
              <a:rPr lang="ru-RU" b="1" dirty="0">
                <a:latin typeface="+mn-lt"/>
              </a:rPr>
              <a:t>исследования </a:t>
            </a:r>
            <a:r>
              <a:rPr lang="ru-RU" dirty="0" smtClean="0">
                <a:latin typeface="+mn-lt"/>
              </a:rPr>
              <a:t>является совокупность методов и средств </a:t>
            </a:r>
            <a:r>
              <a:rPr lang="ru-RU" dirty="0" smtClean="0">
                <a:latin typeface="+mn-lt"/>
              </a:rPr>
              <a:t>оценки трудовых ресурсов механического </a:t>
            </a:r>
            <a:r>
              <a:rPr lang="ru-RU" dirty="0" smtClean="0">
                <a:latin typeface="+mn-lt"/>
              </a:rPr>
              <a:t>цеха №1 ПАО «НКМЗ»</a:t>
            </a:r>
            <a:endParaRPr lang="ru-RU" dirty="0">
              <a:latin typeface="+mn-lt"/>
            </a:endParaRPr>
          </a:p>
          <a:p>
            <a:pPr algn="just">
              <a:defRPr/>
            </a:pPr>
            <a:endParaRPr lang="ru-RU" dirty="0" smtClean="0">
              <a:latin typeface="+mn-lt"/>
            </a:endParaRPr>
          </a:p>
          <a:p>
            <a:pPr algn="just">
              <a:defRPr/>
            </a:pPr>
            <a:r>
              <a:rPr lang="ru-RU" dirty="0" smtClean="0">
                <a:latin typeface="+mn-lt"/>
              </a:rPr>
              <a:t>При </a:t>
            </a:r>
            <a:r>
              <a:rPr lang="ru-RU" dirty="0">
                <a:latin typeface="+mn-lt"/>
              </a:rPr>
              <a:t>решении поставленных в дипломной работе задач применялись </a:t>
            </a:r>
            <a:r>
              <a:rPr lang="ru-RU" b="1" dirty="0" smtClean="0">
                <a:latin typeface="+mn-lt"/>
              </a:rPr>
              <a:t>методы и приемы </a:t>
            </a:r>
            <a:r>
              <a:rPr lang="ru-RU" dirty="0" smtClean="0">
                <a:latin typeface="+mn-lt"/>
              </a:rPr>
              <a:t>экономического </a:t>
            </a:r>
            <a:r>
              <a:rPr lang="ru-RU" dirty="0">
                <a:latin typeface="+mn-lt"/>
              </a:rPr>
              <a:t>и статистического анализа, математического моделирования, системного и структурного анализа.</a:t>
            </a:r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255225"/>
            <a:ext cx="990600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>
                <a:latin typeface="+mn-lt"/>
              </a:rPr>
              <a:t>Реализация цели исследования предусматривает необходимость решения ряда задач, главными из которых являются: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</a:rPr>
              <a:t>изучение теоретических основ анализа </a:t>
            </a:r>
            <a:r>
              <a:rPr lang="ru-RU" sz="2000" dirty="0" smtClean="0">
                <a:latin typeface="+mn-lt"/>
              </a:rPr>
              <a:t>трудовых ресурсов;</a:t>
            </a:r>
            <a:endParaRPr lang="ru-RU" sz="2000" dirty="0">
              <a:latin typeface="+mn-lt"/>
            </a:endParaRP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+mn-lt"/>
              </a:rPr>
              <a:t>проведение </a:t>
            </a:r>
            <a:r>
              <a:rPr lang="ru-RU" sz="2000" dirty="0">
                <a:latin typeface="+mn-lt"/>
              </a:rPr>
              <a:t>анализа технико-экономических показателей работы предприятия;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+mn-lt"/>
              </a:rPr>
              <a:t>усовершенствовать качественные характеристики использования трудового потенциала предприятия</a:t>
            </a:r>
            <a:r>
              <a:rPr lang="ru-RU" sz="2000" dirty="0" smtClean="0">
                <a:latin typeface="+mn-lt"/>
              </a:rPr>
              <a:t>;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+mn-lt"/>
              </a:rPr>
              <a:t>определение основных проблем </a:t>
            </a:r>
            <a:r>
              <a:rPr lang="ru-RU" sz="2000" dirty="0" smtClean="0">
                <a:latin typeface="+mn-lt"/>
              </a:rPr>
              <a:t>предприятия в вопросе эффективности использования трудового потенциала</a:t>
            </a:r>
            <a:r>
              <a:rPr lang="ru-RU" sz="2000" dirty="0" smtClean="0">
                <a:latin typeface="+mn-lt"/>
              </a:rPr>
              <a:t>;</a:t>
            </a:r>
            <a:endParaRPr lang="ru-RU" sz="2000" dirty="0">
              <a:latin typeface="+mn-lt"/>
            </a:endParaRP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+mn-lt"/>
              </a:rPr>
              <a:t>предложение мероприятий </a:t>
            </a:r>
            <a:r>
              <a:rPr lang="ru-RU" sz="2000" dirty="0" smtClean="0">
                <a:latin typeface="+mn-lt"/>
              </a:rPr>
              <a:t>по решению данных проблем на предприятии.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16496" y="296887"/>
            <a:ext cx="8915400" cy="648072"/>
          </a:xfrm>
        </p:spPr>
        <p:txBody>
          <a:bodyPr/>
          <a:lstStyle/>
          <a:p>
            <a:pPr lvl="0" eaLnBrk="1" hangingPunct="1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Таблица 1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+mn-lt"/>
              </a:rPr>
              <a:t>Анализ численности </a:t>
            </a:r>
            <a:r>
              <a:rPr lang="ru-RU" sz="1800" b="1" dirty="0" smtClean="0">
                <a:latin typeface="+mn-lt"/>
              </a:rPr>
              <a:t>персонала </a:t>
            </a:r>
            <a:r>
              <a:rPr lang="ru-RU" sz="1800" b="1" dirty="0">
                <a:latin typeface="+mn-lt"/>
              </a:rPr>
              <a:t>по категориям</a:t>
            </a:r>
            <a:endParaRPr lang="ru-RU" sz="2400" dirty="0" smtClea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639919" cy="944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53958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</a:b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1488549"/>
              </p:ext>
            </p:extLst>
          </p:nvPr>
        </p:nvGraphicFramePr>
        <p:xfrm>
          <a:off x="1208584" y="980729"/>
          <a:ext cx="7162994" cy="29936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31941"/>
                <a:gridCol w="704071"/>
                <a:gridCol w="720459"/>
                <a:gridCol w="754497"/>
                <a:gridCol w="754497"/>
                <a:gridCol w="765843"/>
                <a:gridCol w="765843"/>
                <a:gridCol w="765843"/>
              </a:tblGrid>
              <a:tr h="219978">
                <a:tc rowSpan="3"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Показатель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План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Факт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Отклонения отчетных данных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979">
                <a:tc vMerge="1"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ru-RU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Отчет.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latin typeface="Times New Roman"/>
                          <a:ea typeface="Calibri"/>
                          <a:cs typeface="Times New Roman"/>
                        </a:rPr>
                        <a:t>Предыд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.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От плана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От </a:t>
                      </a:r>
                      <a:r>
                        <a:rPr lang="ru-RU" sz="1400" dirty="0" err="1" smtClean="0">
                          <a:latin typeface="Times New Roman"/>
                          <a:ea typeface="Calibri"/>
                          <a:cs typeface="Times New Roman"/>
                        </a:rPr>
                        <a:t>предыд.года</a:t>
                      </a:r>
                      <a:endParaRPr lang="ru-RU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979">
                <a:tc vMerge="1"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ru-RU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Количество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Количество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979"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Весь персонал</a:t>
                      </a:r>
                      <a:endParaRPr lang="ru-RU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130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22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1.5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4.9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979"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В том числе: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" indent="90170" algn="l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Рабочих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103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95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-4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3.88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+4.2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979">
                <a:tc>
                  <a:txBody>
                    <a:bodyPr/>
                    <a:lstStyle/>
                    <a:p>
                      <a:pPr marL="135890" algn="l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Производствен-ные рабочие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71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65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61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8.45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+6.56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97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Вспомогательных рабочих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32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34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+2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+6.25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979">
                <a:tc>
                  <a:txBody>
                    <a:bodyPr/>
                    <a:lstStyle/>
                    <a:p>
                      <a:pPr marL="135890" algn="l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Руководителей, специалистов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26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26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+2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+7.69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+2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+7.69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979">
                <a:tc>
                  <a:txBody>
                    <a:bodyPr/>
                    <a:lstStyle/>
                    <a:p>
                      <a:pPr marL="135890" algn="l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служащих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4203785"/>
            <a:ext cx="184731" cy="50783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36576" y="6165304"/>
            <a:ext cx="82809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 smtClean="0">
                <a:solidFill>
                  <a:srgbClr val="000000"/>
                </a:solidFill>
                <a:latin typeface="+mn-lt"/>
                <a:ea typeface="Times New Roman" pitchFamily="18" charset="0"/>
                <a:cs typeface="Arial" pitchFamily="34" charset="0"/>
              </a:rPr>
              <a:t>Рис. 1. </a:t>
            </a:r>
            <a:r>
              <a:rPr lang="ru-RU" sz="1400" b="1" dirty="0" smtClean="0">
                <a:latin typeface="+mn-lt"/>
              </a:rPr>
              <a:t>Динамика численности по категориям персонала механического цеха №1 за 2013- 2014 г.г</a:t>
            </a:r>
            <a:r>
              <a:rPr lang="ru-RU" sz="1400" dirty="0" smtClean="0"/>
              <a:t>.</a:t>
            </a:r>
            <a:endParaRPr lang="ru-RU" b="1" dirty="0">
              <a:latin typeface="+mn-lt"/>
            </a:endParaRPr>
          </a:p>
        </p:txBody>
      </p:sp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9633" name="Object 1"/>
          <p:cNvGraphicFramePr>
            <a:graphicFrameLocks noChangeAspect="1"/>
          </p:cNvGraphicFramePr>
          <p:nvPr/>
        </p:nvGraphicFramePr>
        <p:xfrm>
          <a:off x="3008784" y="4077072"/>
          <a:ext cx="3514725" cy="2028825"/>
        </p:xfrm>
        <a:graphic>
          <a:graphicData uri="http://schemas.openxmlformats.org/presentationml/2006/ole">
            <p:oleObj spid="_x0000_s69633" name="Диаграмма" r:id="rId3" imgW="3543334" imgH="2019330" progId="MSGraph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56973340"/>
              </p:ext>
            </p:extLst>
          </p:nvPr>
        </p:nvGraphicFramePr>
        <p:xfrm>
          <a:off x="1928664" y="836712"/>
          <a:ext cx="5976665" cy="53123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040"/>
                <a:gridCol w="1656184"/>
                <a:gridCol w="1080120"/>
                <a:gridCol w="1008112"/>
                <a:gridCol w="1008112"/>
                <a:gridCol w="864097"/>
              </a:tblGrid>
              <a:tr h="6183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Ед.измерения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2012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2013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Объем выпуска продукции за год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грн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16798341,7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18799648,56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19532851,2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4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Среднечасовая выработка на одного работника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грн/чел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97,52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93,5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87,4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4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Среднедневная выработка одного работника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грн/чел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738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713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678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4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Среднемесячная зарплата одного трудящегося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Грн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4390</a:t>
                      </a: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4185</a:t>
                      </a: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4147,5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2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реднегодовая выработка одного работника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грн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151336,41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154095,48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7625"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152600,4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2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Среднесписочная численность промышленно-производственного персонала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Чел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4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т. ч. рабочих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вспомогательных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-производственных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чел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чел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чел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95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99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34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56540" y="90791"/>
            <a:ext cx="6696744" cy="584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42792" tIns="152352" rIns="91440" bIns="0" numCol="1" anchor="ctr" anchorCtr="0" compatLnSpc="1">
            <a:prstTxWarp prst="textNoShape">
              <a:avLst/>
            </a:prstTxWarp>
            <a:spAutoFit/>
          </a:bodyPr>
          <a:lstStyle>
            <a:lvl1pPr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uk-UA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Таблица</a:t>
            </a:r>
            <a:r>
              <a:rPr kumimoji="0" lang="uk-UA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 2</a:t>
            </a: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rPr>
              <a:t>Технико-</a:t>
            </a:r>
            <a:r>
              <a:rPr lang="ru-RU" altLang="ru-RU" sz="1400" b="1" dirty="0" smtClean="0">
                <a:latin typeface="+mn-lt"/>
              </a:rPr>
              <a:t>экономические показатели </a:t>
            </a:r>
            <a:r>
              <a:rPr lang="ru-RU" altLang="ru-RU" sz="1400" b="1" dirty="0" err="1" smtClean="0">
                <a:latin typeface="+mn-lt"/>
              </a:rPr>
              <a:t>механичсекого</a:t>
            </a:r>
            <a:r>
              <a:rPr lang="ru-RU" altLang="ru-RU" sz="1400" b="1" dirty="0" smtClean="0">
                <a:latin typeface="+mn-lt"/>
              </a:rPr>
              <a:t> цеха №1</a:t>
            </a: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04026546"/>
              </p:ext>
            </p:extLst>
          </p:nvPr>
        </p:nvGraphicFramePr>
        <p:xfrm>
          <a:off x="2504728" y="1196752"/>
          <a:ext cx="5472608" cy="36204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12286"/>
                <a:gridCol w="1412286"/>
                <a:gridCol w="1363249"/>
                <a:gridCol w="1284787"/>
              </a:tblGrid>
              <a:tr h="3486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Объем произведенной продукции. тыс.грн.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Среднесписочная численность работников, чел.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Среднегодовая выработка,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тыс.грн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./чел.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78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2004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11398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135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84,42963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9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2005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12641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133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95,04511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78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2006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13872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130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106,7077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24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2007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14402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130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110,7846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2008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16982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130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130,6308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78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2009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17500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129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135,6589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78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2010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16651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120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138,7583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9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2011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17850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115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155,2174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9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2012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16798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111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151,3333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78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2013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18463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122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151,3361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9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19532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128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152,5938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424608" y="188640"/>
            <a:ext cx="7500916" cy="1077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42792" tIns="152352" rIns="91440" bIns="0" numCol="1" anchor="ctr" anchorCtr="0" compatLnSpc="1">
            <a:prstTxWarp prst="textNoShape">
              <a:avLst/>
            </a:prstTxWarp>
            <a:spAutoFit/>
          </a:bodyPr>
          <a:lstStyle>
            <a:lvl1pPr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uk-UA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Таблица</a:t>
            </a:r>
            <a:r>
              <a:rPr kumimoji="0" lang="uk-UA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3</a:t>
            </a: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ru-RU" sz="1400" b="1" dirty="0" smtClean="0">
                <a:latin typeface="+mn-lt"/>
              </a:rPr>
              <a:t>Исходные и расчетные данные производительности труда работников механического цеха №1 за 2004-2014 гг.</a:t>
            </a:r>
            <a:endParaRPr lang="ru-RU" sz="1400" dirty="0" smtClean="0"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569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19272214"/>
              </p:ext>
            </p:extLst>
          </p:nvPr>
        </p:nvGraphicFramePr>
        <p:xfrm>
          <a:off x="2216696" y="1196750"/>
          <a:ext cx="5040560" cy="41613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66272"/>
                <a:gridCol w="1814048"/>
                <a:gridCol w="2160240"/>
              </a:tblGrid>
              <a:tr h="15439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Среднегодовая выработка Тыс.грн./чел., х</a:t>
                      </a: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Объем произведенной продукции, тыс.грн., у</a:t>
                      </a: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5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2004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84,42963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11398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5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2005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95,04511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12641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3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2006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106,7077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13872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25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2007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110,7846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14402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2008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130,6308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16982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3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2009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135,6589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17500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5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2010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138,7583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16651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5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2011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155,2174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17850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3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2012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151,3333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16798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5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2013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151,3361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18463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5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152,5938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19532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306934" y="399147"/>
            <a:ext cx="4922108" cy="646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228528" tIns="152352" rIns="91440" bIns="0" numCol="1" anchor="ctr" anchorCtr="0" compatLnSpc="1">
            <a:prstTxWarp prst="textNoShape">
              <a:avLst/>
            </a:prstTxWarp>
            <a:spAutoFit/>
          </a:bodyPr>
          <a:lstStyle>
            <a:lvl1pPr indent="457200"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 eaLnBrk="1" hangingPunct="1"/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Таблица 4</a:t>
            </a:r>
            <a:b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</a:br>
            <a:r>
              <a:rPr lang="ru-RU" sz="1600" b="1" dirty="0" smtClean="0">
                <a:latin typeface="+mn-lt"/>
              </a:rPr>
              <a:t> Исходная информация оценки модели регрессии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3186" name="Рисунок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8584" y="260648"/>
            <a:ext cx="7984370" cy="5422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0" y="5312405"/>
            <a:ext cx="9880782" cy="1298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53958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Рис. 1. Поле корреляции зависимости объема произведенной продукции от среднегодовой выработки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01380277"/>
              </p:ext>
            </p:extLst>
          </p:nvPr>
        </p:nvGraphicFramePr>
        <p:xfrm>
          <a:off x="992560" y="836712"/>
          <a:ext cx="8424937" cy="13011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10993"/>
                <a:gridCol w="1149248"/>
                <a:gridCol w="1152128"/>
                <a:gridCol w="1008112"/>
                <a:gridCol w="1008112"/>
                <a:gridCol w="1584176"/>
                <a:gridCol w="1512168"/>
              </a:tblGrid>
              <a:tr h="44767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Коэффици-енты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Стандарт-ная ошибка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t-статис-тика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P-Значе-ние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Нижние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95%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Верхние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95%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Y-пересе-чение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3499,914664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1287,0295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2,7193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0,02363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588,452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6411,37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Перемен-ная X 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97,40910907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9,8519870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9,887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3,93E-06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75,122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119,695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36576" y="332656"/>
            <a:ext cx="820891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Таблица</a:t>
            </a:r>
            <a:r>
              <a:rPr kumimoji="0" lang="uk-UA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5</a:t>
            </a: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Анализ</a:t>
            </a:r>
            <a:r>
              <a:rPr kumimoji="0" lang="ru-RU" altLang="ru-RU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 математической зависимости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720752" y="2852936"/>
          <a:ext cx="4424680" cy="1066800"/>
        </p:xfrm>
        <a:graphic>
          <a:graphicData uri="http://schemas.openxmlformats.org/drawingml/2006/table">
            <a:tbl>
              <a:tblPr/>
              <a:tblGrid>
                <a:gridCol w="2212340"/>
                <a:gridCol w="2212340"/>
              </a:tblGrid>
              <a:tr h="1771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Множественный R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0,956920601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1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R-квадрат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0,915697037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1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Нормированный R-квадрат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0,906330042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4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Стандартная ошибка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784,9674294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1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Наблюдения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4513" name="Rectangle 1"/>
          <p:cNvSpPr>
            <a:spLocks noChangeArrowheads="1"/>
          </p:cNvSpPr>
          <p:nvPr/>
        </p:nvSpPr>
        <p:spPr bwMode="auto">
          <a:xfrm>
            <a:off x="3440832" y="2276872"/>
            <a:ext cx="279704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ctr"/>
            <a:r>
              <a:rPr lang="ru-RU" sz="1400" b="1" dirty="0" smtClean="0">
                <a:latin typeface="+mn-lt"/>
                <a:ea typeface="Times New Roman" pitchFamily="18" charset="0"/>
                <a:cs typeface="Arial" pitchFamily="34" charset="0"/>
              </a:rPr>
              <a:t>Таблица </a:t>
            </a:r>
            <a:r>
              <a:rPr lang="ru-RU" sz="1400" b="1" dirty="0" smtClean="0">
                <a:latin typeface="+mn-lt"/>
                <a:ea typeface="Times New Roman" pitchFamily="18" charset="0"/>
                <a:cs typeface="Arial" pitchFamily="34" charset="0"/>
              </a:rPr>
              <a:t>6</a:t>
            </a:r>
            <a:endParaRPr lang="ru-RU" sz="1400" b="1" dirty="0" smtClean="0">
              <a:latin typeface="+mn-lt"/>
              <a:cs typeface="Arial" pitchFamily="34" charset="0"/>
            </a:endParaRPr>
          </a:p>
          <a:p>
            <a:pPr lvl="0" indent="450850" algn="ctr" eaLnBrk="0" hangingPunct="0"/>
            <a:r>
              <a:rPr lang="ru-RU" sz="1400" b="1" dirty="0" smtClean="0">
                <a:latin typeface="+mn-lt"/>
                <a:ea typeface="Times New Roman" pitchFamily="18" charset="0"/>
                <a:cs typeface="Arial" pitchFamily="34" charset="0"/>
              </a:rPr>
              <a:t>Регрессионная статистика</a:t>
            </a:r>
            <a:endParaRPr lang="ru-RU" sz="1400" dirty="0" smtClean="0">
              <a:latin typeface="+mn-lt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000672" y="4725144"/>
          <a:ext cx="6552727" cy="1066800"/>
        </p:xfrm>
        <a:graphic>
          <a:graphicData uri="http://schemas.openxmlformats.org/drawingml/2006/table">
            <a:tbl>
              <a:tblPr/>
              <a:tblGrid>
                <a:gridCol w="1092007"/>
                <a:gridCol w="1092007"/>
                <a:gridCol w="1092007"/>
                <a:gridCol w="1092007"/>
                <a:gridCol w="1092007"/>
                <a:gridCol w="1092692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df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SS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MS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F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Значимость F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Регрессия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60235810,12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60235810,12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97,75781402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3,93208E-06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Остаток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5545564,787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616173,8652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Итого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65781374,91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3584848" y="4077072"/>
            <a:ext cx="2565126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Таблица 7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Дисперсионный анализ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Рисунок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0632" y="332656"/>
            <a:ext cx="7134225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31694" y="5301208"/>
            <a:ext cx="9874306" cy="1298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53958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Рис. 2. Диаграмма рассеяния фактических и график теоретических значений результативного признака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655457" y="156211"/>
            <a:ext cx="6419963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3048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3048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Таблица </a:t>
            </a:r>
            <a:r>
              <a:rPr lang="ru-RU" altLang="ru-RU" sz="1400" b="1" dirty="0" smtClean="0">
                <a:latin typeface="+mn-lt"/>
                <a:ea typeface="Times New Roman" pitchFamily="18" charset="0"/>
              </a:rPr>
              <a:t>8</a:t>
            </a: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ru-RU" sz="1400" b="1" dirty="0" smtClean="0">
                <a:latin typeface="+mn-lt"/>
              </a:rPr>
              <a:t>Исходная информация для построения уравнения </a:t>
            </a:r>
            <a:r>
              <a:rPr lang="ru-RU" sz="1400" b="1" dirty="0" smtClean="0">
                <a:latin typeface="+mn-lt"/>
              </a:rPr>
              <a:t>тренда</a:t>
            </a:r>
          </a:p>
          <a:p>
            <a:pPr algn="ctr"/>
            <a:r>
              <a:rPr lang="ru-RU" sz="1400" b="1" dirty="0" smtClean="0">
                <a:latin typeface="+mn-lt"/>
              </a:rPr>
              <a:t> </a:t>
            </a:r>
            <a:r>
              <a:rPr lang="ru-RU" sz="1400" b="1" dirty="0" smtClean="0">
                <a:latin typeface="+mn-lt"/>
              </a:rPr>
              <a:t>зависимости производительности труда работников механического </a:t>
            </a:r>
            <a:r>
              <a:rPr lang="ru-RU" sz="1400" b="1" dirty="0" smtClean="0">
                <a:latin typeface="+mn-lt"/>
              </a:rPr>
              <a:t>цеха</a:t>
            </a:r>
          </a:p>
          <a:p>
            <a:pPr algn="ctr"/>
            <a:r>
              <a:rPr lang="ru-RU" sz="1400" b="1" dirty="0" smtClean="0">
                <a:latin typeface="+mn-lt"/>
              </a:rPr>
              <a:t> </a:t>
            </a:r>
            <a:r>
              <a:rPr lang="ru-RU" sz="1400" b="1" dirty="0" smtClean="0">
                <a:latin typeface="+mn-lt"/>
              </a:rPr>
              <a:t>№1 от показателей времени</a:t>
            </a:r>
            <a:endParaRPr lang="ru-RU" sz="1400" dirty="0">
              <a:latin typeface="+mn-lt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60955668"/>
              </p:ext>
            </p:extLst>
          </p:nvPr>
        </p:nvGraphicFramePr>
        <p:xfrm>
          <a:off x="344488" y="1196752"/>
          <a:ext cx="9368818" cy="263496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{2D5ABB26-0587-4C30-8999-92F81FD0307C}</a:tableStyleId>
              </a:tblPr>
              <a:tblGrid>
                <a:gridCol w="2748848"/>
                <a:gridCol w="2206338"/>
                <a:gridCol w="2206338"/>
                <a:gridCol w="2207294"/>
              </a:tblGrid>
              <a:tr h="1840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Символ времени, 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t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Производительность труда, тыс.грн/чел., </a:t>
                      </a: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r>
                        <a:rPr lang="en-US" sz="1400" baseline="-25000">
                          <a:latin typeface="Times New Roman"/>
                          <a:ea typeface="Times New Roman"/>
                          <a:cs typeface="Times New Roman"/>
                        </a:rPr>
                        <a:t>t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Символ времени, </a:t>
                      </a: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t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Производительность труда, тыс.грн/чел., </a:t>
                      </a: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r>
                        <a:rPr lang="en-US" sz="1400" baseline="-25000">
                          <a:latin typeface="Times New Roman"/>
                          <a:ea typeface="Times New Roman"/>
                          <a:cs typeface="Times New Roman"/>
                        </a:rPr>
                        <a:t>t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04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84,42963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138,7583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04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95,04511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155,2174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04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106,7077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151,3333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04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110,7846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151,3361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04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130,6308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152,5938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04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135,6589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928663" y="4797151"/>
          <a:ext cx="6365618" cy="1565529"/>
        </p:xfrm>
        <a:graphic>
          <a:graphicData uri="http://schemas.openxmlformats.org/drawingml/2006/table">
            <a:tbl>
              <a:tblPr/>
              <a:tblGrid>
                <a:gridCol w="2121651"/>
                <a:gridCol w="2198830"/>
                <a:gridCol w="2045137"/>
              </a:tblGrid>
              <a:tr h="44729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Функция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Уравнение тренда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Коэффициент детерминации 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ru-RU" sz="1400" baseline="300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6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Линейная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= 7,2441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+84,944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0.9093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6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Логарифмическая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0.942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6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Степенная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0.9622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6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Полиномиальная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0,9757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6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Экспоненциальная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0.8861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2468" name="Object 4"/>
          <p:cNvGraphicFramePr>
            <a:graphicFrameLocks noChangeAspect="1"/>
          </p:cNvGraphicFramePr>
          <p:nvPr/>
        </p:nvGraphicFramePr>
        <p:xfrm>
          <a:off x="4016896" y="5517232"/>
          <a:ext cx="1524000" cy="200025"/>
        </p:xfrm>
        <a:graphic>
          <a:graphicData uri="http://schemas.openxmlformats.org/presentationml/2006/ole">
            <p:oleObj spid="_x0000_s62468" name="Формула" r:id="rId3" imgW="1536700" imgH="203200" progId="Equation.3">
              <p:embed/>
            </p:oleObj>
          </a:graphicData>
        </a:graphic>
      </p:graphicFrame>
      <p:graphicFrame>
        <p:nvGraphicFramePr>
          <p:cNvPr id="62467" name="Object 3"/>
          <p:cNvGraphicFramePr>
            <a:graphicFrameLocks noChangeAspect="1"/>
          </p:cNvGraphicFramePr>
          <p:nvPr/>
        </p:nvGraphicFramePr>
        <p:xfrm>
          <a:off x="4088904" y="5733256"/>
          <a:ext cx="1057275" cy="228600"/>
        </p:xfrm>
        <a:graphic>
          <a:graphicData uri="http://schemas.openxmlformats.org/presentationml/2006/ole">
            <p:oleObj spid="_x0000_s62467" name="Формула" r:id="rId4" imgW="1054100" imgH="228600" progId="Equation.3">
              <p:embed/>
            </p:oleObj>
          </a:graphicData>
        </a:graphic>
      </p:graphicFrame>
      <p:graphicFrame>
        <p:nvGraphicFramePr>
          <p:cNvPr id="62466" name="Object 2"/>
          <p:cNvGraphicFramePr>
            <a:graphicFrameLocks noChangeAspect="1"/>
          </p:cNvGraphicFramePr>
          <p:nvPr/>
        </p:nvGraphicFramePr>
        <p:xfrm>
          <a:off x="4088904" y="5949280"/>
          <a:ext cx="2133600" cy="228600"/>
        </p:xfrm>
        <a:graphic>
          <a:graphicData uri="http://schemas.openxmlformats.org/presentationml/2006/ole">
            <p:oleObj spid="_x0000_s62466" name="Формула" r:id="rId5" imgW="2133600" imgH="228600" progId="Equation.3">
              <p:embed/>
            </p:oleObj>
          </a:graphicData>
        </a:graphic>
      </p:graphicFrame>
      <p:graphicFrame>
        <p:nvGraphicFramePr>
          <p:cNvPr id="62465" name="Object 1"/>
          <p:cNvGraphicFramePr>
            <a:graphicFrameLocks noChangeAspect="1"/>
          </p:cNvGraphicFramePr>
          <p:nvPr/>
        </p:nvGraphicFramePr>
        <p:xfrm>
          <a:off x="4088904" y="6165304"/>
          <a:ext cx="990600" cy="228600"/>
        </p:xfrm>
        <a:graphic>
          <a:graphicData uri="http://schemas.openxmlformats.org/presentationml/2006/ole">
            <p:oleObj spid="_x0000_s62465" name="Формула" r:id="rId6" imgW="990600" imgH="228600" progId="Equation.3">
              <p:embed/>
            </p:oleObj>
          </a:graphicData>
        </a:graphic>
      </p:graphicFrame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2216696" y="4077072"/>
            <a:ext cx="645830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Таблица 9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Характеристика функций зависимости производительности труда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работников механического цеха №1 от показателей времени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 2004-2014 гг.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1" name="Рисунок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6496" y="620688"/>
            <a:ext cx="9086850" cy="460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5096381"/>
            <a:ext cx="9564157" cy="1298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53958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Рис. 3. Полиномиальная функция зависимости производительности труда от показателей времени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212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2166918" y="138499"/>
            <a:ext cx="5558587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					</a:t>
            </a:r>
            <a:endParaRPr lang="ru-RU" b="1" dirty="0" smtClean="0">
              <a:latin typeface="+mn-lt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06488345"/>
              </p:ext>
            </p:extLst>
          </p:nvPr>
        </p:nvGraphicFramePr>
        <p:xfrm>
          <a:off x="1496616" y="1075285"/>
          <a:ext cx="7632847" cy="277368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{2D5ABB26-0587-4C30-8999-92F81FD0307C}</a:tableStyleId>
              </a:tblPr>
              <a:tblGrid>
                <a:gridCol w="3084101"/>
                <a:gridCol w="1106561"/>
                <a:gridCol w="1106561"/>
                <a:gridCol w="1167812"/>
                <a:gridCol w="1167812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t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r>
                        <a:rPr lang="en-US" sz="1400" baseline="-25000" dirty="0" err="1">
                          <a:latin typeface="Times New Roman"/>
                          <a:ea typeface="Times New Roman"/>
                          <a:cs typeface="Times New Roman"/>
                        </a:rPr>
                        <a:t>t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>
                          <a:latin typeface="+mn-lt"/>
                          <a:ea typeface="Times New Roman"/>
                          <a:cs typeface="Times New Roman"/>
                        </a:rPr>
                        <a:t>y</a:t>
                      </a:r>
                      <a:r>
                        <a:rPr lang="en-US" sz="1400" baseline="-25000" dirty="0" err="1" smtClean="0">
                          <a:latin typeface="+mn-lt"/>
                          <a:ea typeface="Times New Roman"/>
                          <a:cs typeface="Times New Roman"/>
                        </a:rPr>
                        <a:t>t</a:t>
                      </a:r>
                      <a:endParaRPr lang="ru-RU" sz="10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4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r>
                        <a:rPr lang="en-US" sz="1400" baseline="-250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t</a:t>
                      </a:r>
                      <a:r>
                        <a:rPr lang="en-US" sz="14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1400" dirty="0" err="1" smtClean="0">
                          <a:latin typeface="+mn-lt"/>
                          <a:ea typeface="Times New Roman"/>
                          <a:cs typeface="Times New Roman"/>
                        </a:rPr>
                        <a:t>y</a:t>
                      </a:r>
                      <a:r>
                        <a:rPr lang="en-US" sz="1400" baseline="-25000" dirty="0" err="1" smtClean="0">
                          <a:latin typeface="+mn-lt"/>
                          <a:ea typeface="Times New Roman"/>
                          <a:cs typeface="Times New Roman"/>
                        </a:rPr>
                        <a:t>t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r>
                        <a:rPr lang="en-US" sz="1400" baseline="300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2004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84,42963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81,6719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7,605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2005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95,04511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95,2256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0,0326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2006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106,7077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107,3771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0,448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2007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110,7846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118,1264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53,902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2008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130,6308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127,4735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9,969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2009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135,6589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135,4184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0,0578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2010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138,7583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141,9611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10,258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2011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155,2174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147,1016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65,866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2012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151,3333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150,8399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0,2434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2013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151,3361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153,176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3,3852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152,5938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154,1099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2,2986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Итого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1412,496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1412</a:t>
                      </a: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4814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154,0656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28464" y="336621"/>
            <a:ext cx="9505056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Таблица 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10</a:t>
            </a: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ru-RU" sz="1400" b="1" dirty="0" smtClean="0">
                <a:latin typeface="+mn-lt"/>
              </a:rPr>
              <a:t>Расчет показателя </a:t>
            </a:r>
            <a:r>
              <a:rPr lang="ru-RU" sz="1400" b="1" dirty="0" err="1" smtClean="0">
                <a:latin typeface="+mn-lt"/>
              </a:rPr>
              <a:t>колеблемости</a:t>
            </a:r>
            <a:r>
              <a:rPr lang="ru-RU" sz="1400" b="1" dirty="0" smtClean="0">
                <a:latin typeface="+mn-lt"/>
              </a:rPr>
              <a:t> ряда динамики производительности труда работников механического цеха №1 за 2004-2014 гг.</a:t>
            </a:r>
            <a:endParaRPr lang="ru-RU" sz="1400" dirty="0">
              <a:latin typeface="+mn-lt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 bwMode="auto">
          <a:xfrm flipV="1">
            <a:off x="7257256" y="1124744"/>
            <a:ext cx="72008" cy="72008"/>
          </a:xfrm>
          <a:prstGeom prst="line">
            <a:avLst/>
          </a:prstGeom>
          <a:gradFill rotWithShape="0">
            <a:gsLst>
              <a:gs pos="0">
                <a:schemeClr val="bg1"/>
              </a:gs>
              <a:gs pos="100000">
                <a:schemeClr val="accent1"/>
              </a:gs>
            </a:gsLst>
            <a:lin ang="189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9" name="Прямая соединительная линия 8"/>
          <p:cNvCxnSpPr/>
          <p:nvPr/>
        </p:nvCxnSpPr>
        <p:spPr bwMode="auto">
          <a:xfrm>
            <a:off x="7329264" y="1124744"/>
            <a:ext cx="72008" cy="72008"/>
          </a:xfrm>
          <a:prstGeom prst="line">
            <a:avLst/>
          </a:prstGeom>
          <a:gradFill rotWithShape="0">
            <a:gsLst>
              <a:gs pos="0">
                <a:schemeClr val="bg1"/>
              </a:gs>
              <a:gs pos="100000">
                <a:schemeClr val="accent1"/>
              </a:gs>
            </a:gsLst>
            <a:lin ang="189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12" name="Прямая соединительная линия 11"/>
          <p:cNvCxnSpPr/>
          <p:nvPr/>
        </p:nvCxnSpPr>
        <p:spPr bwMode="auto">
          <a:xfrm>
            <a:off x="8553400" y="1124744"/>
            <a:ext cx="0" cy="0"/>
          </a:xfrm>
          <a:prstGeom prst="line">
            <a:avLst/>
          </a:prstGeom>
          <a:gradFill rotWithShape="0">
            <a:gsLst>
              <a:gs pos="0">
                <a:schemeClr val="bg1"/>
              </a:gs>
              <a:gs pos="100000">
                <a:schemeClr val="accent1"/>
              </a:gs>
            </a:gsLst>
            <a:lin ang="189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14" name="Прямая соединительная линия 13"/>
          <p:cNvCxnSpPr/>
          <p:nvPr/>
        </p:nvCxnSpPr>
        <p:spPr bwMode="auto">
          <a:xfrm>
            <a:off x="8625408" y="1124744"/>
            <a:ext cx="0" cy="0"/>
          </a:xfrm>
          <a:prstGeom prst="line">
            <a:avLst/>
          </a:prstGeom>
          <a:gradFill rotWithShape="0">
            <a:gsLst>
              <a:gs pos="0">
                <a:schemeClr val="bg1"/>
              </a:gs>
              <a:gs pos="100000">
                <a:schemeClr val="accent1"/>
              </a:gs>
            </a:gsLst>
            <a:lin ang="189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16" name="Прямая соединительная линия 15"/>
          <p:cNvCxnSpPr/>
          <p:nvPr/>
        </p:nvCxnSpPr>
        <p:spPr bwMode="auto">
          <a:xfrm flipV="1">
            <a:off x="8481392" y="1052736"/>
            <a:ext cx="72008" cy="144016"/>
          </a:xfrm>
          <a:prstGeom prst="line">
            <a:avLst/>
          </a:prstGeom>
          <a:gradFill rotWithShape="0">
            <a:gsLst>
              <a:gs pos="0">
                <a:schemeClr val="bg1"/>
              </a:gs>
              <a:gs pos="100000">
                <a:schemeClr val="accent1"/>
              </a:gs>
            </a:gsLst>
            <a:lin ang="189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18" name="Прямая соединительная линия 17"/>
          <p:cNvCxnSpPr/>
          <p:nvPr/>
        </p:nvCxnSpPr>
        <p:spPr bwMode="auto">
          <a:xfrm flipH="1" flipV="1">
            <a:off x="8553400" y="1052736"/>
            <a:ext cx="144016" cy="144016"/>
          </a:xfrm>
          <a:prstGeom prst="line">
            <a:avLst/>
          </a:prstGeom>
          <a:gradFill rotWithShape="0">
            <a:gsLst>
              <a:gs pos="0">
                <a:schemeClr val="bg1"/>
              </a:gs>
              <a:gs pos="100000">
                <a:schemeClr val="accent1"/>
              </a:gs>
            </a:gsLst>
            <a:lin ang="189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68624" y="1196752"/>
            <a:ext cx="7200800" cy="3582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dirty="0" smtClean="0"/>
              <a:t>- ввод в действие новой технологической линии по производству прокатного оборудования;</a:t>
            </a:r>
          </a:p>
          <a:p>
            <a:pPr>
              <a:lnSpc>
                <a:spcPct val="90000"/>
              </a:lnSpc>
            </a:pPr>
            <a:endParaRPr lang="ru-RU" dirty="0" smtClean="0"/>
          </a:p>
          <a:p>
            <a:pPr>
              <a:lnSpc>
                <a:spcPct val="90000"/>
              </a:lnSpc>
            </a:pPr>
            <a:r>
              <a:rPr lang="ru-RU" dirty="0" smtClean="0"/>
              <a:t>- осуществление модернизации системы слежения за сварочным процессом;</a:t>
            </a:r>
          </a:p>
          <a:p>
            <a:pPr>
              <a:lnSpc>
                <a:spcPct val="90000"/>
              </a:lnSpc>
            </a:pPr>
            <a:endParaRPr lang="ru-RU" dirty="0" smtClean="0"/>
          </a:p>
          <a:p>
            <a:pPr>
              <a:lnSpc>
                <a:spcPct val="90000"/>
              </a:lnSpc>
            </a:pPr>
            <a:r>
              <a:rPr lang="ru-RU" dirty="0" smtClean="0"/>
              <a:t>- модернизация системы подачи флюса на станах сварки</a:t>
            </a:r>
          </a:p>
          <a:p>
            <a:pPr>
              <a:lnSpc>
                <a:spcPct val="90000"/>
              </a:lnSpc>
            </a:pPr>
            <a:endParaRPr lang="ru-RU" dirty="0" smtClean="0"/>
          </a:p>
          <a:p>
            <a:pPr>
              <a:lnSpc>
                <a:spcPct val="90000"/>
              </a:lnSpc>
            </a:pPr>
            <a:r>
              <a:rPr lang="ru-RU" dirty="0" smtClean="0"/>
              <a:t>- реконструкция </a:t>
            </a:r>
            <a:r>
              <a:rPr lang="ru-RU" dirty="0" err="1" smtClean="0"/>
              <a:t>переукладчиков</a:t>
            </a:r>
            <a:r>
              <a:rPr lang="ru-RU" dirty="0" smtClean="0"/>
              <a:t> на участках предварительного и сложного ремонта труб;</a:t>
            </a:r>
          </a:p>
          <a:p>
            <a:pPr>
              <a:lnSpc>
                <a:spcPct val="90000"/>
              </a:lnSpc>
            </a:pPr>
            <a:endParaRPr lang="ru-RU" dirty="0" smtClean="0"/>
          </a:p>
          <a:p>
            <a:pPr>
              <a:lnSpc>
                <a:spcPct val="90000"/>
              </a:lnSpc>
            </a:pPr>
            <a:r>
              <a:rPr lang="ru-RU" dirty="0" smtClean="0"/>
              <a:t>- модернизация экскаваторов;</a:t>
            </a:r>
          </a:p>
          <a:p>
            <a:pPr>
              <a:lnSpc>
                <a:spcPct val="90000"/>
              </a:lnSpc>
            </a:pPr>
            <a:endParaRPr lang="ru-RU" dirty="0" smtClean="0"/>
          </a:p>
          <a:p>
            <a:pPr>
              <a:lnSpc>
                <a:spcPct val="90000"/>
              </a:lnSpc>
            </a:pPr>
            <a:r>
              <a:rPr lang="ru-RU" dirty="0" smtClean="0"/>
              <a:t>-повышение качества продукции.</a:t>
            </a:r>
            <a:endParaRPr 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1856656" y="476672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Мероприятия по оптимизации производительности труда: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 cstate="print"/>
          <a:srcRect l="50006" t="15948" r="13627" b="2527"/>
          <a:stretch>
            <a:fillRect/>
          </a:stretch>
        </p:blipFill>
        <p:spPr bwMode="auto">
          <a:xfrm>
            <a:off x="2360712" y="404664"/>
            <a:ext cx="5040560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617dd6eb0ada0bb16d0aac44bf71b9b3448fc5"/>
</p:tagLst>
</file>

<file path=ppt/theme/theme1.xml><?xml version="1.0" encoding="utf-8"?>
<a:theme xmlns:a="http://schemas.openxmlformats.org/drawingml/2006/main" name="Шаблон оформления 'Слишком много файлов'">
  <a:themeElements>
    <a:clrScheme name="Шаблон оформления 'Слишком много файлов'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bg1"/>
            </a:gs>
            <a:gs pos="100000">
              <a:schemeClr val="accent1"/>
            </a:gs>
          </a:gsLst>
          <a:lin ang="18900000" scaled="1"/>
        </a:gra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bg1"/>
            </a:gs>
            <a:gs pos="100000">
              <a:schemeClr val="accent1"/>
            </a:gs>
          </a:gsLst>
          <a:lin ang="18900000" scaled="1"/>
        </a:gra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Шаблон оформления 'Слишком много файлов'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'Слишком много файлов'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1831</TotalTime>
  <Words>782</Words>
  <Application>Microsoft Office PowerPoint</Application>
  <PresentationFormat>Лист A4 (210x297 мм)</PresentationFormat>
  <Paragraphs>454</Paragraphs>
  <Slides>15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Шаблон оформления 'Слишком много файлов'</vt:lpstr>
      <vt:lpstr>Диаграмма Microsoft Graph</vt:lpstr>
      <vt:lpstr>Microsoft Equation 3.0</vt:lpstr>
      <vt:lpstr>Слайд 1</vt:lpstr>
      <vt:lpstr>Слайд 2</vt:lpstr>
      <vt:lpstr>Слайд 3</vt:lpstr>
      <vt:lpstr>Таблица 1 Анализ численности персонала по категориям</vt:lpstr>
      <vt:lpstr>Слайд 5</vt:lpstr>
      <vt:lpstr>Слайд 6</vt:lpstr>
      <vt:lpstr>Таблица 4  Исходная информация оценки модели регрессии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none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Yana Matvienko</dc:creator>
  <cp:lastModifiedBy>PRO</cp:lastModifiedBy>
  <cp:revision>187</cp:revision>
  <dcterms:created xsi:type="dcterms:W3CDTF">2001-11-14T21:16:23Z</dcterms:created>
  <dcterms:modified xsi:type="dcterms:W3CDTF">2015-12-26T07:57:29Z</dcterms:modified>
</cp:coreProperties>
</file>