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5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0" r:id="rId4"/>
    <p:sldId id="268" r:id="rId5"/>
    <p:sldId id="269" r:id="rId6"/>
    <p:sldId id="261" r:id="rId7"/>
    <p:sldId id="270" r:id="rId8"/>
    <p:sldId id="264" r:id="rId9"/>
    <p:sldId id="271" r:id="rId10"/>
    <p:sldId id="272" r:id="rId11"/>
    <p:sldId id="273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16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v_&#1091;&#1095;&#1077;&#1073;&#1072;\&#1084;&#1086;&#1081;%20&#1076;&#1080;&#1087;&#1083;&#1086;&#1084;\&#1050;&#1085;&#1080;&#1075;&#1072;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v_&#1091;&#1095;&#1077;&#1073;&#1072;\&#1084;&#1086;&#1081;%20&#1076;&#1080;&#1087;&#1083;&#1086;&#1084;\&#1050;&#1085;&#1080;&#1075;&#1072;1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F:\cv_&#1091;&#1095;&#1077;&#1073;&#1072;\&#1084;&#1086;&#1081;%20&#1076;&#1080;&#1087;&#1083;&#1086;&#1084;\&#1050;&#1085;&#1080;&#1075;&#1072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089;&#1074;&#1077;--&#1090;&#1072;\&#1051;&#1080;&#1089;&#1090;%20Microsoft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089;&#1074;&#1077;--&#1090;&#1072;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534100407440647"/>
          <c:y val="9.4276626386491591E-2"/>
          <c:w val="0.78068524772103243"/>
          <c:h val="0.51156265531919742"/>
        </c:manualLayout>
      </c:layout>
      <c:pie3DChart>
        <c:varyColors val="1"/>
        <c:ser>
          <c:idx val="0"/>
          <c:order val="0"/>
          <c:explosion val="12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2"/>
              <c:layout>
                <c:manualLayout>
                  <c:x val="-0.10801552936613867"/>
                  <c:y val="1.523278119806376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Лист1!$B$3:$B$6</c:f>
              <c:strCache>
                <c:ptCount val="4"/>
                <c:pt idx="0">
                  <c:v>Прямые материальные затраты</c:v>
                </c:pt>
                <c:pt idx="1">
                  <c:v>Прямые затраты на оплату труда</c:v>
                </c:pt>
                <c:pt idx="2">
                  <c:v>Прочие прямые затраты, в т.ч. отчисления на социальные нужды</c:v>
                </c:pt>
                <c:pt idx="3">
                  <c:v>Общепроизводственные расходы</c:v>
                </c:pt>
              </c:strCache>
            </c:strRef>
          </c:cat>
          <c:val>
            <c:numRef>
              <c:f>Лист1!$C$3:$C$6</c:f>
              <c:numCache>
                <c:formatCode>General</c:formatCode>
                <c:ptCount val="4"/>
                <c:pt idx="0">
                  <c:v>22.4</c:v>
                </c:pt>
                <c:pt idx="1">
                  <c:v>15</c:v>
                </c:pt>
                <c:pt idx="2">
                  <c:v>3.9</c:v>
                </c:pt>
                <c:pt idx="3">
                  <c:v>58.7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6147997187086513E-2"/>
          <c:y val="0.58565552754243744"/>
          <c:w val="0.83342914048837358"/>
          <c:h val="0.400406505738024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10158654017892E-2"/>
          <c:y val="8.6540635316180947E-2"/>
          <c:w val="0.88796178831502159"/>
          <c:h val="0.53865332494123352"/>
        </c:manualLayout>
      </c:layout>
      <c:pie3DChart>
        <c:varyColors val="1"/>
        <c:ser>
          <c:idx val="0"/>
          <c:order val="0"/>
          <c:explosion val="2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2"/>
              <c:layout>
                <c:manualLayout>
                  <c:x val="-1.0950194351958514E-2"/>
                  <c:y val="-9.149493346174309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Лист1!$B$3:$B$6</c:f>
              <c:strCache>
                <c:ptCount val="4"/>
                <c:pt idx="0">
                  <c:v>Прямые материальные затраты</c:v>
                </c:pt>
                <c:pt idx="1">
                  <c:v>Прямые затраты на оплату труда</c:v>
                </c:pt>
                <c:pt idx="2">
                  <c:v>Прочие прямые затраты, в т.ч. отчисления на социальные нужды</c:v>
                </c:pt>
                <c:pt idx="3">
                  <c:v>Общепроизводственные расходы</c:v>
                </c:pt>
              </c:strCache>
            </c:strRef>
          </c:cat>
          <c:val>
            <c:numRef>
              <c:f>Лист1!$D$3:$D$6</c:f>
              <c:numCache>
                <c:formatCode>General</c:formatCode>
                <c:ptCount val="4"/>
                <c:pt idx="0">
                  <c:v>21.7</c:v>
                </c:pt>
                <c:pt idx="1">
                  <c:v>13.6</c:v>
                </c:pt>
                <c:pt idx="2">
                  <c:v>4</c:v>
                </c:pt>
                <c:pt idx="3">
                  <c:v>60.7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7309437918138357E-2"/>
          <c:y val="0.56997875265591802"/>
          <c:w val="0.88090706542391217"/>
          <c:h val="0.405329889319390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61835643072677"/>
          <c:y val="2.9615784008307371E-2"/>
          <c:w val="0.83372216634331742"/>
          <c:h val="0.499438725891227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Лист2!$B$1</c:f>
              <c:strCache>
                <c:ptCount val="1"/>
                <c:pt idx="0">
                  <c:v>Влияние факторов, т.грн.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satMod val="100000"/>
                    <a:lumMod val="104000"/>
                  </a:schemeClr>
                </a:gs>
                <a:gs pos="78000">
                  <a:schemeClr val="accent1">
                    <a:shade val="100000"/>
                    <a:satMod val="11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w="508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Лист2!$A$2:$A$5</c:f>
              <c:strCache>
                <c:ptCount val="4"/>
                <c:pt idx="0">
                  <c:v>Прямые материальные затраты</c:v>
                </c:pt>
                <c:pt idx="1">
                  <c:v>Прямые затраты на оплату труда</c:v>
                </c:pt>
                <c:pt idx="2">
                  <c:v>Прочие прямые затраты, в т.ч. отчисления на социальные нужды</c:v>
                </c:pt>
                <c:pt idx="3">
                  <c:v>Общепроизводственные расходы</c:v>
                </c:pt>
              </c:strCache>
            </c:strRef>
          </c:cat>
          <c:val>
            <c:numRef>
              <c:f>Лист2!$B$2:$B$5</c:f>
              <c:numCache>
                <c:formatCode>General</c:formatCode>
                <c:ptCount val="4"/>
                <c:pt idx="0">
                  <c:v>-440240</c:v>
                </c:pt>
                <c:pt idx="1">
                  <c:v>-683363</c:v>
                </c:pt>
                <c:pt idx="2">
                  <c:v>37100</c:v>
                </c:pt>
                <c:pt idx="3">
                  <c:v>545456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48135376"/>
        <c:axId val="148866168"/>
      </c:barChart>
      <c:catAx>
        <c:axId val="14813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866168"/>
        <c:crosses val="autoZero"/>
        <c:auto val="1"/>
        <c:lblAlgn val="ctr"/>
        <c:lblOffset val="100"/>
        <c:noMultiLvlLbl val="0"/>
      </c:catAx>
      <c:valAx>
        <c:axId val="14886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13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836674143685009"/>
          <c:y val="0.78508021378239368"/>
          <c:w val="0.4425073963563213"/>
          <c:h val="0.109248935160053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4152024170211338E-2"/>
          <c:y val="4.8679519173213871E-2"/>
          <c:w val="0.62145472440944882"/>
          <c:h val="0.90214578126539668"/>
        </c:manualLayout>
      </c:layout>
      <c:pie3DChart>
        <c:varyColors val="1"/>
        <c:ser>
          <c:idx val="0"/>
          <c:order val="0"/>
          <c:tx>
            <c:strRef>
              <c:f>Лист2!$B$1:$B$2</c:f>
              <c:strCache>
                <c:ptCount val="2"/>
                <c:pt idx="0">
                  <c:v>2012</c:v>
                </c:pt>
                <c:pt idx="1">
                  <c:v>год</c:v>
                </c:pt>
              </c:strCache>
            </c:strRef>
          </c:tx>
          <c:explosion val="18"/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explosion val="25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Лист2!$A$3:$A$6</c:f>
              <c:strCache>
                <c:ptCount val="4"/>
                <c:pt idx="0">
                  <c:v>Материалы</c:v>
                </c:pt>
                <c:pt idx="1">
                  <c:v>Энергоуслуги </c:v>
                </c:pt>
                <c:pt idx="2">
                  <c:v>Транспортные услуги</c:v>
                </c:pt>
                <c:pt idx="3">
                  <c:v>Износ производственного инвентаря</c:v>
                </c:pt>
              </c:strCache>
            </c:strRef>
          </c:cat>
          <c:val>
            <c:numRef>
              <c:f>Лист2!$B$3:$B$6</c:f>
              <c:numCache>
                <c:formatCode>General</c:formatCode>
                <c:ptCount val="4"/>
                <c:pt idx="0">
                  <c:v>11.5</c:v>
                </c:pt>
                <c:pt idx="1">
                  <c:v>76.099999999999994</c:v>
                </c:pt>
                <c:pt idx="2">
                  <c:v>11.7</c:v>
                </c:pt>
                <c:pt idx="3">
                  <c:v>0.70000000000000018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520377680798535"/>
          <c:y val="0.10416805225824924"/>
          <c:w val="0.31162299059622417"/>
          <c:h val="0.69022473558224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2369730295888997E-3"/>
          <c:y val="0.21350211332575256"/>
          <c:w val="0.99476298546664654"/>
          <c:h val="0.6543879897835877"/>
        </c:manualLayout>
      </c:layout>
      <c:pie3DChart>
        <c:varyColors val="1"/>
        <c:ser>
          <c:idx val="0"/>
          <c:order val="0"/>
          <c:tx>
            <c:strRef>
              <c:f>Лист2!$C$1:$C$2</c:f>
              <c:strCache>
                <c:ptCount val="2"/>
                <c:pt idx="0">
                  <c:v>2013</c:v>
                </c:pt>
                <c:pt idx="1">
                  <c:v>год</c:v>
                </c:pt>
              </c:strCache>
            </c:strRef>
          </c:tx>
          <c:explosion val="26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Лист2!$A$3:$A$6</c:f>
              <c:strCache>
                <c:ptCount val="4"/>
                <c:pt idx="0">
                  <c:v>Материалы</c:v>
                </c:pt>
                <c:pt idx="1">
                  <c:v>Энергоуслуги </c:v>
                </c:pt>
                <c:pt idx="2">
                  <c:v>Транспортные услуги</c:v>
                </c:pt>
                <c:pt idx="3">
                  <c:v>Износ производственного инвентаря</c:v>
                </c:pt>
              </c:strCache>
            </c:strRef>
          </c:cat>
          <c:val>
            <c:numRef>
              <c:f>Лист2!$C$3:$C$6</c:f>
              <c:numCache>
                <c:formatCode>General</c:formatCode>
                <c:ptCount val="4"/>
                <c:pt idx="0">
                  <c:v>8.6</c:v>
                </c:pt>
                <c:pt idx="1">
                  <c:v>74.400000000000006</c:v>
                </c:pt>
                <c:pt idx="2">
                  <c:v>11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50528336353889"/>
          <c:y val="0.11265013504222311"/>
          <c:w val="0.31249471663646139"/>
          <c:h val="0.68690652992219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D5E41-F97D-4042-A670-63A86870FE07}" type="datetimeFigureOut">
              <a:rPr lang="ru-RU" smtClean="0"/>
              <a:t>24.12.2014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43D74-30CE-43AD-8855-4801796DF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46805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723FC-3AC5-4927-837E-E259CA8D0A6C}" type="datetimeFigureOut">
              <a:rPr lang="ru-RU" smtClean="0"/>
              <a:t>24.12.2014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5169A-655F-432D-8125-FD9E8D2064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8439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787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42FCBAE-DF72-412D-9518-C48F25C0A74C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2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2672-741C-4C29-9D95-E175D82AB142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69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D685845-7FAA-450D-9296-F99BEA8B1980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94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3EB6-ED6D-4A8B-8BAD-ED2D9297ACF5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998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CF0F-DEDB-410A-968B-840F4CFECF07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866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19F1D-3308-44CD-8B84-35316571541D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98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AADC-6069-4429-8B71-F5707A1697C4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862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2A778-896C-452A-8FB2-61ED09E3FD40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47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9B42F-30CE-4804-8182-D08008978DA3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026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18535-3094-4E42-AF67-47916E18A98D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07349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AA18535-3094-4E42-AF67-47916E18A98D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26355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AA18535-3094-4E42-AF67-47916E18A98D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039258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7EA262-D12B-4D35-9DC1-C6670ABEDCD8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148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18535-3094-4E42-AF67-47916E18A98D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58933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18535-3094-4E42-AF67-47916E18A98D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1037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3E78-5D89-4294-8982-080B57FED891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071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BB861D-F0D9-4ACF-9AEA-C101C76862F9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13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18535-3094-4E42-AF67-47916E18A98D}" type="datetime1">
              <a:rPr lang="en-US" smtClean="0"/>
              <a:t>12/24/2014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942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chart" Target="../charts/chart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chart" Target="../charts/chart1.x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3.x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484" y="1197735"/>
            <a:ext cx="11857703" cy="263297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Магистерская работа</a:t>
            </a:r>
            <a:br>
              <a:rPr lang="ru-RU" sz="4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4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студента гр. </a:t>
            </a:r>
            <a:r>
              <a:rPr lang="ru-RU" sz="4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ЭП-09м</a:t>
            </a:r>
            <a:br>
              <a:rPr lang="ru-RU" sz="4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4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Литвинова С.И.</a:t>
            </a:r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4804" y="3219717"/>
            <a:ext cx="9456770" cy="2485623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Усовершенствование системы управления затрат с учетом исследования особенности их формирования в условиях ПАО НКМЗ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1975" t="6418" r="1504" b="22150"/>
          <a:stretch/>
        </p:blipFill>
        <p:spPr>
          <a:xfrm>
            <a:off x="2938699" y="115910"/>
            <a:ext cx="6168980" cy="108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5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1679" y="329609"/>
            <a:ext cx="9946739" cy="5826642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Целью </a:t>
            </a:r>
            <a:r>
              <a:rPr lang="ru-RU" sz="4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4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4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Разработка рекомендаций по совершенствованию системы управления затратами и реализация результатов исследования в условиях машиностроительного предприятия</a:t>
            </a:r>
            <a:r>
              <a:rPr lang="ru-RU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ru-RU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99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40043" y="256674"/>
            <a:ext cx="8927720" cy="8994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400194" y="139646"/>
            <a:ext cx="8927720" cy="8994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616702"/>
              </p:ext>
            </p:extLst>
          </p:nvPr>
        </p:nvGraphicFramePr>
        <p:xfrm>
          <a:off x="6307585" y="1273145"/>
          <a:ext cx="18097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" name="Уравнение" r:id="rId3" imgW="139639" imgH="152334" progId="Equation.3">
                  <p:embed/>
                </p:oleObj>
              </mc:Choice>
              <mc:Fallback>
                <p:oleObj name="Уравнение" r:id="rId3" imgW="139639" imgH="152334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7585" y="1273145"/>
                        <a:ext cx="180975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9198" y="306285"/>
            <a:ext cx="4378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</a:rPr>
              <a:t>Оценка затрат на производства</a:t>
            </a:r>
            <a:endParaRPr lang="ru-RU" sz="2000" dirty="0">
              <a:solidFill>
                <a:srgbClr val="FFFF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987716"/>
              </p:ext>
            </p:extLst>
          </p:nvPr>
        </p:nvGraphicFramePr>
        <p:xfrm>
          <a:off x="2787509" y="891061"/>
          <a:ext cx="5879973" cy="593411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684744"/>
                <a:gridCol w="1014147"/>
                <a:gridCol w="1056068"/>
                <a:gridCol w="1120462"/>
                <a:gridCol w="1004552"/>
              </a:tblGrid>
              <a:tr h="392171">
                <a:tc rowSpan="2">
                  <a:txBody>
                    <a:bodyPr/>
                    <a:lstStyle/>
                    <a:p>
                      <a:pPr marL="161925" indent="-1619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Показатели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 rowSpan="2">
                  <a:txBody>
                    <a:bodyPr/>
                    <a:lstStyle/>
                    <a:p>
                      <a:pPr marL="161925" indent="-1619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2012 год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 rowSpan="2">
                  <a:txBody>
                    <a:bodyPr/>
                    <a:lstStyle/>
                    <a:p>
                      <a:pPr marL="161925" indent="-1619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2013 гол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 gridSpan="2">
                  <a:txBody>
                    <a:bodyPr/>
                    <a:lstStyle/>
                    <a:p>
                      <a:pPr marL="161925" indent="-1619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Отклонение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1925" indent="-1619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Абсолютное+/-,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1925" indent="-1619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Относительное, %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</a:tr>
              <a:tr h="188288"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64862">
                <a:tc>
                  <a:txBody>
                    <a:bodyPr/>
                    <a:lstStyle/>
                    <a:p>
                      <a:pPr marL="1841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1. Прямые материальные затраты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9913370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9473130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-440240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-4,44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53149">
                <a:tc>
                  <a:txBody>
                    <a:bodyPr/>
                    <a:lstStyle/>
                    <a:p>
                      <a:pPr marL="1841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2. Прямые затраты на оплату труда, в т.ч.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6607343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5923980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-683363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-10,3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6574">
                <a:tc>
                  <a:txBody>
                    <a:bodyPr/>
                    <a:lstStyle/>
                    <a:p>
                      <a:pPr marL="1841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– Заработная плата основная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3444827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2989019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-455808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-13,23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64862">
                <a:tc>
                  <a:txBody>
                    <a:bodyPr/>
                    <a:lstStyle/>
                    <a:p>
                      <a:pPr marL="1841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– Заработная плата дополнительная 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3162516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2934961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-227555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-7,2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41436">
                <a:tc>
                  <a:txBody>
                    <a:bodyPr/>
                    <a:lstStyle/>
                    <a:p>
                      <a:pPr marL="1841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3. Прочие прямые затраты, в т.ч. отчисления на социальные нужды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1712439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1749539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37100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2,2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64862">
                <a:tc>
                  <a:txBody>
                    <a:bodyPr/>
                    <a:lstStyle/>
                    <a:p>
                      <a:pPr marL="1841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4.Общепроизводственные расходы, в т.ч.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25884489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26429945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545456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2,11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6574">
                <a:tc>
                  <a:txBody>
                    <a:bodyPr/>
                    <a:lstStyle/>
                    <a:p>
                      <a:pPr marL="1841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– переменные ОПР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3051699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3148837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97138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3,2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6574">
                <a:tc>
                  <a:txBody>
                    <a:bodyPr/>
                    <a:lstStyle/>
                    <a:p>
                      <a:pPr marL="1841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– постоянные ОПР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22832790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</a:rPr>
                        <a:t>23281108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448318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2,0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6574">
                <a:tc>
                  <a:txBody>
                    <a:bodyPr/>
                    <a:lstStyle/>
                    <a:p>
                      <a:pPr marL="1841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Итого затрат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917" marR="48917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44117641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43576595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-541047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-1,2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17" marR="4891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253711"/>
              </p:ext>
            </p:extLst>
          </p:nvPr>
        </p:nvGraphicFramePr>
        <p:xfrm>
          <a:off x="10936511" y="1454120"/>
          <a:ext cx="259296" cy="259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" name="Уравнение" r:id="rId5" imgW="139639" imgH="152334" progId="Equation.3">
                  <p:embed/>
                </p:oleObj>
              </mc:Choice>
              <mc:Fallback>
                <p:oleObj name="Уравнение" r:id="rId5" imgW="139639" imgH="152334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36511" y="1454120"/>
                        <a:ext cx="259296" cy="2592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691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40043" y="256674"/>
            <a:ext cx="8927720" cy="8994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400194" y="139646"/>
            <a:ext cx="8927720" cy="8994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616702"/>
              </p:ext>
            </p:extLst>
          </p:nvPr>
        </p:nvGraphicFramePr>
        <p:xfrm>
          <a:off x="6307585" y="1273145"/>
          <a:ext cx="18097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" name="Уравнение" r:id="rId3" imgW="139639" imgH="152334" progId="Equation.3">
                  <p:embed/>
                </p:oleObj>
              </mc:Choice>
              <mc:Fallback>
                <p:oleObj name="Уравнение" r:id="rId3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7585" y="1273145"/>
                        <a:ext cx="180975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253711"/>
              </p:ext>
            </p:extLst>
          </p:nvPr>
        </p:nvGraphicFramePr>
        <p:xfrm>
          <a:off x="10936511" y="1454120"/>
          <a:ext cx="259296" cy="259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7" name="Уравнение" r:id="rId5" imgW="139639" imgH="152334" progId="Equation.3">
                  <p:embed/>
                </p:oleObj>
              </mc:Choice>
              <mc:Fallback>
                <p:oleObj name="Уравнение" r:id="rId5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36511" y="1454120"/>
                        <a:ext cx="259296" cy="2592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046063928"/>
              </p:ext>
            </p:extLst>
          </p:nvPr>
        </p:nvGraphicFramePr>
        <p:xfrm>
          <a:off x="865567" y="875763"/>
          <a:ext cx="5187504" cy="3644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275495013"/>
              </p:ext>
            </p:extLst>
          </p:nvPr>
        </p:nvGraphicFramePr>
        <p:xfrm>
          <a:off x="6101857" y="862886"/>
          <a:ext cx="5502007" cy="3695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43189" y="4897479"/>
            <a:ext cx="467503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Рис.1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Структура производственной себестоимости продукции механического цеха №5 за 2012 г.,%.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94738" y="4897479"/>
            <a:ext cx="500107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Рис.2.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 производственной себестоимости продукции механического цеха №5 за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2013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г.,%.</a:t>
            </a:r>
          </a:p>
        </p:txBody>
      </p:sp>
    </p:spTree>
    <p:extLst>
      <p:ext uri="{BB962C8B-B14F-4D97-AF65-F5344CB8AC3E}">
        <p14:creationId xmlns:p14="http://schemas.microsoft.com/office/powerpoint/2010/main" val="173900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40043" y="256674"/>
            <a:ext cx="8927720" cy="8994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400194" y="139646"/>
            <a:ext cx="8927720" cy="8994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616702"/>
              </p:ext>
            </p:extLst>
          </p:nvPr>
        </p:nvGraphicFramePr>
        <p:xfrm>
          <a:off x="6307585" y="1273145"/>
          <a:ext cx="18097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2" name="Уравнение" r:id="rId3" imgW="139639" imgH="152334" progId="Equation.3">
                  <p:embed/>
                </p:oleObj>
              </mc:Choice>
              <mc:Fallback>
                <p:oleObj name="Уравнение" r:id="rId3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7585" y="1273145"/>
                        <a:ext cx="180975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253711"/>
              </p:ext>
            </p:extLst>
          </p:nvPr>
        </p:nvGraphicFramePr>
        <p:xfrm>
          <a:off x="10936511" y="1454120"/>
          <a:ext cx="259296" cy="259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3" name="Уравнение" r:id="rId5" imgW="139639" imgH="152334" progId="Equation.3">
                  <p:embed/>
                </p:oleObj>
              </mc:Choice>
              <mc:Fallback>
                <p:oleObj name="Уравнение" r:id="rId5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36511" y="1454120"/>
                        <a:ext cx="259296" cy="2592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323815"/>
              </p:ext>
            </p:extLst>
          </p:nvPr>
        </p:nvGraphicFramePr>
        <p:xfrm>
          <a:off x="914399" y="1713416"/>
          <a:ext cx="5165101" cy="36582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1218"/>
                <a:gridCol w="984717"/>
                <a:gridCol w="885964"/>
                <a:gridCol w="701182"/>
                <a:gridCol w="936010"/>
                <a:gridCol w="936010"/>
              </a:tblGrid>
              <a:tr h="27670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 затрат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Сумма,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грн.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Факторы изменения затрат, "+","-", т.грн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56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Затраты на материалы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Затраты на оплату труда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Прочие затраты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Затраты на ОПР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3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2012 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44117641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–440240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87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Условие 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43677401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–683363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87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Условие 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42994038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37100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87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Условие 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43031138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545456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49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2013 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43576594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82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Суммарное изменение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–541047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046314" y="383439"/>
            <a:ext cx="3915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B0F0"/>
                </a:solidFill>
              </a:rPr>
              <a:t>Факторный анализ затрат на производство </a:t>
            </a:r>
            <a:r>
              <a:rPr lang="ru-RU" b="1" dirty="0" smtClean="0">
                <a:solidFill>
                  <a:srgbClr val="00B0F0"/>
                </a:solidFill>
              </a:rPr>
              <a:t>и влияние факторов на изменение себестоимости</a:t>
            </a:r>
            <a:endParaRPr lang="ru-RU" dirty="0">
              <a:solidFill>
                <a:srgbClr val="00B0F0"/>
              </a:solidFill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582401178"/>
              </p:ext>
            </p:extLst>
          </p:nvPr>
        </p:nvGraphicFramePr>
        <p:xfrm>
          <a:off x="6023533" y="1610385"/>
          <a:ext cx="5425785" cy="3966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430592" y="5657671"/>
            <a:ext cx="6246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Рис3</a:t>
            </a:r>
            <a:r>
              <a:rPr lang="ru-RU" dirty="0"/>
              <a:t>. Результаты факторного анализа затрат на производство по экономическим элементам мех. цеха № 5 ПАО «НКМЗ».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92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093205" y="0"/>
            <a:ext cx="8615189" cy="8994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422292"/>
              </p:ext>
            </p:extLst>
          </p:nvPr>
        </p:nvGraphicFramePr>
        <p:xfrm>
          <a:off x="4700792" y="4542"/>
          <a:ext cx="6426555" cy="68277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29332"/>
                <a:gridCol w="1065381"/>
                <a:gridCol w="1031819"/>
                <a:gridCol w="1144640"/>
                <a:gridCol w="1055383"/>
              </a:tblGrid>
              <a:tr h="166513">
                <a:tc rowSpan="2"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Показатели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 rowSpan="2"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2012</a:t>
                      </a:r>
                    </a:p>
                    <a:p>
                      <a:pPr marL="179705"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год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 rowSpan="2"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2013</a:t>
                      </a:r>
                    </a:p>
                    <a:p>
                      <a:pPr marL="179705"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год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 gridSpan="2"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</a:rPr>
                        <a:t>Отклонение</a:t>
                      </a:r>
                      <a:endParaRPr lang="ru-RU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9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Абсолютное, </a:t>
                      </a:r>
                      <a:r>
                        <a:rPr lang="ru-RU" sz="1100" b="1" dirty="0" smtClean="0">
                          <a:solidFill>
                            <a:schemeClr val="bg1"/>
                          </a:solidFill>
                          <a:effectLst/>
                        </a:rPr>
                        <a:t>+/-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Относительное, %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</a:tr>
              <a:tr h="166513">
                <a:tc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32561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1. Общий объем выпускаемой продукции в натуральном выражении(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</a:rPr>
                        <a:t>VBП</a:t>
                      </a:r>
                      <a:r>
                        <a:rPr lang="ru-RU" sz="1000" b="1" baseline="-25000" dirty="0" err="1">
                          <a:solidFill>
                            <a:schemeClr val="bg1"/>
                          </a:solidFill>
                          <a:effectLst/>
                        </a:rPr>
                        <a:t>общ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), т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162609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121142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-41467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-25,5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03291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2. Переменные затраты на объем выпускаемой продукции, тыс.грн.</a:t>
                      </a:r>
                    </a:p>
                    <a:p>
                      <a:pPr marL="17970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В т.ч.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16127585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15556928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-570657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-3,54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99537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2.1. Прямые материальные затраты, тыс.грн.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9913370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9473130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-440240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-4,44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66048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2.2. Переменная часть прямых затрат на оплату труда, тыс.грн.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3162516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2934961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-227555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-7,2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33024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2.4. Переменная часть ОПР, тыс.грн.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3051699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3148837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97138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3,2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32561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3. Удельные переменные затраты на 1 т выпускаемой продукции(В</a:t>
                      </a:r>
                      <a:r>
                        <a:rPr lang="uk-UA" sz="1000" b="1" baseline="-25000">
                          <a:solidFill>
                            <a:schemeClr val="bg1"/>
                          </a:solidFill>
                          <a:effectLst/>
                        </a:rPr>
                        <a:t>і</a:t>
                      </a:r>
                      <a:r>
                        <a:rPr lang="uk-UA" sz="1000" b="1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, тыс.грн./т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99,1801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128,4189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29,2388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29,5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03291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4. Общая сумма постоянных затрат на производство (А), т.грн.</a:t>
                      </a:r>
                    </a:p>
                    <a:p>
                      <a:pPr marL="17970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В т.ч.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25884489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26429945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545456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2,11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99537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4.1. Постоянная часть прямых затрат на оплату труда, т.грн.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3444 827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2989 019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-455808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-13,23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99537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4.3. Постоянная часть распределенных ОПР, т.грн.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89" marR="361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22832790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23381108</a:t>
                      </a:r>
                      <a:endParaRPr lang="ru-RU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448318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2,0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9" marR="36189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75008" y="68258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Исходные данные для факторного анализа общей суммы затрат на производство продукции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20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093205" y="0"/>
            <a:ext cx="8615189" cy="8994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492782"/>
              </p:ext>
            </p:extLst>
          </p:nvPr>
        </p:nvGraphicFramePr>
        <p:xfrm>
          <a:off x="6616840" y="1076836"/>
          <a:ext cx="4894359" cy="54040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1941"/>
                <a:gridCol w="846406"/>
                <a:gridCol w="901448"/>
                <a:gridCol w="984621"/>
                <a:gridCol w="969943"/>
              </a:tblGrid>
              <a:tr h="55403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Показатели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год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год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Отклонение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08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Абсолютное отклонение, 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Относи–тельное отклонение, %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</a:tr>
              <a:tr h="2436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</a:tr>
              <a:tr h="608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1.Материалы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350424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271872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21448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-22,4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</a:tr>
              <a:tr h="588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2.Энергоуслуги 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2323546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2343274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19728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0,85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</a:tr>
              <a:tr h="5893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3.Транспортные услуги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357006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345602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-11404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-3,2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</a:tr>
              <a:tr h="7252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4.Износ производственного инвентаря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20573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62981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42408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206,1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</a:tr>
              <a:tr h="6259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5.Услуги сторон. организаций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150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178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28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18,7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</a:tr>
              <a:tr h="6291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Итого переменная часть ОПР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3051699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3148837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97138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3,2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213" marR="54213" marT="0" marB="0" anchor="ctr"/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9239692"/>
              </p:ext>
            </p:extLst>
          </p:nvPr>
        </p:nvGraphicFramePr>
        <p:xfrm>
          <a:off x="9556101" y="1601496"/>
          <a:ext cx="100347" cy="2397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Уравнение" r:id="rId3" imgW="139639" imgH="152334" progId="Equation.3">
                  <p:embed/>
                </p:oleObj>
              </mc:Choice>
              <mc:Fallback>
                <p:oleObj name="Уравнение" r:id="rId3" imgW="139639" imgH="152334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6101" y="1601496"/>
                        <a:ext cx="100347" cy="2397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97779" y="153506"/>
            <a:ext cx="32841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Анализ переменной части общепроизводственных расходов</a:t>
            </a:r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153891444"/>
              </p:ext>
            </p:extLst>
          </p:nvPr>
        </p:nvGraphicFramePr>
        <p:xfrm>
          <a:off x="0" y="1"/>
          <a:ext cx="6490952" cy="2279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65914" y="2034862"/>
            <a:ext cx="58856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sz="1400" dirty="0" smtClean="0"/>
              <a:t>Рис.4. </a:t>
            </a:r>
            <a:r>
              <a:rPr lang="ru-RU" sz="1400" dirty="0"/>
              <a:t>Структура переменной части общепроизводственных расходов за 20</a:t>
            </a:r>
            <a:r>
              <a:rPr lang="uk-UA" sz="1400" dirty="0"/>
              <a:t>12</a:t>
            </a:r>
            <a:r>
              <a:rPr lang="ru-RU" sz="1400" dirty="0"/>
              <a:t>г.,%.</a:t>
            </a:r>
          </a:p>
          <a:p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873573613"/>
              </p:ext>
            </p:extLst>
          </p:nvPr>
        </p:nvGraphicFramePr>
        <p:xfrm>
          <a:off x="0" y="2859110"/>
          <a:ext cx="6542468" cy="3168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42809" y="6150114"/>
            <a:ext cx="5331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Рис.5. </a:t>
            </a:r>
            <a:r>
              <a:rPr lang="ru-RU" sz="1400" dirty="0"/>
              <a:t>Структура переменной части общепроизводственных расходов за 20</a:t>
            </a:r>
            <a:r>
              <a:rPr lang="uk-UA" sz="1400" dirty="0"/>
              <a:t>13</a:t>
            </a:r>
            <a:r>
              <a:rPr lang="ru-RU" sz="1400" dirty="0"/>
              <a:t>г.,%.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1294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5303" y="0"/>
            <a:ext cx="10283092" cy="8994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16" name="Рисунок 15" descr="F:\cv_учеба\Новая папка\Снимок э мз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17" y="-54209"/>
            <a:ext cx="5486399" cy="3062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F:\cv_учеба\Новая папка\Снимок опл пол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30" y="-48160"/>
            <a:ext cx="5910471" cy="3056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F:\cv_учеба\Новая папка\Снимок проя пол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31" y="3431785"/>
            <a:ext cx="5872370" cy="29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F:\cv_учеба\Новая папка\Снимок опр пол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16" y="3404680"/>
            <a:ext cx="5486399" cy="29822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471606" y="2998662"/>
            <a:ext cx="3763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Тренд материальных затрат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657901" y="6366811"/>
            <a:ext cx="3763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Тренд ОПР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7724153" y="3035348"/>
            <a:ext cx="3763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Тренд затрат на оплату труда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944678" y="6394890"/>
            <a:ext cx="3763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Тренд прочих затрат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055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5303" y="0"/>
            <a:ext cx="10283092" cy="8994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494798"/>
              </p:ext>
            </p:extLst>
          </p:nvPr>
        </p:nvGraphicFramePr>
        <p:xfrm>
          <a:off x="2340869" y="1897155"/>
          <a:ext cx="7395560" cy="43104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3032"/>
                <a:gridCol w="1156893"/>
                <a:gridCol w="1210614"/>
                <a:gridCol w="1030310"/>
                <a:gridCol w="1068947"/>
                <a:gridCol w="875764"/>
              </a:tblGrid>
              <a:tr h="4899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Статьи затрат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Факт 2010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Факт 2011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Факт 2012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Факт 2013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Прогноз 2014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6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6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661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 Материальные затраты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82976,7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83843,0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6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99133,7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94731,3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96437,2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613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2.Затраты на оплату труда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41422,10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40450,10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6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66073,43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59239,80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62192,41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349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3.Прочие затраты, в т.ч. отчисления на социальные нужды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14392,90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1 368 0,30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17124,39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17495,39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19179,03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565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4.Общепроизводственные расходы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98709,30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225814,3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258844,89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264299,45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260961,91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349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 Итого производственная себестоимость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790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162821,97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790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288329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441176,41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435765,95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438770,6</a:t>
                      </a:r>
                    </a:p>
                    <a:p>
                      <a:pPr marL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172755" y="899443"/>
            <a:ext cx="430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Прогнозное значение на основе трендов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717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5303" y="0"/>
            <a:ext cx="10283092" cy="8994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73085"/>
              </p:ext>
            </p:extLst>
          </p:nvPr>
        </p:nvGraphicFramePr>
        <p:xfrm>
          <a:off x="1112167" y="1411248"/>
          <a:ext cx="5624195" cy="426910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33140"/>
                <a:gridCol w="1008380"/>
                <a:gridCol w="1082675"/>
              </a:tblGrid>
              <a:tr h="593090"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Показатели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2012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797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год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2013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797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год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3840"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89280">
                <a:tc>
                  <a:txBody>
                    <a:bodyPr/>
                    <a:lstStyle/>
                    <a:p>
                      <a:pPr marL="17970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1. Общий объем выпускаемой продукции в натуральном выражении, тонн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162609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121142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17970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2. Цена, тыс. грн./т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347,3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458,9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17970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3. Затраты постоянные на весь объем выпускаемой продукции, тыс. грн.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22832790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23281108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85470">
                <a:tc>
                  <a:txBody>
                    <a:bodyPr/>
                    <a:lstStyle/>
                    <a:p>
                      <a:pPr marL="17970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4. Затраты переменные на 1 т выпускаемой продукции, тыс. грн./т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99,1801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128,4189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58342" y="12879"/>
            <a:ext cx="49197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Исходные данные для расчёта производственной программы самоокупаемости по мех. цеху №5 ПАО «НКМЗ»</a:t>
            </a:r>
            <a:endParaRPr lang="ru-RU" dirty="0"/>
          </a:p>
          <a:p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1697" y="1444288"/>
            <a:ext cx="1657350" cy="8572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64439" y="1411248"/>
            <a:ext cx="2993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Формула расчета производственной самоокупаемости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9791" y="3199460"/>
            <a:ext cx="1629256" cy="73134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366715" y="3199460"/>
            <a:ext cx="1954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Формула производственного риска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43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356470"/>
              </p:ext>
            </p:extLst>
          </p:nvPr>
        </p:nvGraphicFramePr>
        <p:xfrm>
          <a:off x="2655677" y="1947509"/>
          <a:ext cx="5586802" cy="29979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66752"/>
                <a:gridCol w="1189423"/>
                <a:gridCol w="1830627"/>
              </a:tblGrid>
              <a:tr h="5223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2013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Альтернативный вариант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509954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 Цена, тыс. грн./т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458,9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504,79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1044607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Затраты постоянные на весь объем выпускаемой продукции, тыс. грн.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23281108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20952997,2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921114">
                <a:tc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 Затраты переменные на 1 т выпускаемой продукции, тыс. грн./т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128,4189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115,57701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13656" y="193183"/>
            <a:ext cx="47780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Исходные данные для расчёта резервов на со­кращение производственной программы самоокупаемости мех. цеха №5 ПАО «НКМЗ»</a:t>
            </a:r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17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9663" y="176462"/>
            <a:ext cx="8396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мероприятий по снижению затрат на производство: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58344" y="1900238"/>
            <a:ext cx="824288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повысить коэффициент использования металлорежущего оборудования за счет сокращения устранимых потерь рабочего времени;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 уменьшить число станочников, не выполняющих нормы выработки;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 сократить длительность плановых ремонтов оборудования и уменьшить внеплановые простои путем внедрения в цехе системы ТРМ.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 уменьшить непроизводительные выплаты из фонда заработной платы;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 сократить транспортные расходы;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 разработать мотивационный механизм для руководителей, ответственных за выполнение плана по затратам по статьям ОПР.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7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720</TotalTime>
  <Words>823</Words>
  <Application>Microsoft Office PowerPoint</Application>
  <PresentationFormat>Широкоэкранный</PresentationFormat>
  <Paragraphs>306</Paragraphs>
  <Slides>12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След самолета</vt:lpstr>
      <vt:lpstr>Уравнение</vt:lpstr>
      <vt:lpstr>Магистерская работа студента гр. ЭП-09м Литвинова С.И. </vt:lpstr>
      <vt:lpstr>Целью   Разработка рекомендаций по совершенствованию системы управления затратами и реализация результатов исследования в условиях машиностроительного предприятия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Дипломный проект  студента гр. АПП 09-1 Зубенко В.П.</dc:title>
  <dc:creator>Image&amp;Matros™</dc:creator>
  <cp:lastModifiedBy>Пользователь Windows</cp:lastModifiedBy>
  <cp:revision>79</cp:revision>
  <dcterms:created xsi:type="dcterms:W3CDTF">2013-06-11T18:42:02Z</dcterms:created>
  <dcterms:modified xsi:type="dcterms:W3CDTF">2014-12-24T05:14:01Z</dcterms:modified>
</cp:coreProperties>
</file>