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70" r:id="rId2"/>
  </p:sldMasterIdLst>
  <p:handoutMasterIdLst>
    <p:handoutMasterId r:id="rId22"/>
  </p:handoutMasterIdLst>
  <p:sldIdLst>
    <p:sldId id="256" r:id="rId3"/>
    <p:sldId id="271" r:id="rId4"/>
    <p:sldId id="318" r:id="rId5"/>
    <p:sldId id="272" r:id="rId6"/>
    <p:sldId id="302" r:id="rId7"/>
    <p:sldId id="285" r:id="rId8"/>
    <p:sldId id="297" r:id="rId9"/>
    <p:sldId id="293" r:id="rId10"/>
    <p:sldId id="319" r:id="rId11"/>
    <p:sldId id="311" r:id="rId12"/>
    <p:sldId id="309" r:id="rId13"/>
    <p:sldId id="286" r:id="rId14"/>
    <p:sldId id="298" r:id="rId15"/>
    <p:sldId id="321" r:id="rId16"/>
    <p:sldId id="322" r:id="rId17"/>
    <p:sldId id="313" r:id="rId18"/>
    <p:sldId id="317" r:id="rId19"/>
    <p:sldId id="314" r:id="rId20"/>
    <p:sldId id="284" r:id="rId21"/>
  </p:sldIdLst>
  <p:sldSz cx="9906000" cy="6858000" type="A4"/>
  <p:notesSz cx="6858000" cy="9144000"/>
  <p:custDataLst>
    <p:tags r:id="rId2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FF"/>
    <a:srgbClr val="996600"/>
    <a:srgbClr val="FF0000"/>
    <a:srgbClr val="009900"/>
    <a:srgbClr val="CC00CC"/>
    <a:srgbClr val="FF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23" autoAdjust="0"/>
    <p:restoredTop sz="90929" autoAdjust="0"/>
  </p:normalViewPr>
  <p:slideViewPr>
    <p:cSldViewPr>
      <p:cViewPr>
        <p:scale>
          <a:sx n="82" d="100"/>
          <a:sy n="82" d="100"/>
        </p:scale>
        <p:origin x="-1134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43;&#1052;&#1040;\&#1044;&#1080;&#1087;&#1083;&#1086;&#1084;\&#1044;&#1080;&#1087;&#1083;&#1086;&#1084;%20&#1084;&#1072;&#1075;&#1080;&#1089;&#1090;&#1088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43;&#1052;&#1040;\&#1044;&#1080;&#1087;&#1083;&#1086;&#1084;\&#1044;&#1080;&#1087;&#1083;&#1086;&#1084;%20&#1084;&#1072;&#1075;&#1080;&#1089;&#1090;&#1088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7\&#1076;&#1086;&#1084;\Desktop\DIPLO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Материалы 16191,14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Энергоуслуги 6990,45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Транспортные услуги  2899,16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Износ производственного инструмента 296,06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Лист1!$A$148:$A$151</c:f>
              <c:strCache>
                <c:ptCount val="4"/>
                <c:pt idx="0">
                  <c:v>Материалы</c:v>
                </c:pt>
                <c:pt idx="1">
                  <c:v>Энергоуслуги</c:v>
                </c:pt>
                <c:pt idx="2">
                  <c:v>Транспортные услуги </c:v>
                </c:pt>
                <c:pt idx="3">
                  <c:v>Износ производственного инструмента </c:v>
                </c:pt>
              </c:strCache>
            </c:strRef>
          </c:cat>
          <c:val>
            <c:numRef>
              <c:f>Лист1!$B$148:$B$151</c:f>
              <c:numCache>
                <c:formatCode>General</c:formatCode>
                <c:ptCount val="4"/>
                <c:pt idx="0">
                  <c:v>16191.14000000001</c:v>
                </c:pt>
                <c:pt idx="1">
                  <c:v>6990.45</c:v>
                </c:pt>
                <c:pt idx="2">
                  <c:v>2899.16</c:v>
                </c:pt>
                <c:pt idx="3">
                  <c:v>296.06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500870201332101"/>
          <c:y val="0.13577867683666614"/>
          <c:w val="0.26661457516891585"/>
          <c:h val="0.7407201171676751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8.3789552347623267E-2"/>
                  <c:y val="-0.1271575559234321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8688517834746936E-3"/>
                  <c:y val="0.42635572104482206"/>
                </c:manualLayout>
              </c:layout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Зарплата управленческого персонала</a:t>
                    </a:r>
                  </a:p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5700,93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Отчисления на социальные нужды</a:t>
                    </a:r>
                  </a:p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 2211,82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Лист1!$I$179:$I$184</c:f>
              <c:strCache>
                <c:ptCount val="6"/>
                <c:pt idx="0">
                  <c:v>Амортизация оборудования</c:v>
                </c:pt>
                <c:pt idx="1">
                  <c:v>Материалы</c:v>
                </c:pt>
                <c:pt idx="2">
                  <c:v>Энергоуслуги</c:v>
                </c:pt>
                <c:pt idx="3">
                  <c:v>Зарплата управленческого персонала, специалистов, технических служащих</c:v>
                </c:pt>
                <c:pt idx="4">
                  <c:v>Отчисления на социальные нужды</c:v>
                </c:pt>
                <c:pt idx="5">
                  <c:v>Прочие расходы</c:v>
                </c:pt>
              </c:strCache>
            </c:strRef>
          </c:cat>
          <c:val>
            <c:numRef>
              <c:f>Лист1!$J$179:$J$184</c:f>
              <c:numCache>
                <c:formatCode>General</c:formatCode>
                <c:ptCount val="6"/>
                <c:pt idx="0">
                  <c:v>13078.23000000001</c:v>
                </c:pt>
                <c:pt idx="1">
                  <c:v>7290.94</c:v>
                </c:pt>
                <c:pt idx="2">
                  <c:v>12500.5</c:v>
                </c:pt>
                <c:pt idx="3">
                  <c:v>5700.9299999999994</c:v>
                </c:pt>
                <c:pt idx="4">
                  <c:v>2211.8200000000002</c:v>
                </c:pt>
                <c:pt idx="5">
                  <c:v>5232.3200000000024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213820989112581"/>
          <c:y val="2.7776533497578321E-2"/>
          <c:w val="0.33587685526634081"/>
          <c:h val="0.89555803633920328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Лист3!$C$46</c:f>
              <c:strCache>
                <c:ptCount val="1"/>
                <c:pt idx="0">
                  <c:v>нижний предел</c:v>
                </c:pt>
              </c:strCache>
            </c:strRef>
          </c:tx>
          <c:dLbls>
            <c:dLbl>
              <c:idx val="0"/>
              <c:layout>
                <c:manualLayout>
                  <c:x val="-8.6111111111110819E-2"/>
                  <c:y val="5.092592592592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722222458905985E-2"/>
                  <c:y val="4.648540760434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multiLvlStrRef>
              <c:f>[DIPLOM.xlsx]Лист3!$A$47:$B$63</c:f>
              <c:multiLvlStrCache>
                <c:ptCount val="17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</c:lvl>
                <c:lvl>
                  <c:pt idx="2">
                    <c:v>35766,903</c:v>
                  </c:pt>
                  <c:pt idx="3">
                    <c:v>49090,742</c:v>
                  </c:pt>
                  <c:pt idx="4">
                    <c:v>58033,071</c:v>
                  </c:pt>
                  <c:pt idx="5">
                    <c:v>63232,392</c:v>
                  </c:pt>
                  <c:pt idx="6">
                    <c:v>65312,807</c:v>
                  </c:pt>
                  <c:pt idx="7">
                    <c:v>64884,018</c:v>
                  </c:pt>
                  <c:pt idx="8">
                    <c:v>62541,327</c:v>
                  </c:pt>
                  <c:pt idx="9">
                    <c:v>58865,636</c:v>
                  </c:pt>
                  <c:pt idx="10">
                    <c:v>54423,447</c:v>
                  </c:pt>
                  <c:pt idx="11">
                    <c:v>49766,862</c:v>
                  </c:pt>
                  <c:pt idx="12">
                    <c:v>45433,583</c:v>
                  </c:pt>
                  <c:pt idx="13">
                    <c:v>41946,912</c:v>
                  </c:pt>
                  <c:pt idx="14">
                    <c:v>39815,751</c:v>
                  </c:pt>
                  <c:pt idx="15">
                    <c:v>39534,602</c:v>
                  </c:pt>
                  <c:pt idx="16">
                    <c:v>41583,567</c:v>
                  </c:pt>
                </c:lvl>
              </c:multiLvlStrCache>
            </c:multiLvlStrRef>
          </c:xVal>
          <c:yVal>
            <c:numRef>
              <c:f>Лист3!$C$47:$C$63</c:f>
              <c:numCache>
                <c:formatCode>General</c:formatCode>
                <c:ptCount val="17"/>
                <c:pt idx="0">
                  <c:v>25851.22</c:v>
                </c:pt>
                <c:pt idx="1">
                  <c:v>25035.47</c:v>
                </c:pt>
                <c:pt idx="2">
                  <c:v>26718.97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Лист3!$D$46</c:f>
              <c:strCache>
                <c:ptCount val="1"/>
                <c:pt idx="0">
                  <c:v>прогноз</c:v>
                </c:pt>
              </c:strCache>
            </c:strRef>
          </c:tx>
          <c:dLbls>
            <c:dLbl>
              <c:idx val="0"/>
              <c:layout>
                <c:manualLayout>
                  <c:x val="-0.12777777777777768"/>
                  <c:y val="1.3888888888888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6666666666666693E-2"/>
                  <c:y val="4.6296296296296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multiLvlStrRef>
              <c:f>[DIPLOM.xlsx]Лист3!$A$47:$B$63</c:f>
              <c:multiLvlStrCache>
                <c:ptCount val="17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</c:lvl>
                <c:lvl>
                  <c:pt idx="2">
                    <c:v>35766,903</c:v>
                  </c:pt>
                  <c:pt idx="3">
                    <c:v>49090,742</c:v>
                  </c:pt>
                  <c:pt idx="4">
                    <c:v>58033,071</c:v>
                  </c:pt>
                  <c:pt idx="5">
                    <c:v>63232,392</c:v>
                  </c:pt>
                  <c:pt idx="6">
                    <c:v>65312,807</c:v>
                  </c:pt>
                  <c:pt idx="7">
                    <c:v>64884,018</c:v>
                  </c:pt>
                  <c:pt idx="8">
                    <c:v>62541,327</c:v>
                  </c:pt>
                  <c:pt idx="9">
                    <c:v>58865,636</c:v>
                  </c:pt>
                  <c:pt idx="10">
                    <c:v>54423,447</c:v>
                  </c:pt>
                  <c:pt idx="11">
                    <c:v>49766,862</c:v>
                  </c:pt>
                  <c:pt idx="12">
                    <c:v>45433,583</c:v>
                  </c:pt>
                  <c:pt idx="13">
                    <c:v>41946,912</c:v>
                  </c:pt>
                  <c:pt idx="14">
                    <c:v>39815,751</c:v>
                  </c:pt>
                  <c:pt idx="15">
                    <c:v>39534,602</c:v>
                  </c:pt>
                  <c:pt idx="16">
                    <c:v>41583,567</c:v>
                  </c:pt>
                </c:lvl>
              </c:multiLvlStrCache>
            </c:multiLvlStrRef>
          </c:xVal>
          <c:yVal>
            <c:numRef>
              <c:f>Лист3!$D$47:$D$63</c:f>
              <c:numCache>
                <c:formatCode>General</c:formatCode>
                <c:ptCount val="17"/>
                <c:pt idx="0">
                  <c:v>40197.47</c:v>
                </c:pt>
                <c:pt idx="1">
                  <c:v>40494.67</c:v>
                </c:pt>
                <c:pt idx="2">
                  <c:v>43492.75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Лист3!$E$46</c:f>
              <c:strCache>
                <c:ptCount val="1"/>
                <c:pt idx="0">
                  <c:v>верхний предел</c:v>
                </c:pt>
              </c:strCache>
            </c:strRef>
          </c:tx>
          <c:dLbls>
            <c:dLbl>
              <c:idx val="0"/>
              <c:layout>
                <c:manualLayout>
                  <c:x val="-0.11323690999150494"/>
                  <c:y val="1.0391511194740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8116037149396454E-2"/>
                  <c:y val="5.0452988946193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1835323525942657E-3"/>
                  <c:y val="2.11639254344199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multiLvlStrRef>
              <c:f>[DIPLOM.xlsx]Лист3!$A$47:$B$63</c:f>
              <c:multiLvlStrCache>
                <c:ptCount val="17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</c:lvl>
                <c:lvl>
                  <c:pt idx="2">
                    <c:v>35766,903</c:v>
                  </c:pt>
                  <c:pt idx="3">
                    <c:v>49090,742</c:v>
                  </c:pt>
                  <c:pt idx="4">
                    <c:v>58033,071</c:v>
                  </c:pt>
                  <c:pt idx="5">
                    <c:v>63232,392</c:v>
                  </c:pt>
                  <c:pt idx="6">
                    <c:v>65312,807</c:v>
                  </c:pt>
                  <c:pt idx="7">
                    <c:v>64884,018</c:v>
                  </c:pt>
                  <c:pt idx="8">
                    <c:v>62541,327</c:v>
                  </c:pt>
                  <c:pt idx="9">
                    <c:v>58865,636</c:v>
                  </c:pt>
                  <c:pt idx="10">
                    <c:v>54423,447</c:v>
                  </c:pt>
                  <c:pt idx="11">
                    <c:v>49766,862</c:v>
                  </c:pt>
                  <c:pt idx="12">
                    <c:v>45433,583</c:v>
                  </c:pt>
                  <c:pt idx="13">
                    <c:v>41946,912</c:v>
                  </c:pt>
                  <c:pt idx="14">
                    <c:v>39815,751</c:v>
                  </c:pt>
                  <c:pt idx="15">
                    <c:v>39534,602</c:v>
                  </c:pt>
                  <c:pt idx="16">
                    <c:v>41583,567</c:v>
                  </c:pt>
                </c:lvl>
              </c:multiLvlStrCache>
            </c:multiLvlStrRef>
          </c:xVal>
          <c:yVal>
            <c:numRef>
              <c:f>Лист3!$E$47:$E$63</c:f>
              <c:numCache>
                <c:formatCode>General</c:formatCode>
                <c:ptCount val="17"/>
                <c:pt idx="0">
                  <c:v>54543.719999999994</c:v>
                </c:pt>
                <c:pt idx="1">
                  <c:v>55953.880000000012</c:v>
                </c:pt>
                <c:pt idx="2">
                  <c:v>60266.52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878208"/>
        <c:axId val="143032704"/>
      </c:scatterChart>
      <c:valAx>
        <c:axId val="142878208"/>
        <c:scaling>
          <c:orientation val="minMax"/>
          <c:max val="5"/>
        </c:scaling>
        <c:delete val="0"/>
        <c:axPos val="b"/>
        <c:majorTickMark val="out"/>
        <c:minorTickMark val="none"/>
        <c:tickLblPos val="nextTo"/>
        <c:crossAx val="143032704"/>
        <c:crosses val="autoZero"/>
        <c:crossBetween val="midCat"/>
        <c:majorUnit val="1"/>
      </c:valAx>
      <c:valAx>
        <c:axId val="14303270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42878208"/>
        <c:crosses val="autoZero"/>
        <c:crossBetween val="midCat"/>
      </c:valAx>
      <c:spPr>
        <a:solidFill>
          <a:schemeClr val="bg1"/>
        </a:solidFill>
        <a:ln>
          <a:solidFill>
            <a:schemeClr val="bg1"/>
          </a:solidFill>
        </a:ln>
      </c:spPr>
    </c:plotArea>
    <c:legend>
      <c:legendPos val="r"/>
      <c:layout/>
      <c:overlay val="0"/>
      <c:txPr>
        <a:bodyPr/>
        <a:lstStyle/>
        <a:p>
          <a:pPr>
            <a:defRPr>
              <a:solidFill>
                <a:schemeClr val="tx1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662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662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fld id="{5385EDE1-F81E-4DE2-9E23-8E3F7934EB2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593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1371600"/>
            <a:ext cx="84201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048000"/>
            <a:ext cx="69342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DEF19E4-1F47-4F72-B9BA-A0ED2C664C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78C3F-F47E-4F2F-8993-55994C49DD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38C24-B352-406F-8830-9C323CE269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CCEB8-DA50-4D76-8A71-2D819A00FC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D8998-055F-4125-8937-A12B88E711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0CA36-5812-49DB-90F9-415020ECA5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328AF-0E08-4551-AB3F-5463291E61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1603A-CCE1-4DB8-9127-A5E79F95051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77BE2-D935-4AE8-8B48-B9640AE8A23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EFBAF-A22B-4E6C-980E-F8B29D6176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4356D-506A-40A2-B467-1AC04CE571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EF19E4-1F47-4F72-B9BA-A0ED2C664C3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743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F78C3F-F47E-4F2F-8993-55994C49DDF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074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F38C24-B352-406F-8830-9C323CE2693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316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CCEB8-DA50-4D76-8A71-2D819A00FC4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370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3D8998-055F-4125-8937-A12B88E711E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802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60CA36-5812-49DB-90F9-415020ECA56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277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328AF-0E08-4551-AB3F-5463291E615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9546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31603A-CCE1-4DB8-9127-A5E79F95051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63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77BE2-D935-4AE8-8B48-B9640AE8A23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670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BEFBAF-A22B-4E6C-980E-F8B29D6176D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75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6" y="274639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4356D-506A-40A2-B467-1AC04CE5713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774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09EF54E8-B9E3-4C96-85F9-8E4501D772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9EF54E8-B9E3-4C96-85F9-8E4501D7724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379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18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7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9588" y="555625"/>
            <a:ext cx="8886825" cy="868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algn="ctr"/>
            <a:r>
              <a:rPr lang="ru-RU" sz="1400" b="1" dirty="0" smtClean="0">
                <a:latin typeface="+mn-lt"/>
              </a:rPr>
              <a:t>М</a:t>
            </a:r>
            <a:r>
              <a:rPr lang="uk-UA" sz="1400" b="1" dirty="0" smtClean="0">
                <a:latin typeface="+mn-lt"/>
              </a:rPr>
              <a:t>ІНІСТЕРСТВО ОСВІТИ</a:t>
            </a:r>
            <a:r>
              <a:rPr lang="ru-RU" sz="1400" b="1" dirty="0" smtClean="0">
                <a:latin typeface="+mn-lt"/>
              </a:rPr>
              <a:t> ТА </a:t>
            </a:r>
            <a:r>
              <a:rPr lang="ru-RU" sz="1400" b="1" dirty="0">
                <a:latin typeface="+mn-lt"/>
              </a:rPr>
              <a:t>НАУКИ </a:t>
            </a:r>
            <a:r>
              <a:rPr lang="ru-RU" sz="1400" b="1" dirty="0" smtClean="0">
                <a:latin typeface="+mn-lt"/>
              </a:rPr>
              <a:t>УКРАЇНИ</a:t>
            </a:r>
            <a:endParaRPr lang="ru-RU" sz="1400" b="1" dirty="0">
              <a:latin typeface="+mn-lt"/>
            </a:endParaRPr>
          </a:p>
          <a:p>
            <a:pPr algn="ctr"/>
            <a:r>
              <a:rPr lang="ru-RU" sz="1400" b="1" dirty="0" smtClean="0">
                <a:latin typeface="+mn-lt"/>
              </a:rPr>
              <a:t>ДОНБАСЬКА ДЕРЖАВНА МАШИНОБУДІВНА АКАДЕМІЯ</a:t>
            </a:r>
            <a:endParaRPr lang="ru-RU" sz="1400" b="1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 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631032" y="1398501"/>
            <a:ext cx="8547100" cy="757779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algn="ctr"/>
            <a:r>
              <a:rPr lang="ru-RU" sz="2400" dirty="0"/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ДЕМОНСТРАЦІЙНИЙ МАТЕРІАЛ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дипломної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роботи</a:t>
            </a:r>
          </a:p>
          <a:p>
            <a:pPr algn="ctr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магістра спеціальності </a:t>
            </a:r>
          </a:p>
          <a:p>
            <a:pPr algn="ctr"/>
            <a:r>
              <a:rPr lang="uk-UA" sz="1400" dirty="0" smtClean="0">
                <a:latin typeface="+mn-lt"/>
              </a:rPr>
              <a:t>8.03050401 Економіка підприємства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+mn-lt"/>
              </a:rPr>
              <a:t>РЕШЕТНЯК ОЛЬГИ АНДРІЇВНИ</a:t>
            </a:r>
            <a:endParaRPr lang="uk-UA" dirty="0" smtClean="0">
              <a:latin typeface="+mn-lt"/>
            </a:endParaRPr>
          </a:p>
          <a:p>
            <a:pPr algn="ctr"/>
            <a:r>
              <a:rPr lang="uk-UA" sz="2400" dirty="0" smtClean="0">
                <a:latin typeface="+mn-lt"/>
                <a:cs typeface="Times New Roman" pitchFamily="18" charset="0"/>
              </a:rPr>
              <a:t> </a:t>
            </a:r>
          </a:p>
          <a:p>
            <a:pPr algn="ctr"/>
            <a:r>
              <a:rPr lang="uk-UA" sz="2400" dirty="0" smtClean="0"/>
              <a:t>АНАЛІЗ ТА ПОШУК ШЛЯХІВ ЗНИЖЕННЯ ВИТРАТ ВИРОБНИЦТВА В УМОВАХ ПАТ «ЕМСС» ТА ОБҐРУНТУВАННЯ ОБСЯГІВ ВИРОБНИЦТВА НА ОСНОВІ КРИТЕРІЇВ ПРИЙНЯТТЯ РІШЕНЬ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2400" b="1" dirty="0">
                <a:latin typeface="+mn-lt"/>
                <a:cs typeface="Times New Roman" pitchFamily="18" charset="0"/>
              </a:rPr>
              <a:t>         </a:t>
            </a:r>
            <a:r>
              <a:rPr lang="ru-RU" sz="2400" b="1" dirty="0" smtClean="0">
                <a:latin typeface="+mn-lt"/>
              </a:rPr>
              <a:t> </a:t>
            </a:r>
            <a:r>
              <a:rPr lang="ru-RU" sz="2400" b="1" dirty="0" smtClean="0">
                <a:latin typeface="+mn-lt"/>
              </a:rPr>
              <a:t>       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Науковий керівник:</a:t>
            </a:r>
          </a:p>
          <a:p>
            <a:pPr algn="r" eaLnBrk="0" hangingPunct="0"/>
            <a:r>
              <a:rPr lang="uk-UA" sz="1400" b="1" dirty="0" err="1" smtClean="0">
                <a:latin typeface="+mn-lt"/>
                <a:cs typeface="Times New Roman" pitchFamily="18" charset="0"/>
              </a:rPr>
              <a:t>Підгора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 Є.О.</a:t>
            </a:r>
            <a:endParaRPr lang="uk-UA" sz="1400" b="1" dirty="0" smtClean="0">
              <a:latin typeface="+mn-lt"/>
              <a:cs typeface="Times New Roman" pitchFamily="18" charset="0"/>
            </a:endParaRPr>
          </a:p>
          <a:p>
            <a:pPr algn="r" eaLnBrk="0" hangingPunct="0"/>
            <a:r>
              <a:rPr lang="uk-UA" sz="1400" b="1" dirty="0" err="1" smtClean="0">
                <a:latin typeface="+mn-lt"/>
                <a:cs typeface="Times New Roman" pitchFamily="18" charset="0"/>
              </a:rPr>
              <a:t>к.т.н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., доцент</a:t>
            </a:r>
            <a:endParaRPr lang="uk-UA" sz="2400" b="1" dirty="0" smtClean="0">
              <a:latin typeface="+mn-lt"/>
            </a:endParaRPr>
          </a:p>
          <a:p>
            <a:pPr algn="ctr"/>
            <a:endParaRPr lang="ru-RU" sz="2400" b="1" dirty="0"/>
          </a:p>
          <a:p>
            <a:pPr algn="ctr"/>
            <a:endParaRPr lang="ru-RU" sz="2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>
              <a:spcBef>
                <a:spcPct val="50000"/>
              </a:spcBef>
            </a:pPr>
            <a:endParaRPr kumimoji="1" lang="ru-RU" sz="2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307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6763" y="285750"/>
            <a:ext cx="14112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449" y="4725144"/>
            <a:ext cx="16922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679450" y="490538"/>
            <a:ext cx="8547100" cy="5349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indent="358775" algn="just" defTabSz="674688">
              <a:lnSpc>
                <a:spcPct val="150000"/>
              </a:lnSpc>
              <a:spcBef>
                <a:spcPct val="50000"/>
              </a:spcBef>
            </a:pPr>
            <a:r>
              <a:rPr lang="ru-RU" sz="23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9563" y="-79375"/>
            <a:ext cx="9358312" cy="76020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dirty="0"/>
          </a:p>
          <a:p>
            <a:pPr algn="just"/>
            <a:r>
              <a:rPr lang="ru-RU" b="1" dirty="0" smtClean="0">
                <a:latin typeface="Times New Roman" pitchFamily="18" charset="0"/>
              </a:rPr>
              <a:t>Постановка проблемы: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dirty="0">
                <a:latin typeface="+mn-lt"/>
              </a:rPr>
              <a:t>В себестоимости как в обобщающем экономическом показателе находят свое отражение все стороны деятельности </a:t>
            </a:r>
            <a:r>
              <a:rPr lang="ru-RU" dirty="0" smtClean="0">
                <a:latin typeface="+mn-lt"/>
              </a:rPr>
              <a:t>предприятия </a:t>
            </a:r>
            <a:r>
              <a:rPr lang="ru-RU" dirty="0" smtClean="0"/>
              <a:t>: </a:t>
            </a:r>
            <a:r>
              <a:rPr lang="ru-RU" dirty="0">
                <a:latin typeface="+mn-lt"/>
              </a:rPr>
              <a:t>степень технологического оснащения производства и освоения технологических процессов; уровень организации производства и труда; степень использования производственных мощностей; экономичность использования материальных, трудовых ресурсов и другие условия и факторы, характеризующие производственно-хозяйственную деятельность.</a:t>
            </a:r>
            <a:r>
              <a:rPr lang="ru-RU" dirty="0"/>
              <a:t> </a:t>
            </a:r>
            <a:r>
              <a:rPr lang="ru-RU" dirty="0" smtClean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Р</a:t>
            </a:r>
            <a:r>
              <a:rPr lang="ru-RU" dirty="0" smtClean="0">
                <a:latin typeface="+mn-lt"/>
              </a:rPr>
              <a:t>ешение </a:t>
            </a:r>
            <a:r>
              <a:rPr lang="ru-RU" dirty="0">
                <a:latin typeface="+mn-lt"/>
              </a:rPr>
              <a:t>проблемы снижения себестоимости продукции непосредственно связано с повышением эффективности работы всего предприятия, т.к. снижение затрат на производство продукции может повлечь за собой снижение цены изделия на ту же величину при остающейся неизменной величине </a:t>
            </a:r>
            <a:r>
              <a:rPr lang="ru-RU" dirty="0" smtClean="0">
                <a:latin typeface="+mn-lt"/>
              </a:rPr>
              <a:t>прибыли. Эффективное </a:t>
            </a:r>
            <a:r>
              <a:rPr lang="ru-RU" dirty="0">
                <a:latin typeface="+mn-lt"/>
              </a:rPr>
              <a:t>управление затратами является действующим инструментом повышения прозрачности и эффективности деятельности предприятия и его структурных подразделений и возможно только на основе комплексного и системного подхода к решению проблемы, то есть на основе единственной системы управления затратами предприятия.</a:t>
            </a:r>
          </a:p>
          <a:p>
            <a:endParaRPr lang="ru-RU" b="1" dirty="0" smtClean="0">
              <a:latin typeface="+mn-lt"/>
            </a:endParaRPr>
          </a:p>
          <a:p>
            <a:pPr algn="just"/>
            <a:r>
              <a:rPr lang="ru-RU" b="1" dirty="0" smtClean="0">
                <a:latin typeface="+mn-lt"/>
              </a:rPr>
              <a:t>Цель </a:t>
            </a:r>
            <a:r>
              <a:rPr lang="ru-RU" b="1" dirty="0" smtClean="0">
                <a:latin typeface="+mn-lt"/>
              </a:rPr>
              <a:t>магистерской работы</a:t>
            </a:r>
            <a:r>
              <a:rPr lang="ru-RU" dirty="0" smtClean="0">
                <a:latin typeface="+mn-lt"/>
              </a:rPr>
              <a:t> состоит в </a:t>
            </a:r>
            <a:r>
              <a:rPr lang="ru-RU" dirty="0" smtClean="0">
                <a:latin typeface="+mn-lt"/>
              </a:rPr>
              <a:t>разработке </a:t>
            </a:r>
            <a:r>
              <a:rPr lang="ru-RU" dirty="0">
                <a:latin typeface="+mn-lt"/>
              </a:rPr>
              <a:t>методологии статистической оценки эффективности управления себестоимостью на предприятии ПАО «ЭМСС».</a:t>
            </a:r>
            <a:endParaRPr lang="ru-RU" dirty="0">
              <a:latin typeface="+mn-lt"/>
            </a:endParaRPr>
          </a:p>
          <a:p>
            <a:pPr algn="just"/>
            <a:endParaRPr lang="ru-RU" b="1" dirty="0" smtClean="0">
              <a:latin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</a:rPr>
              <a:t>Объектом </a:t>
            </a:r>
            <a:r>
              <a:rPr lang="ru-RU" b="1" dirty="0" smtClean="0">
                <a:latin typeface="Times New Roman" pitchFamily="18" charset="0"/>
              </a:rPr>
              <a:t>исследования </a:t>
            </a:r>
            <a:r>
              <a:rPr lang="ru-RU" dirty="0" smtClean="0">
                <a:latin typeface="Times New Roman" pitchFamily="18" charset="0"/>
              </a:rPr>
              <a:t>является </a:t>
            </a:r>
            <a:r>
              <a:rPr lang="ru-RU" dirty="0">
                <a:latin typeface="+mn-lt"/>
              </a:rPr>
              <a:t>электросталеплавильный цех ПАО «ЭМСС», в котором осуществляется изготовление жидкой стали.</a:t>
            </a:r>
          </a:p>
          <a:p>
            <a:pPr>
              <a:defRPr/>
            </a:pPr>
            <a:endParaRPr lang="ru-RU" sz="2000" dirty="0">
              <a:latin typeface="Times New Roman" pitchFamily="18" charset="0"/>
            </a:endParaRP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0960" y="116632"/>
            <a:ext cx="9906000" cy="5859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2286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 соответствии с поставленной целью в магистерской работе решены следующие взаимосвязанные задачи теоретического и прикладного характера: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+mn-lt"/>
              </a:rPr>
              <a:t>– </a:t>
            </a:r>
            <a:r>
              <a:rPr lang="ru-RU" dirty="0" smtClean="0">
                <a:latin typeface="+mn-lt"/>
              </a:rPr>
              <a:t>обоснована </a:t>
            </a:r>
            <a:r>
              <a:rPr lang="ru-RU" dirty="0">
                <a:latin typeface="+mn-lt"/>
              </a:rPr>
              <a:t>необходимость управления затратами;</a:t>
            </a:r>
            <a:endParaRPr lang="ru-RU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+mn-lt"/>
              </a:rPr>
              <a:t>–</a:t>
            </a:r>
            <a:r>
              <a:rPr lang="ru-RU" dirty="0" smtClean="0">
                <a:latin typeface="+mn-lt"/>
              </a:rPr>
              <a:t>выявлены </a:t>
            </a:r>
            <a:r>
              <a:rPr lang="ru-RU" dirty="0">
                <a:latin typeface="+mn-lt"/>
              </a:rPr>
              <a:t>основные проблемы управления затратами в условиях функционирования современного предприятия;</a:t>
            </a:r>
            <a:endParaRPr lang="ru-RU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+mn-lt"/>
              </a:rPr>
              <a:t>– </a:t>
            </a:r>
            <a:r>
              <a:rPr lang="ru-RU" dirty="0" smtClean="0">
                <a:latin typeface="+mn-lt"/>
              </a:rPr>
              <a:t>рассмотрены </a:t>
            </a:r>
            <a:r>
              <a:rPr lang="ru-RU" dirty="0">
                <a:latin typeface="+mn-lt"/>
              </a:rPr>
              <a:t>системы управления затратами, широко применяемые за рубежом, а также их возможное применения на отечественных предприятиях;</a:t>
            </a:r>
            <a:endParaRPr lang="ru-RU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+mn-lt"/>
              </a:rPr>
              <a:t>– </a:t>
            </a:r>
            <a:r>
              <a:rPr lang="ru-RU" dirty="0" smtClean="0">
                <a:latin typeface="+mn-lt"/>
              </a:rPr>
              <a:t>обосновано </a:t>
            </a:r>
            <a:r>
              <a:rPr lang="ru-RU" dirty="0">
                <a:latin typeface="+mn-lt"/>
              </a:rPr>
              <a:t>управление затратами с точки зрения принятия управленческого решения;</a:t>
            </a:r>
            <a:endParaRPr lang="ru-RU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+mn-lt"/>
              </a:rPr>
              <a:t>– </a:t>
            </a:r>
            <a:r>
              <a:rPr lang="ru-RU" dirty="0" smtClean="0">
                <a:latin typeface="+mn-lt"/>
              </a:rPr>
              <a:t>разработана методология </a:t>
            </a:r>
            <a:r>
              <a:rPr lang="ru-RU" dirty="0">
                <a:latin typeface="+mn-lt"/>
              </a:rPr>
              <a:t>статистической оценки эффективности управления себестоимостью, с применением комплекса статистико-математических методов;</a:t>
            </a:r>
            <a:endParaRPr lang="ru-RU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+mn-lt"/>
              </a:rPr>
              <a:t>– </a:t>
            </a:r>
            <a:r>
              <a:rPr lang="ru-RU" dirty="0" smtClean="0">
                <a:latin typeface="+mn-lt"/>
              </a:rPr>
              <a:t>построена </a:t>
            </a:r>
            <a:r>
              <a:rPr lang="ru-RU" dirty="0">
                <a:latin typeface="+mn-lt"/>
              </a:rPr>
              <a:t>модель основной тенденции развития показателей эффективности управления себестоимостью, с экстраполяцией полученных </a:t>
            </a:r>
            <a:r>
              <a:rPr lang="ru-RU" dirty="0" smtClean="0">
                <a:latin typeface="+mn-lt"/>
              </a:rPr>
              <a:t>результатов, также регрессионная модель;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  <a:tab pos="2286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даны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рекомендации по совершенствованию системы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управления затратами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для увеличения эффективности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деятельности предприятия;</a:t>
            </a:r>
            <a:endParaRPr lang="ru-RU" dirty="0" smtClean="0"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2406" y="357166"/>
            <a:ext cx="8915400" cy="1143000"/>
          </a:xfrm>
        </p:spPr>
        <p:txBody>
          <a:bodyPr>
            <a:normAutofit fontScale="90000"/>
          </a:bodyPr>
          <a:lstStyle/>
          <a:p>
            <a:pPr lvl="0" eaLnBrk="1" hangingPunct="1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Таблица 1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ТЕХНИКО-ЭКОНОМИЧЕСКИХ ПОКАЗАТЕЛЕЙ ДЕЯТЕЛЬНОСТИ ПАО "ЭМСС" ЗА 2013-2014 ГОДЫ</a:t>
            </a:r>
            <a:endParaRPr lang="ru-RU" sz="24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639919" cy="94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53958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743333"/>
              </p:ext>
            </p:extLst>
          </p:nvPr>
        </p:nvGraphicFramePr>
        <p:xfrm>
          <a:off x="495300" y="1600200"/>
          <a:ext cx="8678198" cy="421380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143273"/>
                <a:gridCol w="785818"/>
                <a:gridCol w="1000132"/>
                <a:gridCol w="1285884"/>
                <a:gridCol w="1238955"/>
                <a:gridCol w="1224136"/>
              </a:tblGrid>
              <a:tr h="306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Показатели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2013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2014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Абсолютное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отклонение,+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Относительное отклонение,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Темп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изменения.,%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7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1. Объем производства электростали, тонн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119012,4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97839,6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-21172,8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-17,79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82,21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2. Объем производства в стоимостном выражении, т.грн.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983454,51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874793,75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-108660,76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-11,05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88,95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2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3.Производственная себестоимость выпускаемой продукции, т.грн.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609075,17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561651,97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-47423,20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-7,79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92,21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2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4.Среднесписочная численность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ППП,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чел.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3 421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3270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-151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-4,41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95,59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5. Литье,т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18 712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11 469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-7 243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-38,71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61,29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7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Стальное литье  - всего,т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15 897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8 739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-7 158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-45,03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54,97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6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 т.ч. товарный выпуск,т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12 331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5 273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-7 058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-57,24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42,76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1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из него: -ст. литье без м/о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, 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10 743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4 616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-6 127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-57,03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42,97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0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-ст. литье с м/о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, 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1 588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657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-931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-58,63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41,37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Чугунное  литье,т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2 815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2 730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-85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-3,02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96,98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3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6.Поковки из слитков - всего,т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61 530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53 159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-8 371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-13,60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86,40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2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  т.ч. товарный выпуск,т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43 282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35 608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-7 674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-17,73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82,27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0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7.Среднемесячная заработная плата 1 работника, грн.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3500,56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3671,84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171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4,89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104,89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8.Слитки стальные (товарные), т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19 715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5 698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-14 017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-71,10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28,90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9.Цена реализации 1 т продукции, грн./т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9219,78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9567,26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347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3,77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103,77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73" marR="38673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943444"/>
              </p:ext>
            </p:extLst>
          </p:nvPr>
        </p:nvGraphicFramePr>
        <p:xfrm>
          <a:off x="532435" y="1608881"/>
          <a:ext cx="8669037" cy="381965"/>
        </p:xfrm>
        <a:graphic>
          <a:graphicData uri="http://schemas.openxmlformats.org/drawingml/2006/table">
            <a:tbl>
              <a:tblPr/>
              <a:tblGrid>
                <a:gridCol w="8669037"/>
              </a:tblGrid>
              <a:tr h="38196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2"/>
                      </a:solidFill>
                      <a:prstDash val="solid"/>
                    </a:lnL>
                    <a:lnR w="12700" cmpd="sng">
                      <a:solidFill>
                        <a:schemeClr val="tx2"/>
                      </a:solidFill>
                      <a:prstDash val="solid"/>
                    </a:lnR>
                    <a:lnT w="12700" cmpd="sng">
                      <a:solidFill>
                        <a:schemeClr val="tx2"/>
                      </a:solidFill>
                      <a:prstDash val="solid"/>
                    </a:lnT>
                    <a:lnB w="12700" cmpd="sng">
                      <a:solidFill>
                        <a:schemeClr val="tx2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520861" y="1967696"/>
          <a:ext cx="8669438" cy="3796496"/>
        </p:xfrm>
        <a:graphic>
          <a:graphicData uri="http://schemas.openxmlformats.org/drawingml/2006/table">
            <a:tbl>
              <a:tblPr/>
              <a:tblGrid>
                <a:gridCol w="8669438"/>
              </a:tblGrid>
              <a:tr h="379649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2"/>
                      </a:solidFill>
                      <a:prstDash val="solid"/>
                    </a:lnL>
                    <a:lnR w="12700" cmpd="sng">
                      <a:solidFill>
                        <a:schemeClr val="tx2"/>
                      </a:solidFill>
                      <a:prstDash val="solid"/>
                    </a:lnR>
                    <a:lnT w="12700" cmpd="sng">
                      <a:solidFill>
                        <a:schemeClr val="tx2"/>
                      </a:solidFill>
                      <a:prstDash val="solid"/>
                    </a:lnT>
                    <a:lnB w="12700" cmpd="sng">
                      <a:solidFill>
                        <a:schemeClr val="tx2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60512" y="476672"/>
            <a:ext cx="9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Анализ производственной себестоимости электростали по  ПАО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«Энергомашспецсталь» за 2013 – 2014 г.г., т.грн.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614259"/>
              </p:ext>
            </p:extLst>
          </p:nvPr>
        </p:nvGraphicFramePr>
        <p:xfrm>
          <a:off x="1136576" y="1169560"/>
          <a:ext cx="7848872" cy="4462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0801"/>
                <a:gridCol w="1075137"/>
                <a:gridCol w="1228728"/>
                <a:gridCol w="1444206"/>
              </a:tblGrid>
              <a:tr h="3590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Абсолютное отклонение, (+/-)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Прямые материальные затраты, в т.ч.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515202,21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474339,43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-40862,78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Сырье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441815,42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392063,86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-49751,56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Возвратные отходы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16903,24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14137,96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-2765,28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Электроэнергия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45500,4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46963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1462,60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Природный газ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4900,34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8148,66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3248,32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Кислород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1860,88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1958,73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97,85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6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Азот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18,86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20,18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Графитированные электроды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18591,86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23996,45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5404,59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ТЗР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2511,18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2208,64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-302,54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Вспомогательные материалы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16906,51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13117,87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-3788,64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Прямые затраты на оплату труда, в т.ч.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10040,3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10212,64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172,34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Заработная плата основная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7162,31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7294,43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132,12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1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Заработная плата дополнительная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2877,99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2918,21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40,22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35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Прочие прямые затраты, в т.ч. отчисления на социальные нужды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4319,36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4708,35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388,99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4.Общепроизводственные расходы (ОПР), в т.ч.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79513,3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72391,55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-7121,75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переменные ОПР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25231,78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26376,81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1145,03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постоянные распределенные ОПР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54281,52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46014,74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-8266,78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производственная себестоимость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609075,17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561651,97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-47423,20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производства электростали, тонн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119012,4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97839,6</a:t>
                      </a:r>
                      <a:endParaRPr lang="ru-RU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-21172,80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себестоимость 1 т продукции, грн./т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5117,75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5740,54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622,79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905" marR="42905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648411"/>
              </p:ext>
            </p:extLst>
          </p:nvPr>
        </p:nvGraphicFramePr>
        <p:xfrm>
          <a:off x="1122744" y="1180618"/>
          <a:ext cx="7893934" cy="4780344"/>
        </p:xfrm>
        <a:graphic>
          <a:graphicData uri="http://schemas.openxmlformats.org/drawingml/2006/table">
            <a:tbl>
              <a:tblPr/>
              <a:tblGrid>
                <a:gridCol w="7893934"/>
              </a:tblGrid>
              <a:tr h="4780344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2"/>
                      </a:solidFill>
                      <a:prstDash val="solid"/>
                    </a:lnL>
                    <a:lnR w="12700" cmpd="sng">
                      <a:solidFill>
                        <a:schemeClr val="tx2"/>
                      </a:solidFill>
                      <a:prstDash val="solid"/>
                    </a:lnR>
                    <a:lnT w="12700" cmpd="sng">
                      <a:solidFill>
                        <a:schemeClr val="tx2"/>
                      </a:solidFill>
                      <a:prstDash val="solid"/>
                    </a:lnT>
                    <a:lnB w="12700" cmpd="sng">
                      <a:solidFill>
                        <a:schemeClr val="tx2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42984"/>
          </a:xfrm>
        </p:spPr>
        <p:txBody>
          <a:bodyPr/>
          <a:lstStyle/>
          <a:p>
            <a:pPr lvl="0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Таблица 2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Исходные данные для факторного анализа общей суммы затрат на производство электростали по ПАО «ЭМСС»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805808"/>
              </p:ext>
            </p:extLst>
          </p:nvPr>
        </p:nvGraphicFramePr>
        <p:xfrm>
          <a:off x="632520" y="1196752"/>
          <a:ext cx="8712968" cy="46085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95425"/>
                <a:gridCol w="1172068"/>
                <a:gridCol w="1245322"/>
                <a:gridCol w="1500153"/>
              </a:tblGrid>
              <a:tr h="4328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Абсолютное отклонение,+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496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Общий объем выпускаемой продукции в натуральном выражении (VBП</a:t>
                      </a:r>
                      <a:r>
                        <a:rPr lang="ru-RU" sz="1200" baseline="-25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119012,4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97839,6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-21172,8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96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Производственная себестоимость годового объема выпускаемой продукции, т.грн.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609075,17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561651,97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-47423,2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5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Переменные затраты на объем выпускаемой продукции, т.грн.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551295,73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487511,03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-63784,70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8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т.ч.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860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3.1. Прямые материальные затраты, т.грн.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515202,21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449233,43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-65968,78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16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3.2. Переменная часть прямых затрат на оплату труда, т.грн.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7230,24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7910,11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679,87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347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3.3. Переменная часть прочих прямых затрат, т.грн.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3631,5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3990,68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359,18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8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3.4. Переменная часть ОПР, т.грн.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25231,78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26376,81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1145,03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96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Удельные переменные затраты на 1 т выпускаемой продукции (В</a:t>
                      </a:r>
                      <a:r>
                        <a:rPr lang="ru-RU" sz="1200" baseline="-25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т.грн./т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4,6322545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4,9827578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0,350503261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58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Общая сумма постоянных затрат на производство (А), т.грн.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57015,44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48906,94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-8108,5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8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т.ч.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858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 Постоянная часть прямых затрат на оплату труда, т.грн.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1820,06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1842,53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22,47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36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 Постоянная часть прочих прямых затрат, т.грн.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913,86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1049,67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135,81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36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5.3. Постоянная часть распределенных ОПР, т.грн.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 anchor="b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54281,52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46014,74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-8266,78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01" marR="39101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462835"/>
              </p:ext>
            </p:extLst>
          </p:nvPr>
        </p:nvGraphicFramePr>
        <p:xfrm>
          <a:off x="632520" y="1196752"/>
          <a:ext cx="8715737" cy="4680520"/>
        </p:xfrm>
        <a:graphic>
          <a:graphicData uri="http://schemas.openxmlformats.org/drawingml/2006/table">
            <a:tbl>
              <a:tblPr/>
              <a:tblGrid>
                <a:gridCol w="4807581"/>
                <a:gridCol w="1169043"/>
                <a:gridCol w="1226917"/>
                <a:gridCol w="1512196"/>
              </a:tblGrid>
              <a:tr h="46805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2"/>
                      </a:solidFill>
                      <a:prstDash val="soli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2"/>
                      </a:solidFill>
                      <a:prstDash val="solid"/>
                    </a:lnT>
                    <a:lnB w="12700" cmpd="sng">
                      <a:solidFill>
                        <a:schemeClr val="tx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2"/>
                      </a:solidFill>
                      <a:prstDash val="soli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14290"/>
            <a:ext cx="9347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Модель анализа общей суммы затрат на производство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общ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=∑(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VB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aseline="-25000" dirty="0">
                <a:latin typeface="Times New Roman" pitchFamily="18" charset="0"/>
                <a:cs typeface="Times New Roman" pitchFamily="18" charset="0"/>
              </a:rPr>
              <a:t>общ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∙УД</a:t>
            </a:r>
            <a:r>
              <a:rPr lang="uk-UA" sz="1600" baseline="-250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∙В</a:t>
            </a:r>
            <a:r>
              <a:rPr lang="uk-UA" sz="1600" baseline="-250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+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Подстановка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факторов в модели методом полных цепных подстановок: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864738"/>
              </p:ext>
            </p:extLst>
          </p:nvPr>
        </p:nvGraphicFramePr>
        <p:xfrm>
          <a:off x="428625" y="1143000"/>
          <a:ext cx="52149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2" name="Формула" r:id="rId3" imgW="4381500" imgH="279400" progId="Equation.3">
                  <p:embed/>
                </p:oleObj>
              </mc:Choice>
              <mc:Fallback>
                <p:oleObj name="Формула" r:id="rId3" imgW="4381500" imgH="279400" progId="Equation.3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1143000"/>
                        <a:ext cx="5214938" cy="323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719063"/>
              </p:ext>
            </p:extLst>
          </p:nvPr>
        </p:nvGraphicFramePr>
        <p:xfrm>
          <a:off x="428625" y="1428750"/>
          <a:ext cx="56070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3" name="Формула" r:id="rId5" imgW="4254500" imgH="266700" progId="Equation.3">
                  <p:embed/>
                </p:oleObj>
              </mc:Choice>
              <mc:Fallback>
                <p:oleObj name="Формула" r:id="rId5" imgW="4254500" imgH="266700" progId="Equation.3">
                  <p:embed/>
                  <p:pic>
                    <p:nvPicPr>
                      <p:cNvPr id="0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1428750"/>
                        <a:ext cx="5607050" cy="323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822000"/>
              </p:ext>
            </p:extLst>
          </p:nvPr>
        </p:nvGraphicFramePr>
        <p:xfrm>
          <a:off x="428625" y="1714500"/>
          <a:ext cx="56038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4" name="Формула" r:id="rId7" imgW="4178300" imgH="266700" progId="Equation.3">
                  <p:embed/>
                </p:oleObj>
              </mc:Choice>
              <mc:Fallback>
                <p:oleObj name="Формула" r:id="rId7" imgW="4178300" imgH="26670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1714500"/>
                        <a:ext cx="5603875" cy="323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687473"/>
              </p:ext>
            </p:extLst>
          </p:nvPr>
        </p:nvGraphicFramePr>
        <p:xfrm>
          <a:off x="427038" y="2000250"/>
          <a:ext cx="53435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5" name="Формула" r:id="rId9" imgW="4241800" imgH="279400" progId="Equation.3">
                  <p:embed/>
                </p:oleObj>
              </mc:Choice>
              <mc:Fallback>
                <p:oleObj name="Формула" r:id="rId9" imgW="4241800" imgH="279400" progId="Equation.3">
                  <p:embed/>
                  <p:pic>
                    <p:nvPicPr>
                      <p:cNvPr id="0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38" y="2000250"/>
                        <a:ext cx="5343525" cy="323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57158" y="2285992"/>
            <a:ext cx="9276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Определение влияния факторов модели на общую сумму затрат на производство:</a:t>
            </a: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1. Влияние фактора VBП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общ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318270"/>
              </p:ext>
            </p:extLst>
          </p:nvPr>
        </p:nvGraphicFramePr>
        <p:xfrm>
          <a:off x="428625" y="2857500"/>
          <a:ext cx="4470400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6" name="Формула" r:id="rId11" imgW="3937000" imgH="304800" progId="Equation.3">
                  <p:embed/>
                </p:oleObj>
              </mc:Choice>
              <mc:Fallback>
                <p:oleObj name="Формула" r:id="rId11" imgW="3937000" imgH="304800" progId="Equation.3">
                  <p:embed/>
                  <p:pic>
                    <p:nvPicPr>
                      <p:cNvPr id="0" name="Объект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2857500"/>
                        <a:ext cx="4470400" cy="338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59024" y="3200037"/>
            <a:ext cx="9274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Снижение объема выпускаемой продукции в натуральном выражении на 21172,8 т вызывает снижение общей суммы затрат на производство на 98077,8 т.грн.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2. Влияние фактора В</a:t>
            </a:r>
            <a:r>
              <a:rPr lang="uk-UA" sz="1600" b="1" baseline="-250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342669"/>
              </p:ext>
            </p:extLst>
          </p:nvPr>
        </p:nvGraphicFramePr>
        <p:xfrm>
          <a:off x="359024" y="4031034"/>
          <a:ext cx="416242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7" name="Формула" r:id="rId13" imgW="3581400" imgH="304800" progId="Equation.3">
                  <p:embed/>
                </p:oleObj>
              </mc:Choice>
              <mc:Fallback>
                <p:oleObj name="Формула" r:id="rId13" imgW="3581400" imgH="304800" progId="Equation.3">
                  <p:embed/>
                  <p:pic>
                    <p:nvPicPr>
                      <p:cNvPr id="0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24" y="4031034"/>
                        <a:ext cx="4162425" cy="336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85720" y="4286256"/>
            <a:ext cx="24289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Влияние фактора А: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822543"/>
              </p:ext>
            </p:extLst>
          </p:nvPr>
        </p:nvGraphicFramePr>
        <p:xfrm>
          <a:off x="428625" y="4643438"/>
          <a:ext cx="405447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8" name="Формула" r:id="rId15" imgW="3695700" imgH="304800" progId="Equation.3">
                  <p:embed/>
                </p:oleObj>
              </mc:Choice>
              <mc:Fallback>
                <p:oleObj name="Формула" r:id="rId15" imgW="3695700" imgH="304800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4643438"/>
                        <a:ext cx="4054475" cy="3381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59"/>
          <p:cNvSpPr>
            <a:spLocks noChangeArrowheads="1"/>
          </p:cNvSpPr>
          <p:nvPr/>
        </p:nvSpPr>
        <p:spPr bwMode="auto">
          <a:xfrm>
            <a:off x="0" y="4929198"/>
            <a:ext cx="96335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Снижение общей суммы постоянных затрат на производство вызывает прямое снижение общей суммы затрат на производство на эту же сумму на 8108,5 т.грн.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64568" y="332656"/>
            <a:ext cx="7124148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Таблица 3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Исходные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данные для факторного анализа затрат на 1 т электростали по ПАО «ЭМСС»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680418"/>
              </p:ext>
            </p:extLst>
          </p:nvPr>
        </p:nvGraphicFramePr>
        <p:xfrm>
          <a:off x="488504" y="1196752"/>
          <a:ext cx="8784977" cy="1706880"/>
        </p:xfrm>
        <a:graphic>
          <a:graphicData uri="http://schemas.openxmlformats.org/drawingml/2006/table">
            <a:tbl>
              <a:tblPr/>
              <a:tblGrid>
                <a:gridCol w="4659857"/>
                <a:gridCol w="1298649"/>
                <a:gridCol w="1375040"/>
                <a:gridCol w="1451431"/>
              </a:tblGrid>
              <a:tr h="3600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2014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Абсолютное отклонение,+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36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1. Общий объем выпускаемой продукции в натуральном выражении (VBП</a:t>
                      </a:r>
                      <a:r>
                        <a:rPr lang="ru-RU" sz="1400" b="1" baseline="-25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), 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119012,40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97839,60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-21172,80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68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 Удельные переменные затраты на 1 т выпускаемой продукции (В</a:t>
                      </a:r>
                      <a:r>
                        <a:rPr lang="ru-RU" sz="1400" b="1" baseline="-25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), грн./т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4632,25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4982,76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350,51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01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 Общая сумма постоянных затрат на производство (А), грн.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57015440,00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48906940,00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-8108500,00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-375592" y="2996952"/>
            <a:ext cx="688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Модель анализа себестоимости 1 т выпускаемой продукции имеет вид: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780029"/>
              </p:ext>
            </p:extLst>
          </p:nvPr>
        </p:nvGraphicFramePr>
        <p:xfrm>
          <a:off x="7185248" y="2996952"/>
          <a:ext cx="2214563" cy="507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0" name="Формула" r:id="rId3" imgW="1269449" imgH="444307" progId="Equation.3">
                  <p:embed/>
                </p:oleObj>
              </mc:Choice>
              <mc:Fallback>
                <p:oleObj name="Формула" r:id="rId3" imgW="1269449" imgH="444307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5248" y="2996952"/>
                        <a:ext cx="2214563" cy="50783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-375592" y="3335506"/>
            <a:ext cx="72889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Подстановка факторов в модели методом полных цепных подстановок: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661741"/>
              </p:ext>
            </p:extLst>
          </p:nvPr>
        </p:nvGraphicFramePr>
        <p:xfrm>
          <a:off x="351783" y="3738274"/>
          <a:ext cx="27146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1" name="Формула" r:id="rId5" imgW="2933700" imgH="482600" progId="Equation.3">
                  <p:embed/>
                </p:oleObj>
              </mc:Choice>
              <mc:Fallback>
                <p:oleObj name="Формула" r:id="rId5" imgW="2933700" imgH="482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783" y="3738274"/>
                        <a:ext cx="2714625" cy="419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383196"/>
              </p:ext>
            </p:extLst>
          </p:nvPr>
        </p:nvGraphicFramePr>
        <p:xfrm>
          <a:off x="351783" y="4149080"/>
          <a:ext cx="27146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2" name="Формула" r:id="rId7" imgW="3086100" imgH="482600" progId="Equation.3">
                  <p:embed/>
                </p:oleObj>
              </mc:Choice>
              <mc:Fallback>
                <p:oleObj name="Формула" r:id="rId7" imgW="3086100" imgH="482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783" y="4149080"/>
                        <a:ext cx="2714625" cy="419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367198"/>
              </p:ext>
            </p:extLst>
          </p:nvPr>
        </p:nvGraphicFramePr>
        <p:xfrm>
          <a:off x="4016896" y="3674060"/>
          <a:ext cx="2697411" cy="415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3" name="Формула" r:id="rId9" imgW="3098800" imgH="482600" progId="Equation.3">
                  <p:embed/>
                </p:oleObj>
              </mc:Choice>
              <mc:Fallback>
                <p:oleObj name="Формула" r:id="rId9" imgW="3098800" imgH="482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896" y="3674060"/>
                        <a:ext cx="2697411" cy="41595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565425"/>
              </p:ext>
            </p:extLst>
          </p:nvPr>
        </p:nvGraphicFramePr>
        <p:xfrm>
          <a:off x="4016896" y="4149080"/>
          <a:ext cx="27146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4" name="Формула" r:id="rId11" imgW="2959100" imgH="482600" progId="Equation.3">
                  <p:embed/>
                </p:oleObj>
              </mc:Choice>
              <mc:Fallback>
                <p:oleObj name="Формула" r:id="rId11" imgW="2959100" imgH="482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896" y="4149080"/>
                        <a:ext cx="2714625" cy="419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-369514" y="4509120"/>
            <a:ext cx="9916561" cy="33855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Определение влияния факторов модели на величину себестоимости 1 т выпускаемой продукции: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72480" y="4941168"/>
            <a:ext cx="2158989" cy="33855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Влияние фактора А: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333187"/>
              </p:ext>
            </p:extLst>
          </p:nvPr>
        </p:nvGraphicFramePr>
        <p:xfrm>
          <a:off x="3066408" y="4941168"/>
          <a:ext cx="357187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5" name="Формула" r:id="rId13" imgW="2692400" imgH="292100" progId="Equation.3">
                  <p:embed/>
                </p:oleObj>
              </mc:Choice>
              <mc:Fallback>
                <p:oleObj name="Формула" r:id="rId13" imgW="2692400" imgH="2921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6408" y="4941168"/>
                        <a:ext cx="3571875" cy="3571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272480" y="5270145"/>
            <a:ext cx="37861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Влияние фактора VBП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общ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577454"/>
              </p:ext>
            </p:extLst>
          </p:nvPr>
        </p:nvGraphicFramePr>
        <p:xfrm>
          <a:off x="3066408" y="5281947"/>
          <a:ext cx="35718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6" name="Формула" r:id="rId15" imgW="3213100" imgH="304800" progId="Equation.3">
                  <p:embed/>
                </p:oleObj>
              </mc:Choice>
              <mc:Fallback>
                <p:oleObj name="Формула" r:id="rId15" imgW="3213100" imgH="304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6408" y="5281947"/>
                        <a:ext cx="3571875" cy="342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72480" y="5608699"/>
            <a:ext cx="21862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Влияние фактора В</a:t>
            </a:r>
            <a:r>
              <a:rPr lang="uk-UA" sz="1600" baseline="-250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7026425"/>
              </p:ext>
            </p:extLst>
          </p:nvPr>
        </p:nvGraphicFramePr>
        <p:xfrm>
          <a:off x="3066408" y="5608699"/>
          <a:ext cx="3560762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7" name="Формула" r:id="rId17" imgW="3073400" imgH="304800" progId="Equation.3">
                  <p:embed/>
                </p:oleObj>
              </mc:Choice>
              <mc:Fallback>
                <p:oleObj name="Формула" r:id="rId17" imgW="3073400" imgH="3048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6408" y="5608699"/>
                        <a:ext cx="3560762" cy="3571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3705431" y="275846"/>
            <a:ext cx="169758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</a:rPr>
              <a:t>Таблица 4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04528" y="645178"/>
            <a:ext cx="8856984" cy="62358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ru-RU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общепроизводственных расходов электросталеплавильного цеха ПАО «Энергомашспецсталь» за 2013 – 2014 г.г., т.грн.</a:t>
            </a:r>
            <a:r>
              <a:rPr lang="ru-RU" sz="1400" b="1" dirty="0" smtClean="0">
                <a:solidFill>
                  <a:schemeClr val="tx1"/>
                </a:solidFill>
              </a:rPr>
              <a:t/>
            </a:r>
            <a:br>
              <a:rPr lang="ru-RU" sz="1400" b="1" dirty="0" smtClean="0">
                <a:solidFill>
                  <a:schemeClr val="tx1"/>
                </a:solidFill>
              </a:rPr>
            </a:br>
            <a:endParaRPr lang="ru-RU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020903"/>
              </p:ext>
            </p:extLst>
          </p:nvPr>
        </p:nvGraphicFramePr>
        <p:xfrm>
          <a:off x="723590" y="1124744"/>
          <a:ext cx="8606760" cy="1183372"/>
        </p:xfrm>
        <a:graphic>
          <a:graphicData uri="http://schemas.openxmlformats.org/drawingml/2006/table">
            <a:tbl>
              <a:tblPr/>
              <a:tblGrid>
                <a:gridCol w="2522496"/>
                <a:gridCol w="876754"/>
                <a:gridCol w="949817"/>
                <a:gridCol w="876754"/>
                <a:gridCol w="584503"/>
                <a:gridCol w="803691"/>
                <a:gridCol w="1992745"/>
              </a:tblGrid>
              <a:tr h="20337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2013 год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2014 год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Абс.откл.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Структура,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2013г.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2014г.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Абсолютное отклонение, +/-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685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Общепроизводственные расходы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79513,3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72391,55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-7121,75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100,00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–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т.ч.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28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Переменные ОПР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25231,78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26376,81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1145,03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31,73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36,44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4,70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685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Постоянные распределенные ОПР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54281,52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46014,74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-8266,78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68,27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63,56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-4,70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84" marR="683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367" y="2276872"/>
            <a:ext cx="9561512" cy="58477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переменной части общепроизводственных расходов электросталеплавильного цеха ПАО «ЭМСС» за 2013 – 2014 г.г., т.грн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935541"/>
              </p:ext>
            </p:extLst>
          </p:nvPr>
        </p:nvGraphicFramePr>
        <p:xfrm>
          <a:off x="704528" y="2806474"/>
          <a:ext cx="8644044" cy="1676410"/>
        </p:xfrm>
        <a:graphic>
          <a:graphicData uri="http://schemas.openxmlformats.org/drawingml/2006/table">
            <a:tbl>
              <a:tblPr/>
              <a:tblGrid>
                <a:gridCol w="3055222"/>
                <a:gridCol w="1192282"/>
                <a:gridCol w="1192282"/>
                <a:gridCol w="1043247"/>
                <a:gridCol w="894212"/>
                <a:gridCol w="1266799"/>
              </a:tblGrid>
              <a:tr h="21431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Показатели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2013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Отклонение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Резерв снижения с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/c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Абсолютное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Относи-тельное,%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30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Материалы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13880,27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16191,14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2310,87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16,65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2310,9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28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Энергоуслуги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7345,62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6990,45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-355,17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-4,84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143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Транспортные услуги 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3706,7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2899,16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-807,54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-21,79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0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Износ производственного инструмента 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299,19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296,06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-3,13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-1,05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Итого переменная часть ОПР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25231,78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26376,81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1145,03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4,54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477649964"/>
              </p:ext>
            </p:extLst>
          </p:nvPr>
        </p:nvGraphicFramePr>
        <p:xfrm>
          <a:off x="2720752" y="4509120"/>
          <a:ext cx="5086350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417319" y="6345033"/>
            <a:ext cx="9144000" cy="30777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/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Рис1.</a:t>
            </a:r>
            <a:r>
              <a:rPr lang="ru-RU" sz="1400" dirty="0"/>
              <a:t> </a:t>
            </a:r>
            <a:r>
              <a:rPr lang="ru-RU" sz="1100" b="1" dirty="0">
                <a:latin typeface="+mn-lt"/>
              </a:rPr>
              <a:t>Структура переменной части общепроизводственных расходов электросталеплавильного цеха ПАО «ЭМСС»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4505" y="73613"/>
            <a:ext cx="990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ctr"/>
            <a:r>
              <a:rPr lang="ru-RU" b="1" dirty="0" smtClean="0">
                <a:latin typeface="+mn-lt"/>
                <a:ea typeface="Times New Roman" pitchFamily="18" charset="0"/>
                <a:cs typeface="Times New Roman" pitchFamily="18" charset="0"/>
              </a:rPr>
              <a:t>Таблица </a:t>
            </a:r>
            <a:r>
              <a:rPr lang="ru-RU" b="1" dirty="0" smtClean="0">
                <a:latin typeface="+mn-lt"/>
                <a:ea typeface="Times New Roman" pitchFamily="18" charset="0"/>
                <a:cs typeface="Times New Roman" pitchFamily="18" charset="0"/>
              </a:rPr>
              <a:t>5</a:t>
            </a:r>
          </a:p>
          <a:p>
            <a:pPr lvl="0" indent="449263" algn="ctr"/>
            <a:endParaRPr lang="ru-RU" b="1" dirty="0" smtClean="0"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34716" y="188640"/>
            <a:ext cx="9303516" cy="80021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Анализ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постоянной распределенной части ОПР электросталеплавильного цеха ПАО «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ЭМСС»</a:t>
            </a:r>
            <a:r>
              <a:rPr lang="ru-RU" sz="1600" dirty="0">
                <a:latin typeface="+mn-lt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за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2013 – 2014 г.г., т.грн.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689836"/>
              </p:ext>
            </p:extLst>
          </p:nvPr>
        </p:nvGraphicFramePr>
        <p:xfrm>
          <a:off x="920552" y="988859"/>
          <a:ext cx="8305814" cy="2228230"/>
        </p:xfrm>
        <a:graphic>
          <a:graphicData uri="http://schemas.openxmlformats.org/drawingml/2006/table">
            <a:tbl>
              <a:tblPr/>
              <a:tblGrid>
                <a:gridCol w="3214710"/>
                <a:gridCol w="1000132"/>
                <a:gridCol w="857256"/>
                <a:gridCol w="1000132"/>
                <a:gridCol w="1428760"/>
                <a:gridCol w="804824"/>
              </a:tblGrid>
              <a:tr h="35877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2013 год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2014 год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Отклонение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Резерв снижения с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Абсолютное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Относительное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,%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Амортизация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оборудования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транспортных средств, зданий и сооружений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10179,57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13078,23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2898,66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28,48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2898,7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30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Материалы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10802,48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7290,94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-3511,54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-32,51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415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Энергоуслуги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19801,85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12500,5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-7301,35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-36,87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86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Зарплата управленческого персонала, специалистов, технических служащих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8380,83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5700,93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-2679,9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-31,98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368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Отчисления на социальные нужды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3307,98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2211,82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-1096,16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-33,14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35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Прочие расходы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1808,81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5232,32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3423,51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189,27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3423,5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31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Итого постоянная часть распределенных ОПР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54281,52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46014,74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-8266,78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-15,23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400259566"/>
              </p:ext>
            </p:extLst>
          </p:nvPr>
        </p:nvGraphicFramePr>
        <p:xfrm>
          <a:off x="1640632" y="3356671"/>
          <a:ext cx="6357982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17319" y="6181676"/>
            <a:ext cx="9144000" cy="30777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/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Рис2.</a:t>
            </a:r>
            <a:r>
              <a:rPr lang="ru-RU" sz="1400" dirty="0" smtClean="0"/>
              <a:t> </a:t>
            </a:r>
            <a:r>
              <a:rPr lang="ru-RU" sz="1100" b="1" dirty="0">
                <a:latin typeface="+mn-lt"/>
              </a:rPr>
              <a:t>Структура </a:t>
            </a:r>
            <a:r>
              <a:rPr lang="ru-RU" sz="1100" b="1" dirty="0" smtClean="0">
                <a:latin typeface="+mn-lt"/>
              </a:rPr>
              <a:t>постоянной </a:t>
            </a:r>
            <a:r>
              <a:rPr lang="ru-RU" sz="1100" b="1" dirty="0">
                <a:latin typeface="+mn-lt"/>
              </a:rPr>
              <a:t>части общепроизводственных расходов электросталеплавильного цеха ПАО «ЭМСС</a:t>
            </a:r>
            <a:r>
              <a:rPr lang="ru-RU" sz="1100" b="1" dirty="0" smtClean="0">
                <a:latin typeface="+mn-lt"/>
              </a:rPr>
              <a:t>» за 2014 г.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00034" y="214290"/>
            <a:ext cx="89894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Таблица 6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Обоснования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рационального объема производства продукции электросталеплавильным цехом ПАО «Энергомашспецсталь»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74364" y="1173476"/>
            <a:ext cx="9144000" cy="33855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Платежная матрица прибыли, т.грн.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462615"/>
              </p:ext>
            </p:extLst>
          </p:nvPr>
        </p:nvGraphicFramePr>
        <p:xfrm>
          <a:off x="1424608" y="1628800"/>
          <a:ext cx="7560839" cy="3598413"/>
        </p:xfrm>
        <a:graphic>
          <a:graphicData uri="http://schemas.openxmlformats.org/drawingml/2006/table">
            <a:tbl>
              <a:tblPr/>
              <a:tblGrid>
                <a:gridCol w="2032484"/>
                <a:gridCol w="1219490"/>
                <a:gridCol w="1138190"/>
                <a:gridCol w="1138190"/>
                <a:gridCol w="975592"/>
                <a:gridCol w="1056893"/>
              </a:tblGrid>
              <a:tr h="31095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Спрос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S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Предложение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(П)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56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94 тыс.т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98 тыс.т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102 тыс.т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106 тыс.т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110 тыс. т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94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тыс.т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317832,8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317832,8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317832,8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317832,8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317832,8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83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98 тыс.т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295237,6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331357,6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331357,6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331357,6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331357,6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91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102 тыс.т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272642,4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308762,4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344882,4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344882,4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344882,4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91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106 тыс.т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250047,2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286167,2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322287,2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358407,2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358407,2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110 тыс.т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227452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263572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299692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335812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371932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95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Вероятность(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0,4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</a:t>
                      </a:r>
                    </a:p>
                  </a:txBody>
                  <a:tcPr marL="62204" marR="6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928670"/>
          </a:xfrm>
        </p:spPr>
        <p:txBody>
          <a:bodyPr/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dirty="0"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52736" y="214290"/>
            <a:ext cx="3643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/>
            <a:r>
              <a:rPr lang="ru-RU" b="1" dirty="0" smtClean="0">
                <a:latin typeface="+mn-lt"/>
                <a:ea typeface="Times New Roman" pitchFamily="18" charset="0"/>
                <a:cs typeface="Times New Roman" pitchFamily="18" charset="0"/>
              </a:rPr>
              <a:t>Таблица </a:t>
            </a:r>
            <a:r>
              <a:rPr lang="ru-RU" b="1" dirty="0" smtClean="0">
                <a:latin typeface="+mn-lt"/>
                <a:ea typeface="Times New Roman" pitchFamily="18" charset="0"/>
                <a:cs typeface="Times New Roman" pitchFamily="18" charset="0"/>
              </a:rPr>
              <a:t>7</a:t>
            </a:r>
            <a:endParaRPr lang="ru-RU" b="1" dirty="0" smtClean="0"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76536" y="522067"/>
            <a:ext cx="82153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Результаты выбора стратегий по различным критериям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514150"/>
              </p:ext>
            </p:extLst>
          </p:nvPr>
        </p:nvGraphicFramePr>
        <p:xfrm>
          <a:off x="742844" y="1012846"/>
          <a:ext cx="8715444" cy="1821320"/>
        </p:xfrm>
        <a:graphic>
          <a:graphicData uri="http://schemas.openxmlformats.org/drawingml/2006/table">
            <a:tbl>
              <a:tblPr/>
              <a:tblGrid>
                <a:gridCol w="726714"/>
                <a:gridCol w="726714"/>
                <a:gridCol w="725982"/>
                <a:gridCol w="726714"/>
                <a:gridCol w="726714"/>
                <a:gridCol w="725982"/>
                <a:gridCol w="725982"/>
                <a:gridCol w="725982"/>
                <a:gridCol w="726714"/>
                <a:gridCol w="725982"/>
                <a:gridCol w="725982"/>
                <a:gridCol w="725982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Si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Прибыль при состояниях экономической среды, Пj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7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61227,52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336749,52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384034,56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384034,56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384034,56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384034,56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384034,56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336749,52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36904,64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365120,55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374577,55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99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313787,36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352056,4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390325,44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390325,44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390325,44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390325,44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313787,36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45924,32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359710,21 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374577,55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2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290825,2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329094,24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367363,28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405632,32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405632,32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405632,32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290825,2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68886,48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359709,47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344401,86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367364,02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0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267863,04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306132,08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334401,12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382670,16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420939,2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420939,2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267863,04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391848,64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359708,74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323266,6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359709,47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1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14798" y="3017680"/>
            <a:ext cx="85011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Результаты расчета коэффициента вариации стратегий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208367"/>
              </p:ext>
            </p:extLst>
          </p:nvPr>
        </p:nvGraphicFramePr>
        <p:xfrm>
          <a:off x="629046" y="3386853"/>
          <a:ext cx="8860458" cy="2428082"/>
        </p:xfrm>
        <a:graphic>
          <a:graphicData uri="http://schemas.openxmlformats.org/drawingml/2006/table">
            <a:tbl>
              <a:tblPr/>
              <a:tblGrid>
                <a:gridCol w="428628"/>
                <a:gridCol w="1000132"/>
                <a:gridCol w="928694"/>
                <a:gridCol w="928694"/>
                <a:gridCol w="928694"/>
                <a:gridCol w="928694"/>
                <a:gridCol w="1000132"/>
                <a:gridCol w="1283379"/>
                <a:gridCol w="859761"/>
                <a:gridCol w="573650"/>
              </a:tblGrid>
              <a:tr h="64287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Прибыль при различных состояниях экономической среды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j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тыс. грн.</a:t>
                      </a: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vi-VN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ơ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Kvar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П1</a:t>
                      </a: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П2</a:t>
                      </a: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П3</a:t>
                      </a: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П4</a:t>
                      </a: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П5</a:t>
                      </a: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</a:t>
                      </a:r>
                      <a:r>
                        <a:rPr lang="ru-RU" sz="1400" b="1" baseline="-25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359711,68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4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</a:t>
                      </a:r>
                      <a:r>
                        <a:rPr lang="ru-RU" sz="1400" b="1" baseline="-250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336749,52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384034,56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384034,56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384034,56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384034,56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374577,55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357740001,21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18914,02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5,1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34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</a:t>
                      </a:r>
                      <a:r>
                        <a:rPr lang="ru-RU" sz="1400" b="1" baseline="-250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4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313787,36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352056,4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390325,44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390325,44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390325,44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359710,21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820130876,6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28637,93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7,9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10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</a:t>
                      </a:r>
                      <a:r>
                        <a:rPr lang="ru-RU" sz="1400" b="1" baseline="-250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4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290825,2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329094,24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367363,28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405632,32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405632,32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344401,86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1523100199,53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39026,92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30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</a:t>
                      </a:r>
                      <a:r>
                        <a:rPr lang="ru-RU" sz="1400" b="1" baseline="-250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4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267863,04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306132,08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334401,12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382670,16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420939,2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323266,6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2063015082,73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45420,43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14,1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ru-RU" sz="14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62791" marR="627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91" marR="62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52868" y="142852"/>
            <a:ext cx="1696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algn="ctr"/>
            <a:r>
              <a:rPr lang="ru-RU" b="1" dirty="0" smtClean="0">
                <a:latin typeface="+mn-lt"/>
                <a:ea typeface="Times New Roman" pitchFamily="18" charset="0"/>
                <a:cs typeface="Times New Roman" pitchFamily="18" charset="0"/>
              </a:rPr>
              <a:t>Таблица </a:t>
            </a:r>
            <a:r>
              <a:rPr lang="ru-RU" b="1" dirty="0" smtClean="0">
                <a:latin typeface="+mn-lt"/>
                <a:ea typeface="Times New Roman" pitchFamily="18" charset="0"/>
                <a:cs typeface="Times New Roman" pitchFamily="18" charset="0"/>
              </a:rPr>
              <a:t>8</a:t>
            </a:r>
            <a:endParaRPr lang="ru-RU" b="1" dirty="0" smtClean="0"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500042"/>
            <a:ext cx="9906000" cy="58477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обоснования рационального годового объема производства продукции электросталеплавильным цехом ПАО «Энергомашспецсталь»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38641"/>
              </p:ext>
            </p:extLst>
          </p:nvPr>
        </p:nvGraphicFramePr>
        <p:xfrm>
          <a:off x="1496616" y="1340768"/>
          <a:ext cx="7572428" cy="2606552"/>
        </p:xfrm>
        <a:graphic>
          <a:graphicData uri="http://schemas.openxmlformats.org/drawingml/2006/table">
            <a:tbl>
              <a:tblPr/>
              <a:tblGrid>
                <a:gridCol w="2523879"/>
                <a:gridCol w="2523879"/>
                <a:gridCol w="252467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Критерии принятия решений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Стратегии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Объем производства,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тыс.т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Коэффициент вариации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Критерий Байеса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Критерий Вальда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Критерий Сэвиджа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Критерий Гурвица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Критерий максимакса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Критерий Лапласа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0"/>
            <a:ext cx="6399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212640" y="332656"/>
            <a:ext cx="9919874" cy="92333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9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Исходные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для исследования наличия мультиколлинеарности на основе алгоритма Фаррара-Глобера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37588"/>
              </p:ext>
            </p:extLst>
          </p:nvPr>
        </p:nvGraphicFramePr>
        <p:xfrm>
          <a:off x="920552" y="1484784"/>
          <a:ext cx="8215369" cy="3500467"/>
        </p:xfrm>
        <a:graphic>
          <a:graphicData uri="http://schemas.openxmlformats.org/drawingml/2006/table">
            <a:tbl>
              <a:tblPr/>
              <a:tblGrid>
                <a:gridCol w="975622"/>
                <a:gridCol w="695606"/>
                <a:gridCol w="818876"/>
                <a:gridCol w="818017"/>
                <a:gridCol w="815443"/>
                <a:gridCol w="815443"/>
                <a:gridCol w="818017"/>
                <a:gridCol w="819735"/>
                <a:gridCol w="818017"/>
                <a:gridCol w="820593"/>
              </a:tblGrid>
              <a:tr h="3657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Месяц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х1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х2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х3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х4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х5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х6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х7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х8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Январь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22556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8 311 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1413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1091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8725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574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43333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Февраль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23 516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6 761 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1671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643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8656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268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42337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Март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31 579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7 300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1348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8449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50162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32 983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8 222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1913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735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11093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261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56088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35 328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8 624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1764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9818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58728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Июнь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38 018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10 700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2116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242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1974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11974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66198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Июль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35 148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9 646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1970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758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1588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12070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1586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62945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Август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33 134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8 549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1549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601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145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1187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9599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301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55065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Сентябрь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42 976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11865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779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192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1727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13445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760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73744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30 813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10 499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1768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1545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12736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58437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Ноябрь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24 224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7 634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1197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153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2081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9324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396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45475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Декабрь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15 649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7844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1138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444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119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10520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207</a:t>
                      </a:r>
                      <a:endParaRPr lang="ru-RU" sz="1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36804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792760" y="343048"/>
            <a:ext cx="4068999" cy="36933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Матричный график корреляции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528" y="980727"/>
            <a:ext cx="8786874" cy="48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49942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05587" y="193876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Теоретическое значение полинома 3-й степени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1500166" y="605896"/>
                <a:ext cx="678661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́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у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= 17 782,879+ 20 671,231</a:t>
                </a:r>
                <a:r>
                  <a:rPr lang="fr-FR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 - 2 716,176</a:t>
                </a:r>
                <a:r>
                  <a:rPr lang="fr-FR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ru-RU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+ 96,824</a:t>
                </a:r>
                <a:r>
                  <a:rPr lang="fr-FR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ru-RU" baseline="30000" dirty="0">
                    <a:latin typeface="Times New Roman" pitchFamily="18" charset="0"/>
                    <a:cs typeface="Times New Roman" pitchFamily="18" charset="0"/>
                  </a:rPr>
                  <a:t>3 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166" y="605896"/>
                <a:ext cx="6786610" cy="369332"/>
              </a:xfrm>
              <a:prstGeom prst="rect">
                <a:avLst/>
              </a:prstGeom>
              <a:blipFill rotWithShape="1">
                <a:blip r:embed="rId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802" y="1124744"/>
            <a:ext cx="83596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04798" y="5796425"/>
            <a:ext cx="90964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Расчёт теоретических значений полинома 3-й степени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214290"/>
            <a:ext cx="82153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Доверительные интервалы прогноза на 3 месяца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800395861"/>
              </p:ext>
            </p:extLst>
          </p:nvPr>
        </p:nvGraphicFramePr>
        <p:xfrm>
          <a:off x="928631" y="785794"/>
          <a:ext cx="8215369" cy="4200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71472" y="5085184"/>
            <a:ext cx="90964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/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Доверительные интервалы прогноза на 3 месяца</a:t>
            </a:r>
            <a:r>
              <a:rPr lang="ru-RU" sz="1400" dirty="0"/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6" name="Rectangle 3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53958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95" name="Rectangle 63"/>
          <p:cNvSpPr>
            <a:spLocks noChangeArrowheads="1"/>
          </p:cNvSpPr>
          <p:nvPr/>
        </p:nvSpPr>
        <p:spPr bwMode="auto">
          <a:xfrm>
            <a:off x="0" y="457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85786" y="214290"/>
            <a:ext cx="77867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Уравнение множественной регрессии имеет вид: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Прямоугольник 39"/>
              <p:cNvSpPr/>
              <p:nvPr/>
            </p:nvSpPr>
            <p:spPr>
              <a:xfrm>
                <a:off x="785786" y="585728"/>
                <a:ext cx="7755075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endParaRPr lang="ru-RU" b="1" i="1" dirty="0" smtClean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b="1" i="1">
                            <a:latin typeface="Cambria Math"/>
                          </a:rPr>
                          <m:t>у</m:t>
                        </m:r>
                      </m:e>
                    </m:acc>
                  </m:oMath>
                </a14:m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 =</a:t>
                </a:r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11595,8+6,5257х1+3,0609х2+3,0771х3, где:</a:t>
                </a:r>
              </a:p>
              <a:p>
                <a:pPr algn="ctr"/>
                <a:endParaRPr lang="ru-RU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х1 – оснастка до года; </a:t>
                </a:r>
              </a:p>
              <a:p>
                <a:pPr algn="just"/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х2 – общепроизводственные расходы;</a:t>
                </a:r>
              </a:p>
              <a:p>
                <a:pPr algn="just"/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х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3 – услуги сторонних организаций.</a:t>
                </a:r>
              </a:p>
              <a:p>
                <a:pPr algn="ctr"/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0" name="Прямоугольник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786" y="585728"/>
                <a:ext cx="7755075" cy="2031325"/>
              </a:xfrm>
              <a:prstGeom prst="rect">
                <a:avLst/>
              </a:prstGeom>
              <a:blipFill rotWithShape="1">
                <a:blip r:embed="rId2"/>
                <a:stretch>
                  <a:fillRect l="-7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Прямоугольник 41"/>
          <p:cNvSpPr/>
          <p:nvPr/>
        </p:nvSpPr>
        <p:spPr>
          <a:xfrm>
            <a:off x="941908" y="1844825"/>
            <a:ext cx="76306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2000"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32000"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3200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Значимость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коэффициентов линейной модели по критерию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Стьюдента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972288" y="2780928"/>
            <a:ext cx="755338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для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i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1,56661 &gt;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i="1" baseline="-25000" dirty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1,363 – свободный член статистически значим;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для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i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1,37052 &gt;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i="1" baseline="-25000" dirty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1,363 – коэффициент статистически значим;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для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2,5353 &gt;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i="1" baseline="-25000" dirty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1,363 – коэффициент статистически значим;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для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i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1,42914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i="1" baseline="-25000" dirty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1,363 – коэффициент статистически значим.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530" y="214290"/>
            <a:ext cx="8915400" cy="6197625"/>
          </a:xfrm>
        </p:spPr>
        <p:txBody>
          <a:bodyPr/>
          <a:lstStyle/>
          <a:p>
            <a:pPr algn="ctr">
              <a:buNone/>
            </a:pPr>
            <a:r>
              <a:rPr lang="ru-RU" sz="1600" dirty="0" smtClean="0"/>
              <a:t> </a:t>
            </a:r>
            <a:r>
              <a:rPr lang="ru-RU" sz="2000" b="1" dirty="0" smtClean="0"/>
              <a:t>Предложения по </a:t>
            </a:r>
            <a:r>
              <a:rPr lang="ru-RU" sz="2000" b="1" dirty="0" smtClean="0"/>
              <a:t>снижению затрат на производство продукции:</a:t>
            </a:r>
          </a:p>
          <a:p>
            <a:pPr algn="ctr">
              <a:buNone/>
            </a:pPr>
            <a:endParaRPr lang="ru-RU" sz="2000" b="1" dirty="0" smtClean="0"/>
          </a:p>
          <a:p>
            <a:pPr algn="just">
              <a:buNone/>
            </a:pPr>
            <a:r>
              <a:rPr lang="ru-RU" sz="1600" dirty="0" smtClean="0"/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Использование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прогрессивных видов материалов, внедрение технически обоснованных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норм расходов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материальных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ценностей.</a:t>
            </a:r>
          </a:p>
          <a:p>
            <a:pPr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овсеместное применение входного контроля за качеством поступающих от поставщиков сырья и материалов .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3.Проведение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мероприятий по механизации вспомогательных и подсобных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работ.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4.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Совершенствование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управления затратами предприятия посредством углубления процессов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бюджетирования.</a:t>
            </a:r>
          </a:p>
          <a:p>
            <a:pPr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5. Оптимизация учета себестоимости продукции с применением зарубежных методов расчета себестоимости.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6.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Построение и оптимизация плана производства продукции.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Определения оптимального объема производства продукции 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4e7513924159f35284a062df8f75ae76daea61"/>
</p:tagLst>
</file>

<file path=ppt/theme/theme1.xml><?xml version="1.0" encoding="utf-8"?>
<a:theme xmlns:a="http://schemas.openxmlformats.org/drawingml/2006/main" name="Шаблон оформления 'Слишком много файлов'">
  <a:themeElements>
    <a:clrScheme name="Шаблон оформления 'Слишком много файлов'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блон оформления 'Слишком много файлов'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1904</TotalTime>
  <Words>2075</Words>
  <Application>Microsoft Office PowerPoint</Application>
  <PresentationFormat>Лист A4 (210x297 мм)</PresentationFormat>
  <Paragraphs>859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Шаблон оформления 'Слишком много файлов'</vt:lpstr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Таблица 1  АНАЛИЗ ТЕХНИКО-ЭКОНОМИЧЕСКИХ ПОКАЗАТЕЛЕЙ ДЕЯТЕЛЬНОСТИ ПАО "ЭМСС" ЗА 2013-2014 ГОДЫ</vt:lpstr>
      <vt:lpstr>Презентация PowerPoint</vt:lpstr>
      <vt:lpstr>Таблица 2 Исходные данные для факторного анализа общей суммы затрат на производство электростали по ПАО «ЭМСС»</vt:lpstr>
      <vt:lpstr>Презентация PowerPoint</vt:lpstr>
      <vt:lpstr> Таблица 3 Исходные данные для факторного анализа затрат на 1 т электростали по ПАО «ЭМСС» 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Yana Matvienko</dc:creator>
  <cp:lastModifiedBy>Admin</cp:lastModifiedBy>
  <cp:revision>184</cp:revision>
  <dcterms:created xsi:type="dcterms:W3CDTF">2001-11-14T21:16:23Z</dcterms:created>
  <dcterms:modified xsi:type="dcterms:W3CDTF">2015-12-27T09:51:37Z</dcterms:modified>
</cp:coreProperties>
</file>