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xls" ContentType="application/vnd.ms-exce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handoutMasterIdLst>
    <p:handoutMasterId r:id="rId23"/>
  </p:handoutMasterIdLst>
  <p:sldIdLst>
    <p:sldId id="256" r:id="rId2"/>
    <p:sldId id="271" r:id="rId3"/>
    <p:sldId id="318" r:id="rId4"/>
    <p:sldId id="272" r:id="rId5"/>
    <p:sldId id="302" r:id="rId6"/>
    <p:sldId id="323" r:id="rId7"/>
    <p:sldId id="285" r:id="rId8"/>
    <p:sldId id="297" r:id="rId9"/>
    <p:sldId id="293" r:id="rId10"/>
    <p:sldId id="319" r:id="rId11"/>
    <p:sldId id="311" r:id="rId12"/>
    <p:sldId id="324" r:id="rId13"/>
    <p:sldId id="309" r:id="rId14"/>
    <p:sldId id="286" r:id="rId15"/>
    <p:sldId id="298" r:id="rId16"/>
    <p:sldId id="321" r:id="rId17"/>
    <p:sldId id="322" r:id="rId18"/>
    <p:sldId id="313" r:id="rId19"/>
    <p:sldId id="317" r:id="rId20"/>
    <p:sldId id="315" r:id="rId21"/>
    <p:sldId id="284" r:id="rId22"/>
  </p:sldIdLst>
  <p:sldSz cx="9906000" cy="6858000" type="A4"/>
  <p:notesSz cx="6858000" cy="9144000"/>
  <p:custDataLst>
    <p:tags r:id="rId24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996600"/>
    <a:srgbClr val="FF0000"/>
    <a:srgbClr val="009900"/>
    <a:srgbClr val="CC00CC"/>
    <a:srgbClr val="0000FF"/>
    <a:srgbClr val="FF66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23" autoAdjust="0"/>
    <p:restoredTop sz="90929" autoAdjust="0"/>
  </p:normalViewPr>
  <p:slideViewPr>
    <p:cSldViewPr>
      <p:cViewPr varScale="1">
        <p:scale>
          <a:sx n="108" d="100"/>
          <a:sy n="108" d="100"/>
        </p:scale>
        <p:origin x="-102" y="-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fld id="{5385EDE1-F81E-4DE2-9E23-8E3F7934EB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93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2950" y="1371600"/>
            <a:ext cx="84201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048000"/>
            <a:ext cx="69342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6DEF19E4-1F47-4F72-B9BA-A0ED2C664C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78C3F-F47E-4F2F-8993-55994C49DD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38C24-B352-406F-8830-9C323CE269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CCEB8-DA50-4D76-8A71-2D819A00FC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D8998-055F-4125-8937-A12B88E711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0CA36-5812-49DB-90F9-415020ECA5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328AF-0E08-4551-AB3F-5463291E61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1603A-CCE1-4DB8-9127-A5E79F950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77BE2-D935-4AE8-8B48-B9640AE8A2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EFBAF-A22B-4E6C-980E-F8B29D6176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4356D-506A-40A2-B467-1AC04CE571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09EF54E8-B9E3-4C96-85F9-8E4501D772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2.bin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.png"/><Relationship Id="rId4" Type="http://schemas.openxmlformats.org/officeDocument/2006/relationships/oleObject" Target="../embeddings/Microsoft_Excel_97-2003_Worksheet1.xls"/><Relationship Id="rId9" Type="http://schemas.openxmlformats.org/officeDocument/2006/relationships/image" Target="../media/image10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09588" y="555625"/>
            <a:ext cx="8886825" cy="8683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67391" tIns="33696" rIns="67391" bIns="33696">
            <a:spAutoFit/>
          </a:bodyPr>
          <a:lstStyle/>
          <a:p>
            <a:pPr algn="ctr"/>
            <a:r>
              <a:rPr lang="ru-RU" sz="1400" b="1" dirty="0" smtClean="0">
                <a:latin typeface="+mn-lt"/>
              </a:rPr>
              <a:t>М</a:t>
            </a:r>
            <a:r>
              <a:rPr lang="uk-UA" sz="1400" b="1" dirty="0" smtClean="0">
                <a:latin typeface="+mn-lt"/>
              </a:rPr>
              <a:t>ІНІСТЕРСТВО ОСВІТИ</a:t>
            </a:r>
            <a:r>
              <a:rPr lang="ru-RU" sz="1400" b="1" dirty="0" smtClean="0">
                <a:latin typeface="+mn-lt"/>
              </a:rPr>
              <a:t> ТА </a:t>
            </a:r>
            <a:r>
              <a:rPr lang="ru-RU" sz="1400" b="1" dirty="0">
                <a:latin typeface="+mn-lt"/>
              </a:rPr>
              <a:t>НАУКИ </a:t>
            </a:r>
            <a:r>
              <a:rPr lang="ru-RU" sz="1400" b="1" dirty="0" smtClean="0">
                <a:latin typeface="+mn-lt"/>
              </a:rPr>
              <a:t>УКРАЇНИ</a:t>
            </a:r>
            <a:endParaRPr lang="ru-RU" sz="1400" b="1" dirty="0">
              <a:latin typeface="+mn-lt"/>
            </a:endParaRPr>
          </a:p>
          <a:p>
            <a:pPr algn="ctr"/>
            <a:r>
              <a:rPr lang="ru-RU" sz="1400" b="1" dirty="0" smtClean="0">
                <a:latin typeface="+mn-lt"/>
              </a:rPr>
              <a:t>ДОНБАСЬКА ДЕРЖАВНА МАШИНОБУДІВНА АКАДЕМІЯ</a:t>
            </a:r>
            <a:endParaRPr lang="ru-RU" sz="1400" b="1" dirty="0">
              <a:latin typeface="+mn-lt"/>
            </a:endParaRPr>
          </a:p>
          <a:p>
            <a:r>
              <a:rPr lang="ru-RU" sz="2400" b="1" dirty="0">
                <a:latin typeface="+mn-lt"/>
              </a:rPr>
              <a:t> 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666720" y="1428736"/>
            <a:ext cx="8547100" cy="78855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67391" tIns="33696" rIns="67391" bIns="33696">
            <a:spAutoFit/>
          </a:bodyPr>
          <a:lstStyle/>
          <a:p>
            <a:pPr algn="ctr"/>
            <a:r>
              <a:rPr lang="ru-RU" sz="2400" dirty="0"/>
              <a:t>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ДЕМОНСТРАЦІЙНИЙ МАТЕРІАЛ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дипломної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роботи</a:t>
            </a:r>
          </a:p>
          <a:p>
            <a:pPr algn="ctr"/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магістра спеціальності </a:t>
            </a:r>
          </a:p>
          <a:p>
            <a:pPr algn="ctr"/>
            <a:r>
              <a:rPr lang="uk-UA" sz="1400" dirty="0" smtClean="0">
                <a:latin typeface="+mn-lt"/>
              </a:rPr>
              <a:t>8.03050401 Економіка підприємства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b="1" dirty="0" err="1" smtClean="0">
                <a:latin typeface="+mn-lt"/>
              </a:rPr>
              <a:t>ВИНОГРАДСЬКОЇ</a:t>
            </a:r>
            <a:r>
              <a:rPr lang="uk-UA" b="1" dirty="0" smtClean="0">
                <a:latin typeface="+mn-lt"/>
              </a:rPr>
              <a:t>  ТЕТЯНИ ВІКТОРІВНИ</a:t>
            </a:r>
            <a:endParaRPr lang="uk-UA" dirty="0" smtClean="0">
              <a:latin typeface="+mn-lt"/>
            </a:endParaRPr>
          </a:p>
          <a:p>
            <a:pPr algn="ctr"/>
            <a:r>
              <a:rPr lang="uk-UA" sz="2400" dirty="0" smtClean="0">
                <a:latin typeface="+mn-lt"/>
                <a:cs typeface="Times New Roman" pitchFamily="18" charset="0"/>
              </a:rPr>
              <a:t> </a:t>
            </a:r>
          </a:p>
          <a:p>
            <a:pPr algn="ctr"/>
            <a:r>
              <a:rPr lang="uk-UA" sz="2200" dirty="0">
                <a:latin typeface="+mn-lt"/>
              </a:rPr>
              <a:t>УДОСКОНАЛЕННЯ МОТИВАЦІЙНОГО МЕХАНІЗМУ В УМОВАХ </a:t>
            </a:r>
            <a:endParaRPr lang="ru-RU" sz="2200" dirty="0">
              <a:latin typeface="+mn-lt"/>
            </a:endParaRPr>
          </a:p>
          <a:p>
            <a:pPr algn="ctr"/>
            <a:r>
              <a:rPr lang="uk-UA" sz="2200" dirty="0">
                <a:latin typeface="+mn-lt"/>
              </a:rPr>
              <a:t>ПАТ «</a:t>
            </a:r>
            <a:r>
              <a:rPr lang="uk-UA" sz="2200" dirty="0" err="1">
                <a:latin typeface="+mn-lt"/>
              </a:rPr>
              <a:t>НКМЗ</a:t>
            </a:r>
            <a:r>
              <a:rPr lang="uk-UA" sz="2200" dirty="0">
                <a:latin typeface="+mn-lt"/>
              </a:rPr>
              <a:t>» НА ОСНОВІ ЕФЕКТИВНОСТІ ВИКОРИСТАННЯ </a:t>
            </a:r>
            <a:endParaRPr lang="ru-RU" sz="2200" dirty="0">
              <a:latin typeface="+mn-lt"/>
            </a:endParaRPr>
          </a:p>
          <a:p>
            <a:pPr algn="ctr"/>
            <a:r>
              <a:rPr lang="uk-UA" sz="2200" dirty="0">
                <a:latin typeface="+mn-lt"/>
              </a:rPr>
              <a:t>ФОНДУ ОПЛАТИ ПРАЦІ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					</a:t>
            </a:r>
            <a:r>
              <a:rPr lang="ru-RU" sz="2400" b="1" dirty="0" smtClean="0">
                <a:latin typeface="+mn-lt"/>
                <a:cs typeface="Times New Roman" pitchFamily="18" charset="0"/>
              </a:rPr>
              <a:t>         </a:t>
            </a:r>
            <a:r>
              <a:rPr lang="ru-RU" sz="2400" b="1" dirty="0" smtClean="0">
                <a:latin typeface="+mn-lt"/>
              </a:rPr>
              <a:t> </a:t>
            </a:r>
            <a:r>
              <a:rPr lang="uk-UA" sz="1400" b="1" dirty="0" smtClean="0">
                <a:latin typeface="+mn-lt"/>
                <a:cs typeface="Times New Roman" pitchFamily="18" charset="0"/>
              </a:rPr>
              <a:t>Наукові керівники:</a:t>
            </a:r>
          </a:p>
          <a:p>
            <a:pPr algn="r"/>
            <a:r>
              <a:rPr lang="uk-UA" sz="1400" b="1" dirty="0" err="1" smtClean="0">
                <a:latin typeface="+mn-lt"/>
                <a:cs typeface="Times New Roman" pitchFamily="18" charset="0"/>
              </a:rPr>
              <a:t>Бурлуцький</a:t>
            </a:r>
            <a:endParaRPr lang="uk-UA" sz="1400" b="1" dirty="0" smtClean="0">
              <a:latin typeface="+mn-lt"/>
              <a:cs typeface="Times New Roman" pitchFamily="18" charset="0"/>
            </a:endParaRPr>
          </a:p>
          <a:p>
            <a:pPr algn="r"/>
            <a:r>
              <a:rPr lang="uk-UA" sz="1400" b="1" dirty="0" smtClean="0">
                <a:latin typeface="+mn-lt"/>
                <a:cs typeface="Times New Roman" pitchFamily="18" charset="0"/>
              </a:rPr>
              <a:t>Сергій Віталійович,</a:t>
            </a:r>
          </a:p>
          <a:p>
            <a:pPr algn="r"/>
            <a:r>
              <a:rPr lang="uk-UA" sz="1400" b="1" dirty="0" err="1" smtClean="0">
                <a:latin typeface="+mn-lt"/>
                <a:cs typeface="Times New Roman" pitchFamily="18" charset="0"/>
              </a:rPr>
              <a:t>д.е.н</a:t>
            </a:r>
            <a:r>
              <a:rPr lang="uk-UA" sz="1400" b="1" dirty="0" smtClean="0">
                <a:latin typeface="+mn-lt"/>
                <a:cs typeface="Times New Roman" pitchFamily="18" charset="0"/>
              </a:rPr>
              <a:t>., професор</a:t>
            </a:r>
          </a:p>
          <a:p>
            <a:pPr algn="r" eaLnBrk="0" hangingPunct="0"/>
            <a:r>
              <a:rPr lang="uk-UA" sz="1400" b="1" dirty="0" smtClean="0">
                <a:latin typeface="+mn-lt"/>
                <a:cs typeface="Times New Roman" pitchFamily="18" charset="0"/>
              </a:rPr>
              <a:t>                                                   Мішура</a:t>
            </a:r>
          </a:p>
          <a:p>
            <a:pPr algn="r" eaLnBrk="0" hangingPunct="0"/>
            <a:r>
              <a:rPr lang="uk-UA" sz="1400" b="1" dirty="0" smtClean="0">
                <a:latin typeface="+mn-lt"/>
                <a:cs typeface="Times New Roman" pitchFamily="18" charset="0"/>
              </a:rPr>
              <a:t>Віталій Борисович</a:t>
            </a:r>
          </a:p>
          <a:p>
            <a:pPr algn="r" eaLnBrk="0" hangingPunct="0"/>
            <a:r>
              <a:rPr lang="uk-UA" sz="1400" b="1" dirty="0" err="1" smtClean="0">
                <a:latin typeface="+mn-lt"/>
                <a:cs typeface="Times New Roman" pitchFamily="18" charset="0"/>
              </a:rPr>
              <a:t>к.е.н</a:t>
            </a:r>
            <a:r>
              <a:rPr lang="uk-UA" sz="1400" b="1" dirty="0" smtClean="0">
                <a:latin typeface="+mn-lt"/>
                <a:cs typeface="Times New Roman" pitchFamily="18" charset="0"/>
              </a:rPr>
              <a:t>., доцент</a:t>
            </a:r>
            <a:endParaRPr lang="uk-UA" sz="2400" b="1" dirty="0" smtClean="0">
              <a:latin typeface="+mn-lt"/>
            </a:endParaRPr>
          </a:p>
          <a:p>
            <a:pPr algn="ctr"/>
            <a:endParaRPr lang="ru-RU" sz="2400" b="1" dirty="0"/>
          </a:p>
          <a:p>
            <a:pPr algn="ctr"/>
            <a:endParaRPr lang="ru-RU" sz="2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>
              <a:spcBef>
                <a:spcPct val="50000"/>
              </a:spcBef>
            </a:pPr>
            <a:endParaRPr kumimoji="1" lang="ru-RU" sz="2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307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6763" y="285750"/>
            <a:ext cx="141128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654" y="4714884"/>
            <a:ext cx="16922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/>
          <p:cNvSpPr txBox="1">
            <a:spLocks noChangeArrowheads="1"/>
          </p:cNvSpPr>
          <p:nvPr/>
        </p:nvSpPr>
        <p:spPr bwMode="auto">
          <a:xfrm>
            <a:off x="679450" y="490538"/>
            <a:ext cx="8547100" cy="5349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67391" tIns="33696" rIns="67391" bIns="33696">
            <a:spAutoFit/>
          </a:bodyPr>
          <a:lstStyle/>
          <a:p>
            <a:pPr indent="358775" algn="just" defTabSz="674688">
              <a:lnSpc>
                <a:spcPct val="150000"/>
              </a:lnSpc>
              <a:spcBef>
                <a:spcPct val="50000"/>
              </a:spcBef>
            </a:pPr>
            <a:r>
              <a:rPr lang="ru-RU" sz="23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9563" y="-79375"/>
            <a:ext cx="9358312" cy="8402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dirty="0"/>
          </a:p>
          <a:p>
            <a:pPr algn="just"/>
            <a:r>
              <a:rPr lang="ru-RU" b="1" dirty="0" smtClean="0">
                <a:latin typeface="Times New Roman" pitchFamily="18" charset="0"/>
              </a:rPr>
              <a:t>Постановка проблемы: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dirty="0">
                <a:latin typeface="+mn-lt"/>
              </a:rPr>
              <a:t>В современных условиях совершенствование порядка и условий образования фонда заработной платы является одним из центральных вопросов. Основное его направление – обеспечение прямой и жесткой зависимости оплаты труда от конечных результатов работы. В этих условиях необходимо выяснить причины и наметить возможные пути и мероприятия эффективного использования фонда оплаты труда. При этом, большую роль играют мотивационные технологии. Суть их состоит в научной разработке проблем, связанных с поиском эффективных моделей функционирования мотивационной системы на основе анализа микро-, макроэкономических, институциональных, организационно-общественных форм влияния на разные уровни мотивационных отношений.</a:t>
            </a:r>
            <a:endParaRPr lang="ru-RU" dirty="0">
              <a:latin typeface="+mn-lt"/>
              <a:cs typeface="Times New Roman" pitchFamily="18" charset="0"/>
            </a:endParaRPr>
          </a:p>
          <a:p>
            <a:endParaRPr lang="ru-RU" b="1" dirty="0" smtClean="0">
              <a:latin typeface="+mn-lt"/>
            </a:endParaRPr>
          </a:p>
          <a:p>
            <a:pPr algn="just"/>
            <a:r>
              <a:rPr lang="ru-RU" b="1" dirty="0" smtClean="0">
                <a:latin typeface="+mn-lt"/>
              </a:rPr>
              <a:t>Целью магистерской работы</a:t>
            </a:r>
            <a:r>
              <a:rPr lang="ru-RU" dirty="0" smtClean="0">
                <a:latin typeface="+mn-lt"/>
              </a:rPr>
              <a:t> является </a:t>
            </a:r>
            <a:r>
              <a:rPr lang="ru-RU" dirty="0">
                <a:latin typeface="+mn-lt"/>
              </a:rPr>
              <a:t>анализ мотивационного механизма в условиях </a:t>
            </a:r>
            <a:r>
              <a:rPr lang="ru-RU" dirty="0" err="1">
                <a:latin typeface="+mn-lt"/>
              </a:rPr>
              <a:t>ПАО</a:t>
            </a:r>
            <a:r>
              <a:rPr lang="ru-RU" dirty="0">
                <a:latin typeface="+mn-lt"/>
              </a:rPr>
              <a:t> «</a:t>
            </a:r>
            <a:r>
              <a:rPr lang="ru-RU" dirty="0" err="1">
                <a:latin typeface="+mn-lt"/>
              </a:rPr>
              <a:t>НКМЗ</a:t>
            </a:r>
            <a:r>
              <a:rPr lang="ru-RU" dirty="0">
                <a:latin typeface="+mn-lt"/>
              </a:rPr>
              <a:t>» и разработка путей его усовершенствования на основе эффективности использования фонда оплаты труда.</a:t>
            </a:r>
          </a:p>
          <a:p>
            <a:pPr algn="just"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</a:rPr>
              <a:t>Объектом исследования </a:t>
            </a:r>
            <a:r>
              <a:rPr lang="ru-RU" dirty="0" smtClean="0">
                <a:latin typeface="Times New Roman" pitchFamily="18" charset="0"/>
              </a:rPr>
              <a:t>является</a:t>
            </a:r>
            <a:r>
              <a:rPr lang="ru-RU" dirty="0" smtClean="0">
                <a:latin typeface="+mn-lt"/>
              </a:rPr>
              <a:t> </a:t>
            </a:r>
            <a:r>
              <a:rPr lang="ru-RU" dirty="0">
                <a:latin typeface="+mn-lt"/>
              </a:rPr>
              <a:t>механосборочный цех №1 </a:t>
            </a:r>
            <a:r>
              <a:rPr lang="ru-RU" dirty="0" err="1">
                <a:latin typeface="+mn-lt"/>
              </a:rPr>
              <a:t>ПАО</a:t>
            </a:r>
            <a:r>
              <a:rPr lang="ru-RU" dirty="0">
                <a:latin typeface="+mn-lt"/>
              </a:rPr>
              <a:t> «</a:t>
            </a:r>
            <a:r>
              <a:rPr lang="ru-RU" dirty="0" err="1">
                <a:latin typeface="+mn-lt"/>
              </a:rPr>
              <a:t>НКМЗ</a:t>
            </a:r>
            <a:r>
              <a:rPr lang="ru-RU" dirty="0">
                <a:latin typeface="+mn-lt"/>
              </a:rPr>
              <a:t>».</a:t>
            </a:r>
          </a:p>
          <a:p>
            <a:pPr algn="just"/>
            <a:endParaRPr lang="ru-RU" b="1" dirty="0" smtClean="0">
              <a:latin typeface="+mn-lt"/>
            </a:endParaRPr>
          </a:p>
          <a:p>
            <a:pPr algn="just"/>
            <a:r>
              <a:rPr lang="ru-RU" b="1" dirty="0" smtClean="0">
                <a:latin typeface="+mn-lt"/>
              </a:rPr>
              <a:t>Предметом </a:t>
            </a:r>
            <a:r>
              <a:rPr lang="ru-RU" b="1" dirty="0">
                <a:latin typeface="+mn-lt"/>
              </a:rPr>
              <a:t>исследования </a:t>
            </a:r>
            <a:r>
              <a:rPr lang="ru-RU" dirty="0">
                <a:latin typeface="+mn-lt"/>
              </a:rPr>
              <a:t>являются конкретные социально-экономические формы мотивационного механизма предприятия и факторы, которые оказывают непосредственное влияние на эффективность использования фонда оплаты труда.</a:t>
            </a:r>
          </a:p>
          <a:p>
            <a:pPr algn="just">
              <a:defRPr/>
            </a:pPr>
            <a:endParaRPr lang="ru-RU" dirty="0" smtClean="0">
              <a:latin typeface="+mn-lt"/>
            </a:endParaRPr>
          </a:p>
          <a:p>
            <a:pPr algn="just">
              <a:defRPr/>
            </a:pPr>
            <a:r>
              <a:rPr lang="ru-RU" dirty="0" smtClean="0">
                <a:latin typeface="+mn-lt"/>
              </a:rPr>
              <a:t>При </a:t>
            </a:r>
            <a:r>
              <a:rPr lang="ru-RU" dirty="0">
                <a:latin typeface="+mn-lt"/>
              </a:rPr>
              <a:t>решении поставленных в дипломной работе задач применялись </a:t>
            </a:r>
            <a:r>
              <a:rPr lang="ru-RU" b="1" dirty="0" smtClean="0">
                <a:latin typeface="+mn-lt"/>
              </a:rPr>
              <a:t>методы и приемы </a:t>
            </a:r>
            <a:r>
              <a:rPr lang="ru-RU" dirty="0" smtClean="0">
                <a:latin typeface="+mn-lt"/>
              </a:rPr>
              <a:t>экономического </a:t>
            </a:r>
            <a:r>
              <a:rPr lang="ru-RU" dirty="0">
                <a:latin typeface="+mn-lt"/>
              </a:rPr>
              <a:t>и статистического анализа, математического моделирования, системного и структурного анализа.</a:t>
            </a:r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424228"/>
            <a:ext cx="99060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>
                <a:latin typeface="+mn-lt"/>
              </a:rPr>
              <a:t>Реализация цели исследования предусматривает необходимость решения ряда задач, главными из которых являются: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изучение теоретических основ анализа заработной платы;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рассмотрение мотивационного механизма и его структуры;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изучение концептуальных основ мотивации с позиций стимулирования высокоэффективной деятельности предприятия;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проведение анализа технико-экономических показателей работы предприятия;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выполнение анализа фонда оплаты труда на предприятии;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проведение системно-функционального анализа мотивации;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определение основных направлений разработки мероприятий для совершенствования мотивационного механизма на основе эффективности использования фонда оплаты труда.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  <a:tab pos="228600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16496" y="296887"/>
            <a:ext cx="8915400" cy="648072"/>
          </a:xfrm>
        </p:spPr>
        <p:txBody>
          <a:bodyPr/>
          <a:lstStyle/>
          <a:p>
            <a:pPr lvl="0" eaLnBrk="1" hangingPunct="1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Таблица 1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+mn-lt"/>
              </a:rPr>
              <a:t>Анализ численности и структуры персонала по категориям</a:t>
            </a:r>
            <a:endParaRPr lang="ru-RU" sz="240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639919" cy="944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53958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88549"/>
              </p:ext>
            </p:extLst>
          </p:nvPr>
        </p:nvGraphicFramePr>
        <p:xfrm>
          <a:off x="1208584" y="1052736"/>
          <a:ext cx="7162996" cy="27949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3226"/>
                <a:gridCol w="788360"/>
                <a:gridCol w="806710"/>
                <a:gridCol w="844823"/>
                <a:gridCol w="844823"/>
                <a:gridCol w="857527"/>
                <a:gridCol w="857527"/>
              </a:tblGrid>
              <a:tr h="203979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Категория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2013 год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2014 год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Отклонение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04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Абс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., 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Относи-тельное,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Всего работающих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367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379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Рабочие, в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т.ч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.: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307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83,65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317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83,64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-0,01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основные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52,86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201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53,03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0,17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вспомогательные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30,79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30,61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-0,18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Руководители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9,54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9,23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-0,30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Специалисты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4,63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4,75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0,12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Технические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служащие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2,18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2,37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0,19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8132" name="Диаграмма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33" t="-9319" r="-1340" b="-14169"/>
          <a:stretch>
            <a:fillRect/>
          </a:stretch>
        </p:blipFill>
        <p:spPr bwMode="auto">
          <a:xfrm>
            <a:off x="2360712" y="3789039"/>
            <a:ext cx="4442606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4203785"/>
            <a:ext cx="184731" cy="5078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4728" y="6165302"/>
            <a:ext cx="46085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solidFill>
                  <a:srgbClr val="000000"/>
                </a:solidFill>
                <a:latin typeface="+mn-lt"/>
                <a:ea typeface="Times New Roman" pitchFamily="18" charset="0"/>
                <a:cs typeface="Arial" pitchFamily="34" charset="0"/>
              </a:rPr>
              <a:t>Рис. 1. Структура </a:t>
            </a:r>
            <a:r>
              <a:rPr lang="ru-RU" altLang="ru-RU" sz="1400" b="1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pitchFamily="34" charset="0"/>
              </a:rPr>
              <a:t>персонала предприятия в 2014 году</a:t>
            </a:r>
            <a:endParaRPr lang="ru-RU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973340"/>
              </p:ext>
            </p:extLst>
          </p:nvPr>
        </p:nvGraphicFramePr>
        <p:xfrm>
          <a:off x="920552" y="548680"/>
          <a:ext cx="8280920" cy="60382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92622"/>
                <a:gridCol w="1213321"/>
                <a:gridCol w="1171193"/>
                <a:gridCol w="1103784"/>
              </a:tblGrid>
              <a:tr h="236951">
                <a:tc rowSpan="2">
                  <a:txBody>
                    <a:bodyPr/>
                    <a:lstStyle/>
                    <a:p>
                      <a:pPr marL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kern="0" dirty="0">
                          <a:effectLst/>
                        </a:rPr>
                        <a:t>Вид оплаты</a:t>
                      </a:r>
                      <a:endParaRPr lang="ru-RU" sz="1100" b="1" kern="0" dirty="0">
                        <a:effectLst/>
                        <a:latin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Сумма зарплаты, грн.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39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План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Факт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отклонение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698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Переменная часть оплаты труда рабочих</a:t>
                      </a:r>
                      <a:endParaRPr lang="ru-RU" sz="1100" b="1" i="1" dirty="0">
                        <a:effectLst/>
                        <a:latin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5094689,4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6092665,1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997975,6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marL="742950" lvl="1" indent="-2857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ru-RU" sz="1100" dirty="0">
                          <a:effectLst/>
                        </a:rPr>
                        <a:t>По сдельным расценкам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4579673,4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5595506,9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1015833,5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1.2 Премии за производственные результаты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515016,0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497158,2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-17857,8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2.Постоянная часть оплаты труда рабочих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2532917,9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2496929,6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-35988,2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83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2.1 Повременная оплата труда по тарифным       ставкам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1458536,3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1403418,8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-55117,4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83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>
                          <a:effectLst/>
                        </a:rPr>
                        <a:t>2.2 Дополнительная зарплата за отработанное время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1074381,6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1093510,8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19129,2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>
                          <a:effectLst/>
                        </a:rPr>
                        <a:t>3 Всего оплата труда рабочих без отпускных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7627607,3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8589594,7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961987,4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>
                          <a:effectLst/>
                        </a:rPr>
                        <a:t>4  Оплата отпусков рабочих: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1367973,8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1557113,4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189139,7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>
                          <a:effectLst/>
                        </a:rPr>
                        <a:t>4.1  относящаяся к переменной части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622245,0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713301,6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91056,6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>
                          <a:effectLst/>
                        </a:rPr>
                        <a:t>4.2  относящаяся к постоянной части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745728,8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843811,8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98083,1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>
                          <a:effectLst/>
                        </a:rPr>
                        <a:t>5  Оплата труда руководителей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1938862,5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2228826,0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289963,5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>
                          <a:effectLst/>
                        </a:rPr>
                        <a:t>6 оплата труда специалистов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545352,0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520926,0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-24426,0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>
                          <a:effectLst/>
                        </a:rPr>
                        <a:t>7 Оплата труда технических служащих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87018,0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75550,5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-11467,5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>
                          <a:effectLst/>
                        </a:rPr>
                        <a:t>8  Общий фонд заработной платы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11566813,5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12972014,6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1405197,1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>
                          <a:effectLst/>
                        </a:rPr>
                        <a:t>В том числе: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>
                          <a:effectLst/>
                        </a:rPr>
                        <a:t>переменная часть (п.1 + п.4.1.)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5716934,4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6805966,7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1089032,3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>
                          <a:effectLst/>
                        </a:rPr>
                        <a:t>постоянная часть (п.2+п.4.2. + п.5+п.6+п.7)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5849879,1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6166043,9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316164,8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>
                          <a:effectLst/>
                        </a:rPr>
                        <a:t>9 Удельный вес в общем фонде зарплаты, %: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5715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>
                          <a:effectLst/>
                        </a:rPr>
                        <a:t>переменной части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49,43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52,47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3,04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5715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100">
                          <a:effectLst/>
                        </a:rPr>
                        <a:t>постоянной части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50,57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47,53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-3,04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56540" y="-47709"/>
            <a:ext cx="6696744" cy="861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42792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uk-UA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</a:t>
            </a: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2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Исходные данные для анализа фонда заработной платы за 2013 год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026546"/>
              </p:ext>
            </p:extLst>
          </p:nvPr>
        </p:nvGraphicFramePr>
        <p:xfrm>
          <a:off x="920552" y="548680"/>
          <a:ext cx="8280920" cy="60382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92622"/>
                <a:gridCol w="1213321"/>
                <a:gridCol w="1171193"/>
                <a:gridCol w="1103784"/>
              </a:tblGrid>
              <a:tr h="236951">
                <a:tc>
                  <a:txBody>
                    <a:bodyPr/>
                    <a:lstStyle/>
                    <a:p>
                      <a:pPr marL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kern="0" dirty="0">
                          <a:effectLst/>
                        </a:rPr>
                        <a:t>Вид оплаты</a:t>
                      </a:r>
                      <a:endParaRPr lang="ru-RU" sz="1100" b="1" kern="0" dirty="0">
                        <a:effectLst/>
                        <a:latin typeface="Times New Roman"/>
                      </a:endParaRPr>
                    </a:p>
                  </a:txBody>
                  <a:tcPr marL="34637" marR="346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Сумма зарплаты, грн.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637" marR="346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3910">
                <a:tc rowSpan="2">
                  <a:txBody>
                    <a:bodyPr/>
                    <a:lstStyle/>
                    <a:p>
                      <a:pPr marL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0">
                          <a:effectLst/>
                          <a:latin typeface="Times New Roman"/>
                        </a:rPr>
                        <a:t>Вид оплаты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Сумма зарплаты, грн.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6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План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Факт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отклонение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>
                          <a:effectLst/>
                          <a:latin typeface="Times New Roman"/>
                        </a:rPr>
                        <a:t>1 Переменная часть оплаты труда рабочих</a:t>
                      </a:r>
                      <a:endParaRPr lang="ru-RU" sz="1100" b="1" i="1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6615830,3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7046485,1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430654,9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742950" lvl="1" indent="-2857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342900" algn="l"/>
                          <a:tab pos="4572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По сдельным расценкам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6089987,9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6483788,1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393800,3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1.2 Премии за производственные результаты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525842,4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562697,0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36854,6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83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2.Постоянная часть оплаты труда рабочих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3044210,0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3584098,0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539888,0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83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2.1 Повременная оплата труда по тарифным       ставкам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1767687,5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2003268,4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235580,9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2.2 Дополнительная зарплата за отработанное время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1276522,4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1580829,6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304307,2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 Всего оплата труда рабочих без отпускных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9660040,2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10630583,1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970542,9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4  Оплата отпусков рабочих: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1549003,9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1636031,5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87027,6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4.1  относящаяся к переменной части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753756,3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921562,1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167805,8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4.2  относящаяся к постоянной части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795247,6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714469,4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-80778,2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5  Оплата труда руководителей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2198703,0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2780788,5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582085,5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6 оплата труда специалистов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623706,0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620871,0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-2835,0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 Оплата труда технических служащих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103384,5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90037,5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-13347,0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8  Общий фонд заработной платы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14134837,6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15758311,6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1623474,0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переменная часть (п.1 + п.4.1.)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7369586,6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7968047,2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598460,6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постоянная часть (п.2+ п.4.2. + п.5+п.6+п.7)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6765251,0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7790264,4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1025013,4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9  Удельный вес в общем фонде зарплаты, %: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переменной части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52,14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50,56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-1,57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56540" y="-47709"/>
            <a:ext cx="6696744" cy="861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42792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uk-UA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</a:t>
            </a: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3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Исходные данные для анализа фонда заработной платы за 2014 год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6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272214"/>
              </p:ext>
            </p:extLst>
          </p:nvPr>
        </p:nvGraphicFramePr>
        <p:xfrm>
          <a:off x="992560" y="1052736"/>
          <a:ext cx="7920881" cy="58530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61041"/>
                <a:gridCol w="1154694"/>
                <a:gridCol w="1154694"/>
                <a:gridCol w="1050452"/>
              </a:tblGrid>
              <a:tr h="196893">
                <a:tc rowSpan="2">
                  <a:txBody>
                    <a:bodyPr/>
                    <a:lstStyle/>
                    <a:p>
                      <a:pPr marL="342900" indent="-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effectLst/>
                        </a:rPr>
                        <a:t>Вид оплаты</a:t>
                      </a:r>
                      <a:endParaRPr lang="ru-RU" sz="1000" b="1" kern="0" dirty="0">
                        <a:effectLst/>
                        <a:latin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Сумма зарплаты, грн.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7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2013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2014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отклонение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388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000">
                          <a:effectLst/>
                        </a:rPr>
                        <a:t>Переменная часть оплаты труда рабочих</a:t>
                      </a:r>
                      <a:endParaRPr lang="ru-RU" sz="1000" b="1" i="1">
                        <a:effectLst/>
                        <a:latin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6092665,1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7046485,1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953820,1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93">
                <a:tc>
                  <a:txBody>
                    <a:bodyPr/>
                    <a:lstStyle/>
                    <a:p>
                      <a:pPr marL="742950" lvl="1" indent="-2857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000">
                          <a:effectLst/>
                        </a:rPr>
                        <a:t> По сдельным расценкам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5595506,9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6483788,1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888281,3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93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ru-RU" sz="1000">
                          <a:effectLst/>
                        </a:rPr>
                        <a:t>1.2 Премии за производственные результаты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497158,2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562697,0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65538,8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24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ru-RU" sz="1000">
                          <a:effectLst/>
                        </a:rPr>
                        <a:t>2.Постоянная часть оплаты труда рабочих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2496929,6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3584098,0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1087168,4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787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ru-RU" sz="1000">
                          <a:effectLst/>
                        </a:rPr>
                        <a:t>2.1 Повременная оплата труда по тарифным       ставкам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1403418,8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2003268,4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599849,6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787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ru-RU" sz="1000">
                          <a:effectLst/>
                        </a:rPr>
                        <a:t>2.2 Дополнительная зарплата за отработанное время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1093510,8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1580829,6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487318,8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24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ru-RU" sz="1000">
                          <a:effectLst/>
                        </a:rPr>
                        <a:t>3 Всего оплата труда рабочих без отпускных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8589594,7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10630583,1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2040988,4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93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ru-RU" sz="1000">
                          <a:effectLst/>
                        </a:rPr>
                        <a:t>4  Оплата отпусков рабочих: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1557113,4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1636031,5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78918,1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93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ru-RU" sz="1000">
                          <a:effectLst/>
                        </a:rPr>
                        <a:t>4.1  относящаяся к переменной части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713301,6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921562,1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208260,5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24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ru-RU" sz="1000">
                          <a:effectLst/>
                        </a:rPr>
                        <a:t>4.2  относящаяся к постоянной части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843811,8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714469,4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-129342,4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93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ru-RU" sz="1000">
                          <a:effectLst/>
                        </a:rPr>
                        <a:t>5  Оплата труда руководителей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2228826,0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2780788,5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551962,5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93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ru-RU" sz="1000">
                          <a:effectLst/>
                        </a:rPr>
                        <a:t>6 оплата труда специалистов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520926,0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620871,0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99945,0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93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ru-RU" sz="1000">
                          <a:effectLst/>
                        </a:rPr>
                        <a:t>7 Оплата труда технических служащих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75550,5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90037,5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14487,0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24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ru-RU" sz="1000">
                          <a:effectLst/>
                        </a:rPr>
                        <a:t>8  Общий фонд заработной платы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12972014,6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15758311,6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2786301,0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93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ru-RU" sz="1000">
                          <a:effectLst/>
                        </a:rPr>
                        <a:t>В том числе: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24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ru-RU" sz="1000">
                          <a:effectLst/>
                        </a:rPr>
                        <a:t>переменная часть (п.1 + п.4.1.)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6805967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7968047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1162080,5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24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ru-RU" sz="1000">
                          <a:effectLst/>
                        </a:rPr>
                        <a:t>постоянная часть (п.2+ п.4.2. + п.5+п.6+п.7)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6166044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7790264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1624220,5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93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000">
                          <a:effectLst/>
                        </a:rPr>
                        <a:t>9  Удельный вес в общем фонде зарплаты, %: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93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000">
                          <a:effectLst/>
                        </a:rPr>
                        <a:t>переменной части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52,47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50,56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-1,90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93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000">
                          <a:effectLst/>
                        </a:rPr>
                        <a:t>постоянной части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47,53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49,44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1,90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920" marR="35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496616" y="260648"/>
            <a:ext cx="6542744" cy="923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28528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457200"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 4</a:t>
            </a:r>
            <a:b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</a:b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Сопоставительный анализ фактического фонда заработной платы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88504" y="332656"/>
            <a:ext cx="6048672" cy="778098"/>
          </a:xfrm>
        </p:spPr>
        <p:txBody>
          <a:bodyPr/>
          <a:lstStyle/>
          <a:p>
            <a:pPr lvl="0" eaLnBrk="1" hangingPunct="1"/>
            <a:r>
              <a:rPr lang="ru-RU" altLang="ru-RU" sz="1400" b="1" dirty="0" smtClean="0">
                <a:solidFill>
                  <a:schemeClr val="tx1"/>
                </a:solidFill>
                <a:latin typeface="+mn-lt"/>
                <a:ea typeface="Times New Roman" pitchFamily="18" charset="0"/>
                <a:cs typeface="Arial" pitchFamily="34" charset="0"/>
              </a:rPr>
              <a:t>Таблица 5</a:t>
            </a:r>
            <a:br>
              <a:rPr lang="ru-RU" altLang="ru-RU" sz="1400" b="1" dirty="0" smtClean="0">
                <a:solidFill>
                  <a:schemeClr val="tx1"/>
                </a:solidFill>
                <a:latin typeface="+mn-lt"/>
                <a:ea typeface="Times New Roman" pitchFamily="18" charset="0"/>
                <a:cs typeface="Arial" pitchFamily="34" charset="0"/>
              </a:rPr>
            </a:br>
            <a:r>
              <a:rPr lang="ru-RU" altLang="ru-RU" sz="1400" b="1" dirty="0" smtClean="0">
                <a:solidFill>
                  <a:schemeClr val="tx1"/>
                </a:solidFill>
                <a:latin typeface="+mn-lt"/>
                <a:ea typeface="Times New Roman" pitchFamily="18" charset="0"/>
                <a:cs typeface="Arial" pitchFamily="34" charset="0"/>
              </a:rPr>
              <a:t>Исходные </a:t>
            </a:r>
            <a:r>
              <a:rPr lang="ru-RU" altLang="ru-RU" sz="1400" b="1" dirty="0">
                <a:solidFill>
                  <a:schemeClr val="tx1"/>
                </a:solidFill>
                <a:latin typeface="+mn-lt"/>
                <a:ea typeface="Times New Roman" pitchFamily="18" charset="0"/>
                <a:cs typeface="Arial" pitchFamily="34" charset="0"/>
              </a:rPr>
              <a:t>данные для анализа переменной части фонда оплаты труда </a:t>
            </a:r>
            <a:r>
              <a:rPr lang="ru-RU" altLang="ru-RU" sz="1400" dirty="0">
                <a:solidFill>
                  <a:schemeClr val="tx1"/>
                </a:solidFill>
                <a:latin typeface="+mn-lt"/>
                <a:cs typeface="Arial" pitchFamily="34" charset="0"/>
              </a:rPr>
              <a:t/>
            </a:r>
            <a:br>
              <a:rPr lang="ru-RU" altLang="ru-RU" sz="1400" dirty="0">
                <a:solidFill>
                  <a:schemeClr val="tx1"/>
                </a:solidFill>
                <a:latin typeface="+mn-lt"/>
                <a:cs typeface="Arial" pitchFamily="34" charset="0"/>
              </a:rPr>
            </a:br>
            <a:r>
              <a:rPr lang="ru-RU" altLang="ru-RU" sz="1400" b="1" dirty="0">
                <a:solidFill>
                  <a:schemeClr val="tx1"/>
                </a:solidFill>
                <a:latin typeface="+mn-lt"/>
                <a:ea typeface="Times New Roman" pitchFamily="18" charset="0"/>
                <a:cs typeface="Arial" pitchFamily="34" charset="0"/>
              </a:rPr>
              <a:t>по 2013 году</a:t>
            </a:r>
            <a:r>
              <a:rPr lang="ru-RU" altLang="ru-RU" sz="1400" dirty="0">
                <a:solidFill>
                  <a:schemeClr val="tx1"/>
                </a:solidFill>
                <a:latin typeface="+mn-lt"/>
                <a:cs typeface="Arial" pitchFamily="34" charset="0"/>
              </a:rPr>
              <a:t/>
            </a:r>
            <a:br>
              <a:rPr lang="ru-RU" altLang="ru-RU" sz="1400" dirty="0">
                <a:solidFill>
                  <a:schemeClr val="tx1"/>
                </a:solidFill>
                <a:latin typeface="+mn-lt"/>
                <a:cs typeface="Arial" pitchFamily="34" charset="0"/>
              </a:rPr>
            </a:br>
            <a:endParaRPr lang="ru-RU" sz="1400" b="1" dirty="0">
              <a:latin typeface="+mn-lt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130692"/>
              </p:ext>
            </p:extLst>
          </p:nvPr>
        </p:nvGraphicFramePr>
        <p:xfrm>
          <a:off x="344488" y="4149080"/>
          <a:ext cx="6050915" cy="23679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06445"/>
                <a:gridCol w="803910"/>
                <a:gridCol w="803910"/>
                <a:gridCol w="1136650"/>
              </a:tblGrid>
              <a:tr h="4476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План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Факт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Отклонение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 Объем производства, тыс. грн.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13947,55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13152,54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-795,01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226060" indent="-22606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Удельная трудоемкость единицы продукции, грн. / ч.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0,036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0,040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0,004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 Оплата труда за 1 час.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9,22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10,68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1,46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226060" indent="-22606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4. Переменная часть оплаты труда по сдельным расценкам, тыс. грн.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4579,67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5595,51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1015,83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526240"/>
              </p:ext>
            </p:extLst>
          </p:nvPr>
        </p:nvGraphicFramePr>
        <p:xfrm>
          <a:off x="344488" y="1052736"/>
          <a:ext cx="6139815" cy="23679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06445"/>
                <a:gridCol w="892810"/>
                <a:gridCol w="803910"/>
                <a:gridCol w="1136650"/>
              </a:tblGrid>
              <a:tr h="4476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План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Факт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Отклонение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Объем производства, тыс. грн.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15041,59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14906,21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-135,37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226060" indent="-22606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 Удельная трудоемкость единицы продукции, грн. / ч.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0,037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0,036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-0,001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3. Оплата труда за 1 час.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10,96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12,24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1,28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226060" indent="-22606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4. Переменная часть оплаты труда по сдельным расценкам, тыс. грн.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6089,99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6483,79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393,80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88504" y="3380320"/>
            <a:ext cx="592495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</a:t>
            </a: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6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Исходные данные для анализа переменной части фонда оплаты труда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по 2014 году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24476" y="1856826"/>
            <a:ext cx="33250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+mn-lt"/>
              </a:rPr>
              <a:t>Показатели за 2014 год:</a:t>
            </a:r>
            <a:endParaRPr lang="ru-RU" sz="1200" dirty="0">
              <a:latin typeface="+mn-lt"/>
            </a:endParaRPr>
          </a:p>
          <a:p>
            <a:r>
              <a:rPr lang="ru-RU" sz="1200" dirty="0" err="1">
                <a:latin typeface="+mn-lt"/>
              </a:rPr>
              <a:t>ЗПпл</a:t>
            </a:r>
            <a:r>
              <a:rPr lang="ru-RU" sz="1200" dirty="0">
                <a:latin typeface="+mn-lt"/>
              </a:rPr>
              <a:t> = 15041,59 х 0,037 х 10,96 = 6089,99 тыс. грн.;</a:t>
            </a:r>
          </a:p>
          <a:p>
            <a:r>
              <a:rPr lang="ru-RU" sz="1200" dirty="0">
                <a:latin typeface="+mn-lt"/>
              </a:rPr>
              <a:t>ЗП</a:t>
            </a:r>
            <a:r>
              <a:rPr lang="ru-RU" sz="1200" baseline="-25000" dirty="0">
                <a:latin typeface="+mn-lt"/>
              </a:rPr>
              <a:t>1</a:t>
            </a:r>
            <a:r>
              <a:rPr lang="ru-RU" sz="1200" dirty="0">
                <a:latin typeface="+mn-lt"/>
              </a:rPr>
              <a:t> = 14906,21 х 0,037 х 10,96 = 6035,18 тыс. грн.;</a:t>
            </a:r>
          </a:p>
          <a:p>
            <a:r>
              <a:rPr lang="ru-RU" sz="1200" dirty="0">
                <a:latin typeface="+mn-lt"/>
              </a:rPr>
              <a:t>ЗП</a:t>
            </a:r>
            <a:r>
              <a:rPr lang="ru-RU" sz="1200" baseline="-25000" dirty="0">
                <a:latin typeface="+mn-lt"/>
              </a:rPr>
              <a:t>2</a:t>
            </a:r>
            <a:r>
              <a:rPr lang="ru-RU" sz="1200" dirty="0">
                <a:latin typeface="+mn-lt"/>
              </a:rPr>
              <a:t>= 14906,21 х 0,036 х 10,96 = 5805,74 тыс. грн.;</a:t>
            </a:r>
          </a:p>
          <a:p>
            <a:r>
              <a:rPr lang="ru-RU" sz="1200" dirty="0" err="1">
                <a:latin typeface="+mn-lt"/>
              </a:rPr>
              <a:t>ЗПф</a:t>
            </a:r>
            <a:r>
              <a:rPr lang="ru-RU" sz="1200" dirty="0">
                <a:latin typeface="+mn-lt"/>
              </a:rPr>
              <a:t> = 14906,21 х 0,036 х 12,24 = 6483,79 тыс. грн</a:t>
            </a:r>
            <a:r>
              <a:rPr lang="ru-RU" sz="1200" dirty="0" smtClean="0">
                <a:latin typeface="+mn-lt"/>
              </a:rPr>
              <a:t>.</a:t>
            </a:r>
          </a:p>
          <a:p>
            <a:endParaRPr lang="ru-RU" sz="1200" dirty="0">
              <a:latin typeface="+mn-lt"/>
            </a:endParaRPr>
          </a:p>
          <a:p>
            <a:r>
              <a:rPr lang="ru-RU" sz="1200" b="1" dirty="0">
                <a:latin typeface="+mn-lt"/>
              </a:rPr>
              <a:t>Влияние факторов:</a:t>
            </a:r>
            <a:endParaRPr lang="ru-RU" sz="1200" dirty="0">
              <a:latin typeface="+mn-lt"/>
            </a:endParaRPr>
          </a:p>
          <a:p>
            <a:r>
              <a:rPr lang="ru-RU" sz="1200" dirty="0">
                <a:latin typeface="+mn-lt"/>
              </a:rPr>
              <a:t>– изменение объема производства:</a:t>
            </a:r>
          </a:p>
          <a:p>
            <a:r>
              <a:rPr lang="ru-RU" sz="1200" dirty="0">
                <a:latin typeface="+mn-lt"/>
              </a:rPr>
              <a:t>∆</a:t>
            </a:r>
            <a:r>
              <a:rPr lang="ru-RU" sz="1200" dirty="0" err="1">
                <a:latin typeface="+mn-lt"/>
              </a:rPr>
              <a:t>ЗПоп</a:t>
            </a:r>
            <a:r>
              <a:rPr lang="ru-RU" sz="1200" dirty="0">
                <a:latin typeface="+mn-lt"/>
              </a:rPr>
              <a:t> = ЗП</a:t>
            </a:r>
            <a:r>
              <a:rPr lang="ru-RU" sz="1200" baseline="-25000" dirty="0">
                <a:latin typeface="+mn-lt"/>
              </a:rPr>
              <a:t>1</a:t>
            </a:r>
            <a:r>
              <a:rPr lang="ru-RU" sz="1200" dirty="0">
                <a:latin typeface="+mn-lt"/>
              </a:rPr>
              <a:t> – </a:t>
            </a:r>
            <a:r>
              <a:rPr lang="ru-RU" sz="1200" dirty="0" err="1">
                <a:latin typeface="+mn-lt"/>
              </a:rPr>
              <a:t>ЗПпл</a:t>
            </a:r>
            <a:r>
              <a:rPr lang="ru-RU" sz="1200" dirty="0">
                <a:latin typeface="+mn-lt"/>
              </a:rPr>
              <a:t> = 6035,18 – 6089,99 = – 54,81 тыс. грн.;</a:t>
            </a:r>
          </a:p>
          <a:p>
            <a:r>
              <a:rPr lang="ru-RU" sz="1200" dirty="0">
                <a:latin typeface="+mn-lt"/>
              </a:rPr>
              <a:t>– изменение трудоемкости:</a:t>
            </a:r>
          </a:p>
          <a:p>
            <a:r>
              <a:rPr lang="ru-RU" sz="1200" dirty="0">
                <a:latin typeface="+mn-lt"/>
              </a:rPr>
              <a:t>∆</a:t>
            </a:r>
            <a:r>
              <a:rPr lang="ru-RU" sz="1200" dirty="0" err="1">
                <a:latin typeface="+mn-lt"/>
              </a:rPr>
              <a:t>ЗПте</a:t>
            </a:r>
            <a:r>
              <a:rPr lang="ru-RU" sz="1200" dirty="0">
                <a:latin typeface="+mn-lt"/>
              </a:rPr>
              <a:t> = ЗП</a:t>
            </a:r>
            <a:r>
              <a:rPr lang="ru-RU" sz="1200" baseline="-25000" dirty="0">
                <a:latin typeface="+mn-lt"/>
              </a:rPr>
              <a:t>2</a:t>
            </a:r>
            <a:r>
              <a:rPr lang="ru-RU" sz="1200" dirty="0">
                <a:latin typeface="+mn-lt"/>
              </a:rPr>
              <a:t> – ЗП</a:t>
            </a:r>
            <a:r>
              <a:rPr lang="ru-RU" sz="1200" baseline="-25000" dirty="0">
                <a:latin typeface="+mn-lt"/>
              </a:rPr>
              <a:t>1</a:t>
            </a:r>
            <a:r>
              <a:rPr lang="ru-RU" sz="1200" dirty="0">
                <a:latin typeface="+mn-lt"/>
              </a:rPr>
              <a:t> = 5805,74 – 6035,18 = -229,43 тыс. грн.;</a:t>
            </a:r>
          </a:p>
          <a:p>
            <a:r>
              <a:rPr lang="ru-RU" sz="1200" dirty="0">
                <a:latin typeface="+mn-lt"/>
              </a:rPr>
              <a:t>– изменение уровня оплаты труда:</a:t>
            </a:r>
          </a:p>
          <a:p>
            <a:r>
              <a:rPr lang="ru-RU" sz="1200" dirty="0">
                <a:latin typeface="+mn-lt"/>
              </a:rPr>
              <a:t>∆</a:t>
            </a:r>
            <a:r>
              <a:rPr lang="ru-RU" sz="1200" dirty="0" err="1">
                <a:latin typeface="+mn-lt"/>
              </a:rPr>
              <a:t>ЗПот</a:t>
            </a:r>
            <a:r>
              <a:rPr lang="ru-RU" sz="1200" dirty="0">
                <a:latin typeface="+mn-lt"/>
              </a:rPr>
              <a:t> = </a:t>
            </a:r>
            <a:r>
              <a:rPr lang="ru-RU" sz="1200" dirty="0" err="1">
                <a:latin typeface="+mn-lt"/>
              </a:rPr>
              <a:t>ЗПф</a:t>
            </a:r>
            <a:r>
              <a:rPr lang="ru-RU" sz="1200" dirty="0">
                <a:latin typeface="+mn-lt"/>
              </a:rPr>
              <a:t> – ЗП</a:t>
            </a:r>
            <a:r>
              <a:rPr lang="ru-RU" sz="1200" baseline="-25000" dirty="0">
                <a:latin typeface="+mn-lt"/>
              </a:rPr>
              <a:t>2</a:t>
            </a:r>
            <a:r>
              <a:rPr lang="ru-RU" sz="1200" dirty="0">
                <a:latin typeface="+mn-lt"/>
              </a:rPr>
              <a:t> = 6483,79 – 5805,74 = 678,04 тыс. грн.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380277"/>
              </p:ext>
            </p:extLst>
          </p:nvPr>
        </p:nvGraphicFramePr>
        <p:xfrm>
          <a:off x="416495" y="980728"/>
          <a:ext cx="9001001" cy="20478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18482"/>
                <a:gridCol w="1195851"/>
                <a:gridCol w="1195851"/>
                <a:gridCol w="1690817"/>
              </a:tblGrid>
              <a:tr h="4476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Отклонение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 Объем производства, тыс. грн.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13152,54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14906,21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1753,67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226060" indent="-22606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Удельная трудоемкость единицы продукции, грн. / ч.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0,040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0,036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-0,004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 Оплата труда за 1 час.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10,68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12,24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1,56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226060" indent="-22606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4. Переменная часть оплаты труда по сдельным расценкам, тыс. грн.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5595,51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6483,79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888,28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04528" y="299646"/>
            <a:ext cx="82089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</a:t>
            </a: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7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Исходные данные изменения фактического фонда оплаты труда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60712" y="3140967"/>
            <a:ext cx="517544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+mn-lt"/>
              </a:rPr>
              <a:t>Показатели:</a:t>
            </a:r>
            <a:endParaRPr lang="ru-RU" sz="1600" dirty="0">
              <a:latin typeface="+mn-lt"/>
            </a:endParaRPr>
          </a:p>
          <a:p>
            <a:r>
              <a:rPr lang="ru-RU" sz="1600" dirty="0">
                <a:latin typeface="+mn-lt"/>
              </a:rPr>
              <a:t>ЗП</a:t>
            </a:r>
            <a:r>
              <a:rPr lang="ru-RU" sz="1600" baseline="-25000" dirty="0">
                <a:latin typeface="+mn-lt"/>
              </a:rPr>
              <a:t>2013</a:t>
            </a:r>
            <a:r>
              <a:rPr lang="ru-RU" sz="1600" dirty="0">
                <a:latin typeface="+mn-lt"/>
              </a:rPr>
              <a:t> = 13152,54 х 0,040 х 10,68 = 5595,51 тыс. грн.;</a:t>
            </a:r>
          </a:p>
          <a:p>
            <a:r>
              <a:rPr lang="ru-RU" sz="1600" dirty="0">
                <a:latin typeface="+mn-lt"/>
              </a:rPr>
              <a:t>ЗП</a:t>
            </a:r>
            <a:r>
              <a:rPr lang="ru-RU" sz="1600" baseline="-25000" dirty="0">
                <a:latin typeface="+mn-lt"/>
              </a:rPr>
              <a:t>1</a:t>
            </a:r>
            <a:r>
              <a:rPr lang="ru-RU" sz="1600" dirty="0">
                <a:latin typeface="+mn-lt"/>
              </a:rPr>
              <a:t> = 14906,21 х 0,040 х 10,68 = 6341,57 тыс. грн.;</a:t>
            </a:r>
          </a:p>
          <a:p>
            <a:r>
              <a:rPr lang="ru-RU" sz="1600" dirty="0">
                <a:latin typeface="+mn-lt"/>
              </a:rPr>
              <a:t>ЗП</a:t>
            </a:r>
            <a:r>
              <a:rPr lang="ru-RU" sz="1600" baseline="-25000" dirty="0">
                <a:latin typeface="+mn-lt"/>
              </a:rPr>
              <a:t>2</a:t>
            </a:r>
            <a:r>
              <a:rPr lang="ru-RU" sz="1600" dirty="0">
                <a:latin typeface="+mn-lt"/>
              </a:rPr>
              <a:t>= 14906,21 х 0,036 х 10,68 = 5657,42 тыс. грн.;</a:t>
            </a:r>
          </a:p>
          <a:p>
            <a:r>
              <a:rPr lang="ru-RU" sz="1600" dirty="0">
                <a:latin typeface="+mn-lt"/>
              </a:rPr>
              <a:t>ЗП</a:t>
            </a:r>
            <a:r>
              <a:rPr lang="ru-RU" sz="1600" baseline="-25000" dirty="0">
                <a:latin typeface="+mn-lt"/>
              </a:rPr>
              <a:t>2014</a:t>
            </a:r>
            <a:r>
              <a:rPr lang="ru-RU" sz="1600" dirty="0">
                <a:latin typeface="+mn-lt"/>
              </a:rPr>
              <a:t> = 14906,21 х 0,036 х 12,24 = 6483,79 тыс. грн.</a:t>
            </a:r>
          </a:p>
          <a:p>
            <a:r>
              <a:rPr lang="ru-RU" sz="1600" b="1" dirty="0">
                <a:latin typeface="+mn-lt"/>
              </a:rPr>
              <a:t> </a:t>
            </a:r>
            <a:endParaRPr lang="ru-RU" sz="1600" dirty="0">
              <a:latin typeface="+mn-lt"/>
            </a:endParaRPr>
          </a:p>
          <a:p>
            <a:r>
              <a:rPr lang="ru-RU" sz="1600" b="1" dirty="0">
                <a:latin typeface="+mn-lt"/>
              </a:rPr>
              <a:t>Влияние факторов:</a:t>
            </a:r>
            <a:endParaRPr lang="ru-RU" sz="1600" dirty="0">
              <a:latin typeface="+mn-lt"/>
            </a:endParaRPr>
          </a:p>
          <a:p>
            <a:r>
              <a:rPr lang="ru-RU" sz="1600" dirty="0">
                <a:latin typeface="+mn-lt"/>
              </a:rPr>
              <a:t>– изменение объема производства:</a:t>
            </a:r>
          </a:p>
          <a:p>
            <a:r>
              <a:rPr lang="ru-RU" sz="1600" dirty="0">
                <a:latin typeface="+mn-lt"/>
              </a:rPr>
              <a:t>∆</a:t>
            </a:r>
            <a:r>
              <a:rPr lang="ru-RU" sz="1600" dirty="0" err="1">
                <a:latin typeface="+mn-lt"/>
              </a:rPr>
              <a:t>ЗПоп</a:t>
            </a:r>
            <a:r>
              <a:rPr lang="ru-RU" sz="1600" dirty="0">
                <a:latin typeface="+mn-lt"/>
              </a:rPr>
              <a:t> = 6341,57 – 5595,51 = 746,01 тыс. грн.;</a:t>
            </a:r>
          </a:p>
          <a:p>
            <a:r>
              <a:rPr lang="ru-RU" sz="1600" dirty="0">
                <a:latin typeface="+mn-lt"/>
              </a:rPr>
              <a:t>– изменение трудоемкости:</a:t>
            </a:r>
          </a:p>
          <a:p>
            <a:r>
              <a:rPr lang="ru-RU" sz="1600" dirty="0">
                <a:latin typeface="+mn-lt"/>
              </a:rPr>
              <a:t>∆</a:t>
            </a:r>
            <a:r>
              <a:rPr lang="ru-RU" sz="1600" dirty="0" err="1">
                <a:latin typeface="+mn-lt"/>
              </a:rPr>
              <a:t>ЗПте</a:t>
            </a:r>
            <a:r>
              <a:rPr lang="ru-RU" sz="1600" dirty="0">
                <a:latin typeface="+mn-lt"/>
              </a:rPr>
              <a:t> = 5657,42 – 6341,57 = -684,15 тыс. грн.;</a:t>
            </a:r>
          </a:p>
          <a:p>
            <a:r>
              <a:rPr lang="ru-RU" sz="1600" dirty="0">
                <a:latin typeface="+mn-lt"/>
              </a:rPr>
              <a:t>– изменение уровня оплаты труда:</a:t>
            </a:r>
          </a:p>
          <a:p>
            <a:r>
              <a:rPr lang="ru-RU" sz="1600" dirty="0">
                <a:latin typeface="+mn-lt"/>
              </a:rPr>
              <a:t>∆</a:t>
            </a:r>
            <a:r>
              <a:rPr lang="ru-RU" sz="1600" dirty="0" err="1">
                <a:latin typeface="+mn-lt"/>
              </a:rPr>
              <a:t>ЗПот</a:t>
            </a:r>
            <a:r>
              <a:rPr lang="ru-RU" sz="1600" dirty="0">
                <a:latin typeface="+mn-lt"/>
              </a:rPr>
              <a:t> = 6483,79 – 5657,42 = 826,37 тыс. грн.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583961"/>
              </p:ext>
            </p:extLst>
          </p:nvPr>
        </p:nvGraphicFramePr>
        <p:xfrm>
          <a:off x="128463" y="4077072"/>
          <a:ext cx="9433049" cy="1920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55432"/>
                <a:gridCol w="1371359"/>
                <a:gridCol w="1372326"/>
                <a:gridCol w="1233932"/>
              </a:tblGrid>
              <a:tr h="0">
                <a:tc>
                  <a:txBody>
                    <a:bodyPr/>
                    <a:lstStyle/>
                    <a:p>
                      <a:pPr marL="342900" algn="ctr"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effectLst/>
                        </a:rPr>
                        <a:t>Показатель</a:t>
                      </a:r>
                      <a:endParaRPr lang="ru-RU" sz="1000" b="1" kern="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algn="ctr">
                        <a:spcAft>
                          <a:spcPts val="0"/>
                        </a:spcAft>
                      </a:pPr>
                      <a:r>
                        <a:rPr lang="ru-RU" sz="1000" kern="0">
                          <a:effectLst/>
                        </a:rPr>
                        <a:t>План</a:t>
                      </a:r>
                      <a:endParaRPr lang="ru-RU" sz="1000" b="1" kern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algn="ctr">
                        <a:spcAft>
                          <a:spcPts val="0"/>
                        </a:spcAft>
                      </a:pPr>
                      <a:r>
                        <a:rPr lang="ru-RU" sz="1000" kern="0">
                          <a:effectLst/>
                        </a:rPr>
                        <a:t>Факт</a:t>
                      </a:r>
                      <a:endParaRPr lang="ru-RU" sz="1000" b="1" kern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Отклонение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Среднесписочная численность рабочих-повременщиков, чел.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отработанных дней одним рабочим в среднем за год, дн.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231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-11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Средняя продолжительность рабочей смены, ч.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-0,2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Фонд повременной оплаты труда по тарифным ставкам, грн.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1458536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1403419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-55117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Зарплата одного работника, грн.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среднегодовая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11955,22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12419,64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464,42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среднедневная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51,75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56,45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4,70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210">
                <a:tc>
                  <a:txBody>
                    <a:bodyPr/>
                    <a:lstStyle/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среднечасовая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6,72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7,53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0,81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780475"/>
              </p:ext>
            </p:extLst>
          </p:nvPr>
        </p:nvGraphicFramePr>
        <p:xfrm>
          <a:off x="272482" y="836712"/>
          <a:ext cx="9361039" cy="2293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13786"/>
                <a:gridCol w="1360890"/>
                <a:gridCol w="1361850"/>
                <a:gridCol w="1224513"/>
              </a:tblGrid>
              <a:tr h="288032">
                <a:tc>
                  <a:txBody>
                    <a:bodyPr/>
                    <a:lstStyle/>
                    <a:p>
                      <a:pPr marL="342900" algn="ctr"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effectLst/>
                        </a:rPr>
                        <a:t>Показатель</a:t>
                      </a:r>
                      <a:endParaRPr lang="ru-RU" sz="1000" b="1" kern="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algn="ctr">
                        <a:spcAft>
                          <a:spcPts val="0"/>
                        </a:spcAft>
                      </a:pPr>
                      <a:r>
                        <a:rPr lang="ru-RU" sz="1000" kern="0">
                          <a:effectLst/>
                        </a:rPr>
                        <a:t>План</a:t>
                      </a:r>
                      <a:endParaRPr lang="ru-RU" sz="1000" b="1" kern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algn="ctr">
                        <a:spcAft>
                          <a:spcPts val="0"/>
                        </a:spcAft>
                      </a:pPr>
                      <a:r>
                        <a:rPr lang="ru-RU" sz="1000" kern="0">
                          <a:effectLst/>
                        </a:rPr>
                        <a:t>Факт</a:t>
                      </a:r>
                      <a:endParaRPr lang="ru-RU" sz="1000" b="1" kern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Отклонение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Среднесписочная численность рабочих-повременщиков, чел.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отработанных дней одним рабочим в среднем за год, дн.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237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235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Средняя продолжительность рабочей смены, ч.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7,81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7,76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-0,05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Фонд повременной оплаты труда по тарифным ставкам, грн.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1767688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2003268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235581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Зарплата одного работника, грн.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среднегодовая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14371,44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17269,55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2898,11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среднедневная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60,64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73,49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12,85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среднечасовая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7,76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9,47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1,71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-159568" y="188640"/>
            <a:ext cx="9612834" cy="861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42792" tIns="152352" rIns="-4761" bIns="0" numCol="1" anchor="ctr" anchorCtr="0" compatLnSpc="1">
            <a:prstTxWarp prst="textNoShape">
              <a:avLst/>
            </a:prstTxWarp>
            <a:spAutoFit/>
          </a:bodyPr>
          <a:lstStyle>
            <a:lvl1pPr indent="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Таблица</a:t>
            </a: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8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Исходные данные для анализа повременного фонда заработной платы вспомогательных рабочих в 2014 году</a:t>
            </a: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4862" y="3301571"/>
            <a:ext cx="9176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sz="1400" b="1" dirty="0" err="1" smtClean="0">
                <a:latin typeface="Times New Roman" pitchFamily="18" charset="0"/>
                <a:cs typeface="Times New Roman" pitchFamily="18" charset="0"/>
              </a:rPr>
              <a:t>Таблица</a:t>
            </a:r>
            <a:r>
              <a:rPr lang="uk-UA" altLang="ru-RU" sz="1400" b="1" dirty="0" smtClean="0">
                <a:latin typeface="Times New Roman" pitchFamily="18" charset="0"/>
                <a:cs typeface="Times New Roman" pitchFamily="18" charset="0"/>
              </a:rPr>
              <a:t> 9</a:t>
            </a:r>
            <a:endParaRPr lang="ru-RU" alt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Исходные 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данные для анализа повременного фонда заработной платы вспомогательных рабочих в 2014 году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93646" y="371654"/>
            <a:ext cx="654358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048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304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 10</a:t>
            </a:r>
          </a:p>
          <a:p>
            <a:pPr marL="0" marR="0" lvl="0" indent="304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Исходные данные для анализа среднегодовой зарплаты основных рабочих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955668"/>
              </p:ext>
            </p:extLst>
          </p:nvPr>
        </p:nvGraphicFramePr>
        <p:xfrm>
          <a:off x="344488" y="1052736"/>
          <a:ext cx="9368818" cy="228828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2748848"/>
                <a:gridCol w="2206338"/>
                <a:gridCol w="2206338"/>
                <a:gridCol w="2207294"/>
              </a:tblGrid>
              <a:tr h="184020">
                <a:tc>
                  <a:txBody>
                    <a:bodyPr/>
                    <a:lstStyle/>
                    <a:p>
                      <a:pPr indent="3048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2013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2014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Отклонение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041">
                <a:tc>
                  <a:txBody>
                    <a:bodyPr/>
                    <a:lstStyle/>
                    <a:p>
                      <a:pPr indent="3048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Отработано дней одним рабочим, дни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220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235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041">
                <a:tc>
                  <a:txBody>
                    <a:bodyPr/>
                    <a:lstStyle/>
                    <a:p>
                      <a:pPr indent="3048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Продолжительность рабочего дня, час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7,76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0,26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041">
                <a:tc>
                  <a:txBody>
                    <a:bodyPr/>
                    <a:lstStyle/>
                    <a:p>
                      <a:pPr indent="3048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Среднечасовая зарплата, </a:t>
                      </a:r>
                      <a:r>
                        <a:rPr lang="ru-RU" sz="1200" dirty="0" err="1">
                          <a:effectLst/>
                        </a:rPr>
                        <a:t>грн</a:t>
                      </a:r>
                      <a:r>
                        <a:rPr lang="ru-RU" sz="1200" dirty="0">
                          <a:effectLst/>
                        </a:rPr>
                        <a:t>/час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16,02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18,36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2,34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041">
                <a:tc>
                  <a:txBody>
                    <a:bodyPr/>
                    <a:lstStyle/>
                    <a:p>
                      <a:pPr indent="3048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Среднегодовая зарплата основного рабочего, грн.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26433,00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33481,30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7048,30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4274" name="Диаграмма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10" t="-5582" r="-27501" b="5954"/>
          <a:stretch>
            <a:fillRect/>
          </a:stretch>
        </p:blipFill>
        <p:spPr bwMode="auto">
          <a:xfrm>
            <a:off x="2144688" y="3429000"/>
            <a:ext cx="6154738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6199657"/>
            <a:ext cx="96335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+mn-lt"/>
              </a:rPr>
              <a:t>Рис. 2. Соотношение </a:t>
            </a:r>
            <a:r>
              <a:rPr lang="ru-RU" sz="1400" b="1" dirty="0">
                <a:latin typeface="+mn-lt"/>
              </a:rPr>
              <a:t>среднегодовой заработной платы производственного рабочего по годам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289335" y="371654"/>
            <a:ext cx="71522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048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304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 11</a:t>
            </a:r>
          </a:p>
          <a:p>
            <a:pPr marL="0" marR="0" lvl="0" indent="304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Исходные данные для анализа среднегодовой зарплаты вспомогательных рабочих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825549"/>
              </p:ext>
            </p:extLst>
          </p:nvPr>
        </p:nvGraphicFramePr>
        <p:xfrm>
          <a:off x="344488" y="1052736"/>
          <a:ext cx="9368818" cy="228828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2748848"/>
                <a:gridCol w="2206338"/>
                <a:gridCol w="2206338"/>
                <a:gridCol w="2207294"/>
              </a:tblGrid>
              <a:tr h="184020">
                <a:tc>
                  <a:txBody>
                    <a:bodyPr/>
                    <a:lstStyle/>
                    <a:p>
                      <a:pPr indent="3048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2013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2014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Отклонение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041">
                <a:tc>
                  <a:txBody>
                    <a:bodyPr/>
                    <a:lstStyle/>
                    <a:p>
                      <a:pPr indent="3048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Отработано дней одним рабочим, дни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041">
                <a:tc>
                  <a:txBody>
                    <a:bodyPr/>
                    <a:lstStyle/>
                    <a:p>
                      <a:pPr indent="3048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Продолжительность рабочего дня, час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7,5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7,76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0,26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041">
                <a:tc>
                  <a:txBody>
                    <a:bodyPr/>
                    <a:lstStyle/>
                    <a:p>
                      <a:pPr indent="3048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Среднечасовая зарплата, грн/час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7,53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9,47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1,94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041">
                <a:tc>
                  <a:txBody>
                    <a:bodyPr/>
                    <a:lstStyle/>
                    <a:p>
                      <a:pPr indent="3048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Среднегодовая зарплата вспомогательного рабочего, грн.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12419,64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17269,55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4849,92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6229332"/>
            <a:ext cx="96335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+mn-lt"/>
              </a:rPr>
              <a:t>Рис. 3. Соотношение </a:t>
            </a:r>
            <a:r>
              <a:rPr lang="ru-RU" sz="1400" b="1" dirty="0">
                <a:latin typeface="+mn-lt"/>
              </a:rPr>
              <a:t>среднегодовой заработной платы </a:t>
            </a:r>
            <a:r>
              <a:rPr lang="ru-RU" sz="1400" b="1" dirty="0" smtClean="0">
                <a:latin typeface="+mn-lt"/>
              </a:rPr>
              <a:t>вспомогательного рабочего </a:t>
            </a:r>
            <a:r>
              <a:rPr lang="ru-RU" sz="1400" b="1" dirty="0">
                <a:latin typeface="+mn-lt"/>
              </a:rPr>
              <a:t>по годам</a:t>
            </a:r>
          </a:p>
        </p:txBody>
      </p:sp>
      <p:pic>
        <p:nvPicPr>
          <p:cNvPr id="55298" name="Диаграмма 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51" t="-5219" r="-28085" b="4131"/>
          <a:stretch>
            <a:fillRect/>
          </a:stretch>
        </p:blipFill>
        <p:spPr bwMode="auto">
          <a:xfrm>
            <a:off x="2576736" y="3504213"/>
            <a:ext cx="5184576" cy="269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12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2166918" y="138499"/>
            <a:ext cx="5558587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			</a:t>
            </a:r>
            <a:endParaRPr lang="ru-RU" b="1" dirty="0" smtClean="0"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488345"/>
              </p:ext>
            </p:extLst>
          </p:nvPr>
        </p:nvGraphicFramePr>
        <p:xfrm>
          <a:off x="1496616" y="1075285"/>
          <a:ext cx="7632848" cy="16002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3641198"/>
                <a:gridCol w="1306445"/>
                <a:gridCol w="1306445"/>
                <a:gridCol w="137876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2014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Отклонение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Численность работников, чел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367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379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Объем валовой продукции, тыс. грн.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13152,5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14906,2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1753,7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Фонд заработной платы, тыс. грн.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12972,0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15758,3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2786,3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8464" y="336621"/>
            <a:ext cx="950505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 12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Исходные данные для анализа среднегодовой зарплаты в общем по цеху и среднегодовой выработки на одного работника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08784" y="2780928"/>
            <a:ext cx="44644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+mn-lt"/>
              </a:rPr>
              <a:t>Среднегодовая зарплата:</a:t>
            </a:r>
            <a:endParaRPr lang="ru-RU" sz="1400" dirty="0">
              <a:latin typeface="+mn-lt"/>
            </a:endParaRPr>
          </a:p>
          <a:p>
            <a:r>
              <a:rPr lang="ru-RU" sz="1400" dirty="0">
                <a:latin typeface="+mn-lt"/>
              </a:rPr>
              <a:t>2013: </a:t>
            </a:r>
            <a:r>
              <a:rPr lang="ru-RU" sz="1400" dirty="0" err="1">
                <a:latin typeface="+mn-lt"/>
              </a:rPr>
              <a:t>ЗПср</a:t>
            </a:r>
            <a:r>
              <a:rPr lang="ru-RU" sz="1400" dirty="0">
                <a:latin typeface="+mn-lt"/>
              </a:rPr>
              <a:t> = 12972000 / 367 / 12 = 2945,51 грн.;</a:t>
            </a:r>
          </a:p>
          <a:p>
            <a:r>
              <a:rPr lang="ru-RU" sz="1400" dirty="0">
                <a:latin typeface="+mn-lt"/>
              </a:rPr>
              <a:t>2014: </a:t>
            </a:r>
            <a:r>
              <a:rPr lang="ru-RU" sz="1400" dirty="0" err="1">
                <a:latin typeface="+mn-lt"/>
              </a:rPr>
              <a:t>ЗПср</a:t>
            </a:r>
            <a:r>
              <a:rPr lang="ru-RU" sz="1400" dirty="0">
                <a:latin typeface="+mn-lt"/>
              </a:rPr>
              <a:t> = 15758300 / 379 / 12 = 3464,89 грн.</a:t>
            </a:r>
          </a:p>
          <a:p>
            <a:r>
              <a:rPr lang="ru-RU" sz="1400" dirty="0">
                <a:latin typeface="+mn-lt"/>
              </a:rPr>
              <a:t> </a:t>
            </a:r>
          </a:p>
          <a:p>
            <a:r>
              <a:rPr lang="ru-RU" sz="1400" b="1" dirty="0">
                <a:latin typeface="+mn-lt"/>
              </a:rPr>
              <a:t>Среднегодовая выработка на одного работника:</a:t>
            </a:r>
            <a:endParaRPr lang="ru-RU" sz="1400" dirty="0">
              <a:latin typeface="+mn-lt"/>
            </a:endParaRPr>
          </a:p>
          <a:p>
            <a:r>
              <a:rPr lang="ru-RU" sz="1400" dirty="0">
                <a:latin typeface="+mn-lt"/>
              </a:rPr>
              <a:t>2013: </a:t>
            </a:r>
            <a:r>
              <a:rPr lang="ru-RU" sz="1400" dirty="0" err="1">
                <a:latin typeface="+mn-lt"/>
              </a:rPr>
              <a:t>Вср</a:t>
            </a:r>
            <a:r>
              <a:rPr lang="ru-RU" sz="1400" dirty="0">
                <a:latin typeface="+mn-lt"/>
              </a:rPr>
              <a:t> = 13152500 / 367 = 35837,98 грн. /чел.</a:t>
            </a:r>
          </a:p>
          <a:p>
            <a:r>
              <a:rPr lang="ru-RU" sz="1400" dirty="0">
                <a:latin typeface="+mn-lt"/>
              </a:rPr>
              <a:t>2014: </a:t>
            </a:r>
            <a:r>
              <a:rPr lang="ru-RU" sz="1400" dirty="0" err="1">
                <a:latin typeface="+mn-lt"/>
              </a:rPr>
              <a:t>Вср</a:t>
            </a:r>
            <a:r>
              <a:rPr lang="ru-RU" sz="1400" dirty="0">
                <a:latin typeface="+mn-lt"/>
              </a:rPr>
              <a:t> = 14906200 / 379 = 39330,37 грн. /чел.</a:t>
            </a:r>
          </a:p>
          <a:p>
            <a:r>
              <a:rPr lang="ru-RU" sz="1400" dirty="0">
                <a:latin typeface="+mn-lt"/>
              </a:rPr>
              <a:t> </a:t>
            </a:r>
          </a:p>
          <a:p>
            <a:r>
              <a:rPr lang="ru-RU" sz="1400" b="1" dirty="0">
                <a:latin typeface="+mn-lt"/>
              </a:rPr>
              <a:t>Индекс изменения заработной платы:</a:t>
            </a:r>
            <a:endParaRPr lang="ru-RU" sz="1400" dirty="0">
              <a:latin typeface="+mn-lt"/>
            </a:endParaRPr>
          </a:p>
          <a:p>
            <a:r>
              <a:rPr lang="ru-RU" sz="1400" dirty="0">
                <a:latin typeface="+mn-lt"/>
              </a:rPr>
              <a:t>І </a:t>
            </a:r>
            <a:r>
              <a:rPr lang="ru-RU" sz="1400" dirty="0" err="1">
                <a:latin typeface="+mn-lt"/>
              </a:rPr>
              <a:t>сз</a:t>
            </a:r>
            <a:r>
              <a:rPr lang="ru-RU" sz="1400" dirty="0">
                <a:latin typeface="+mn-lt"/>
              </a:rPr>
              <a:t> = 3464,89 / 2945,51 = 1,18.</a:t>
            </a:r>
          </a:p>
          <a:p>
            <a:r>
              <a:rPr lang="ru-RU" sz="1400" dirty="0">
                <a:latin typeface="+mn-lt"/>
              </a:rPr>
              <a:t> </a:t>
            </a:r>
          </a:p>
          <a:p>
            <a:r>
              <a:rPr lang="ru-RU" sz="1400" b="1" dirty="0">
                <a:latin typeface="+mn-lt"/>
              </a:rPr>
              <a:t>Индекс изменения выработки:</a:t>
            </a:r>
            <a:endParaRPr lang="ru-RU" sz="1400" dirty="0">
              <a:latin typeface="+mn-lt"/>
            </a:endParaRPr>
          </a:p>
          <a:p>
            <a:r>
              <a:rPr lang="ru-RU" sz="1400" dirty="0">
                <a:latin typeface="+mn-lt"/>
              </a:rPr>
              <a:t>І </a:t>
            </a:r>
            <a:r>
              <a:rPr lang="ru-RU" sz="1400" dirty="0" err="1">
                <a:latin typeface="+mn-lt"/>
              </a:rPr>
              <a:t>гв</a:t>
            </a:r>
            <a:r>
              <a:rPr lang="ru-RU" sz="1400" dirty="0">
                <a:latin typeface="+mn-lt"/>
              </a:rPr>
              <a:t> = 39330,37 / 35837,98 = 1,1</a:t>
            </a:r>
          </a:p>
          <a:p>
            <a:r>
              <a:rPr lang="ru-RU" sz="1400" dirty="0">
                <a:latin typeface="+mn-lt"/>
              </a:rPr>
              <a:t> </a:t>
            </a:r>
          </a:p>
          <a:p>
            <a:r>
              <a:rPr lang="ru-RU" sz="1400" b="1" dirty="0">
                <a:latin typeface="+mn-lt"/>
              </a:rPr>
              <a:t>Коэффициент опережения:</a:t>
            </a:r>
            <a:endParaRPr lang="ru-RU" sz="1400" dirty="0">
              <a:latin typeface="+mn-lt"/>
            </a:endParaRPr>
          </a:p>
          <a:p>
            <a:r>
              <a:rPr lang="ru-RU" sz="1400" dirty="0">
                <a:latin typeface="+mn-lt"/>
              </a:rPr>
              <a:t>К оп = 1,1 / 1,18 = 0,93.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523844" y="3143248"/>
            <a:ext cx="8915400" cy="654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Rectangle 104"/>
          <p:cNvSpPr>
            <a:spLocks noChangeArrowheads="1"/>
          </p:cNvSpPr>
          <p:nvPr/>
        </p:nvSpPr>
        <p:spPr bwMode="auto">
          <a:xfrm>
            <a:off x="-281970" y="439639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523844" y="322260"/>
            <a:ext cx="8991600" cy="5641975"/>
            <a:chOff x="805" y="1226"/>
            <a:chExt cx="15240" cy="9480"/>
          </a:xfrm>
        </p:grpSpPr>
        <p:sp>
          <p:nvSpPr>
            <p:cNvPr id="7" name="Rectangle 103"/>
            <p:cNvSpPr>
              <a:spLocks noChangeArrowheads="1"/>
            </p:cNvSpPr>
            <p:nvPr/>
          </p:nvSpPr>
          <p:spPr bwMode="auto">
            <a:xfrm>
              <a:off x="5357" y="1226"/>
              <a:ext cx="5938" cy="49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1. Качество системы мотивации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ectangle 102"/>
            <p:cNvSpPr>
              <a:spLocks noChangeArrowheads="1"/>
            </p:cNvSpPr>
            <p:nvPr/>
          </p:nvSpPr>
          <p:spPr bwMode="auto">
            <a:xfrm>
              <a:off x="2586" y="2370"/>
              <a:ext cx="2771" cy="49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9525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2.1. </a:t>
              </a:r>
              <a:r>
                <a:rPr kumimoji="0" lang="ru-RU" alt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Учет интересов предприятия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101"/>
            <p:cNvSpPr>
              <a:spLocks noChangeArrowheads="1"/>
            </p:cNvSpPr>
            <p:nvPr/>
          </p:nvSpPr>
          <p:spPr bwMode="auto">
            <a:xfrm>
              <a:off x="7040" y="2370"/>
              <a:ext cx="2770" cy="49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9525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ea typeface="Times New Roman" pitchFamily="18" charset="0"/>
                  <a:cs typeface="Arial" pitchFamily="34" charset="0"/>
                </a:rPr>
                <a:t>2.2. Учет интересов работника корпорации</a:t>
              </a:r>
              <a:endPara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12" name="Rectangle 100"/>
            <p:cNvSpPr>
              <a:spLocks noChangeArrowheads="1"/>
            </p:cNvSpPr>
            <p:nvPr/>
          </p:nvSpPr>
          <p:spPr bwMode="auto">
            <a:xfrm>
              <a:off x="11493" y="2370"/>
              <a:ext cx="2771" cy="49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6988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ea typeface="Times New Roman" pitchFamily="18" charset="0"/>
                  <a:cs typeface="Arial" pitchFamily="34" charset="0"/>
                </a:rPr>
                <a:t>2.3. Учет интересов общества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13" name="Rectangle 99"/>
            <p:cNvSpPr>
              <a:spLocks noChangeArrowheads="1"/>
            </p:cNvSpPr>
            <p:nvPr/>
          </p:nvSpPr>
          <p:spPr bwMode="auto">
            <a:xfrm>
              <a:off x="1597" y="3678"/>
              <a:ext cx="1385" cy="81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3.1. Ценности, деловое кредо предприятия</a:t>
              </a:r>
              <a:endPara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98"/>
            <p:cNvSpPr>
              <a:spLocks noChangeArrowheads="1"/>
            </p:cNvSpPr>
            <p:nvPr/>
          </p:nvSpPr>
          <p:spPr bwMode="auto">
            <a:xfrm>
              <a:off x="3972" y="3678"/>
              <a:ext cx="1385" cy="81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3.2. Экономические цели </a:t>
              </a:r>
              <a:endPara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97"/>
            <p:cNvSpPr>
              <a:spLocks noChangeArrowheads="1"/>
            </p:cNvSpPr>
            <p:nvPr/>
          </p:nvSpPr>
          <p:spPr bwMode="auto">
            <a:xfrm>
              <a:off x="6347" y="3678"/>
              <a:ext cx="1385" cy="81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3.3. Трудовые ценности работников</a:t>
              </a:r>
              <a:endPara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96"/>
            <p:cNvSpPr>
              <a:spLocks noChangeArrowheads="1"/>
            </p:cNvSpPr>
            <p:nvPr/>
          </p:nvSpPr>
          <p:spPr bwMode="auto">
            <a:xfrm>
              <a:off x="8722" y="3678"/>
              <a:ext cx="1385" cy="81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3.4. Культурные цели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95"/>
            <p:cNvSpPr>
              <a:spLocks noChangeArrowheads="1"/>
            </p:cNvSpPr>
            <p:nvPr/>
          </p:nvSpPr>
          <p:spPr bwMode="auto">
            <a:xfrm>
              <a:off x="11295" y="3689"/>
              <a:ext cx="1385" cy="81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3.5. Экологические </a:t>
              </a:r>
              <a:endPara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цели</a:t>
              </a:r>
              <a:endPara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94"/>
            <p:cNvSpPr>
              <a:spLocks noChangeArrowheads="1"/>
            </p:cNvSpPr>
            <p:nvPr/>
          </p:nvSpPr>
          <p:spPr bwMode="auto">
            <a:xfrm>
              <a:off x="14660" y="5476"/>
              <a:ext cx="593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4.23. Охрана окружающей среды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93"/>
            <p:cNvSpPr>
              <a:spLocks noChangeArrowheads="1"/>
            </p:cNvSpPr>
            <p:nvPr/>
          </p:nvSpPr>
          <p:spPr bwMode="auto">
            <a:xfrm>
              <a:off x="15451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4.24 Выплата налогов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92"/>
            <p:cNvSpPr>
              <a:spLocks noChangeArrowheads="1"/>
            </p:cNvSpPr>
            <p:nvPr/>
          </p:nvSpPr>
          <p:spPr bwMode="auto">
            <a:xfrm>
              <a:off x="13868" y="3678"/>
              <a:ext cx="1385" cy="81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3.6. Экономические цели</a:t>
              </a:r>
              <a:endPara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91"/>
            <p:cNvSpPr>
              <a:spLocks noChangeArrowheads="1"/>
            </p:cNvSpPr>
            <p:nvPr/>
          </p:nvSpPr>
          <p:spPr bwMode="auto">
            <a:xfrm>
              <a:off x="14066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4.22. Экономия природных ресурсов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90"/>
            <p:cNvSpPr>
              <a:spLocks noChangeArrowheads="1"/>
            </p:cNvSpPr>
            <p:nvPr/>
          </p:nvSpPr>
          <p:spPr bwMode="auto">
            <a:xfrm>
              <a:off x="13274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4.21. Рост политического самосознания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89"/>
            <p:cNvSpPr>
              <a:spLocks noChangeArrowheads="1"/>
            </p:cNvSpPr>
            <p:nvPr/>
          </p:nvSpPr>
          <p:spPr bwMode="auto">
            <a:xfrm>
              <a:off x="12680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4.20. Рост культурного и интеллектуального </a:t>
              </a:r>
              <a:b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</a:b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уровня граждан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88"/>
            <p:cNvSpPr>
              <a:spLocks noChangeArrowheads="1"/>
            </p:cNvSpPr>
            <p:nvPr/>
          </p:nvSpPr>
          <p:spPr bwMode="auto">
            <a:xfrm>
              <a:off x="11889" y="5476"/>
              <a:ext cx="593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4.19. Справедливости оценки труда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87"/>
            <p:cNvSpPr>
              <a:spLocks noChangeArrowheads="1"/>
            </p:cNvSpPr>
            <p:nvPr/>
          </p:nvSpPr>
          <p:spPr bwMode="auto">
            <a:xfrm>
              <a:off x="11295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4.18. Физиологические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86"/>
            <p:cNvSpPr>
              <a:spLocks noChangeArrowheads="1"/>
            </p:cNvSpPr>
            <p:nvPr/>
          </p:nvSpPr>
          <p:spPr bwMode="auto">
            <a:xfrm>
              <a:off x="10701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4.17. Альтруистские, </a:t>
              </a:r>
              <a:r>
                <a:rPr kumimoji="0" lang="ru-RU" altLang="ru-RU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аффилиации</a:t>
              </a: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и опеки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85"/>
            <p:cNvSpPr>
              <a:spLocks noChangeArrowheads="1"/>
            </p:cNvSpPr>
            <p:nvPr/>
          </p:nvSpPr>
          <p:spPr bwMode="auto">
            <a:xfrm>
              <a:off x="10107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4.16. Успеха и власти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84"/>
            <p:cNvSpPr>
              <a:spLocks noChangeArrowheads="1"/>
            </p:cNvSpPr>
            <p:nvPr/>
          </p:nvSpPr>
          <p:spPr bwMode="auto">
            <a:xfrm>
              <a:off x="9514" y="5476"/>
              <a:ext cx="593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4.15. Образовательные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83"/>
            <p:cNvSpPr>
              <a:spLocks noChangeArrowheads="1"/>
            </p:cNvSpPr>
            <p:nvPr/>
          </p:nvSpPr>
          <p:spPr bwMode="auto">
            <a:xfrm>
              <a:off x="8920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4.14. Активно-достижимые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82"/>
            <p:cNvSpPr>
              <a:spLocks noChangeArrowheads="1"/>
            </p:cNvSpPr>
            <p:nvPr/>
          </p:nvSpPr>
          <p:spPr bwMode="auto">
            <a:xfrm>
              <a:off x="8326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4.13. Собственно трудовые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81"/>
            <p:cNvSpPr>
              <a:spLocks noChangeArrowheads="1"/>
            </p:cNvSpPr>
            <p:nvPr/>
          </p:nvSpPr>
          <p:spPr bwMode="auto">
            <a:xfrm>
              <a:off x="7732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4.12. Материальные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Rectangle 80"/>
            <p:cNvSpPr>
              <a:spLocks noChangeArrowheads="1"/>
            </p:cNvSpPr>
            <p:nvPr/>
          </p:nvSpPr>
          <p:spPr bwMode="auto">
            <a:xfrm>
              <a:off x="6941" y="5476"/>
              <a:ext cx="593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4.11. Сокращение сроков поставки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Rectangle 79"/>
            <p:cNvSpPr>
              <a:spLocks noChangeArrowheads="1"/>
            </p:cNvSpPr>
            <p:nvPr/>
          </p:nvSpPr>
          <p:spPr bwMode="auto">
            <a:xfrm>
              <a:off x="6347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4.10. Рост объема производства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78"/>
            <p:cNvSpPr>
              <a:spLocks noChangeArrowheads="1"/>
            </p:cNvSpPr>
            <p:nvPr/>
          </p:nvSpPr>
          <p:spPr bwMode="auto">
            <a:xfrm>
              <a:off x="5753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4.9. Завоевание рынка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77"/>
            <p:cNvSpPr>
              <a:spLocks noChangeArrowheads="1"/>
            </p:cNvSpPr>
            <p:nvPr/>
          </p:nvSpPr>
          <p:spPr bwMode="auto">
            <a:xfrm>
              <a:off x="5159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4.8. Увеличение прибыли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76"/>
            <p:cNvSpPr>
              <a:spLocks noChangeArrowheads="1"/>
            </p:cNvSpPr>
            <p:nvPr/>
          </p:nvSpPr>
          <p:spPr bwMode="auto">
            <a:xfrm>
              <a:off x="4368" y="5476"/>
              <a:ext cx="593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4.7. Признанный успех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Rectangle 75"/>
            <p:cNvSpPr>
              <a:spLocks noChangeArrowheads="1"/>
            </p:cNvSpPr>
            <p:nvPr/>
          </p:nvSpPr>
          <p:spPr bwMode="auto">
            <a:xfrm>
              <a:off x="3774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4.6 Ориентация на личность, удовлетворение потребностей сотрудников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Rectangle 74"/>
            <p:cNvSpPr>
              <a:spLocks noChangeArrowheads="1"/>
            </p:cNvSpPr>
            <p:nvPr/>
          </p:nvSpPr>
          <p:spPr bwMode="auto">
            <a:xfrm>
              <a:off x="3180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4.5. Справедливость оценки труда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ectangle 73"/>
            <p:cNvSpPr>
              <a:spLocks noChangeArrowheads="1"/>
            </p:cNvSpPr>
            <p:nvPr/>
          </p:nvSpPr>
          <p:spPr bwMode="auto">
            <a:xfrm>
              <a:off x="1993" y="5476"/>
              <a:ext cx="593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4.3. Коллективизм, патернализм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72"/>
            <p:cNvSpPr>
              <a:spLocks noChangeArrowheads="1"/>
            </p:cNvSpPr>
            <p:nvPr/>
          </p:nvSpPr>
          <p:spPr bwMode="auto">
            <a:xfrm>
              <a:off x="2586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4.4. Учеба и самосовершенствование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71"/>
            <p:cNvSpPr>
              <a:spLocks noChangeArrowheads="1"/>
            </p:cNvSpPr>
            <p:nvPr/>
          </p:nvSpPr>
          <p:spPr bwMode="auto">
            <a:xfrm>
              <a:off x="1399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4.2. Рост, перемены, инновации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Rectangle 70"/>
            <p:cNvSpPr>
              <a:spLocks noChangeArrowheads="1"/>
            </p:cNvSpPr>
            <p:nvPr/>
          </p:nvSpPr>
          <p:spPr bwMode="auto">
            <a:xfrm>
              <a:off x="805" y="5476"/>
              <a:ext cx="594" cy="52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4.1. Польза обществу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Line 69"/>
            <p:cNvSpPr>
              <a:spLocks noChangeShapeType="1"/>
            </p:cNvSpPr>
            <p:nvPr/>
          </p:nvSpPr>
          <p:spPr bwMode="auto">
            <a:xfrm>
              <a:off x="8326" y="1716"/>
              <a:ext cx="0" cy="4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Line 68"/>
            <p:cNvSpPr>
              <a:spLocks noChangeShapeType="1"/>
            </p:cNvSpPr>
            <p:nvPr/>
          </p:nvSpPr>
          <p:spPr bwMode="auto">
            <a:xfrm flipV="1">
              <a:off x="3972" y="2207"/>
              <a:ext cx="0" cy="1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Line 67"/>
            <p:cNvSpPr>
              <a:spLocks noChangeShapeType="1"/>
            </p:cNvSpPr>
            <p:nvPr/>
          </p:nvSpPr>
          <p:spPr bwMode="auto">
            <a:xfrm flipH="1" flipV="1">
              <a:off x="13076" y="2207"/>
              <a:ext cx="0" cy="1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Line 66"/>
            <p:cNvSpPr>
              <a:spLocks noChangeShapeType="1"/>
            </p:cNvSpPr>
            <p:nvPr/>
          </p:nvSpPr>
          <p:spPr bwMode="auto">
            <a:xfrm flipV="1">
              <a:off x="8326" y="2207"/>
              <a:ext cx="0" cy="1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Line 65"/>
            <p:cNvSpPr>
              <a:spLocks noChangeShapeType="1"/>
            </p:cNvSpPr>
            <p:nvPr/>
          </p:nvSpPr>
          <p:spPr bwMode="auto">
            <a:xfrm>
              <a:off x="3972" y="2207"/>
              <a:ext cx="910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Line 64"/>
            <p:cNvSpPr>
              <a:spLocks noChangeShapeType="1"/>
            </p:cNvSpPr>
            <p:nvPr/>
          </p:nvSpPr>
          <p:spPr bwMode="auto">
            <a:xfrm>
              <a:off x="5357" y="2697"/>
              <a:ext cx="15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Line 63"/>
            <p:cNvSpPr>
              <a:spLocks noChangeShapeType="1"/>
            </p:cNvSpPr>
            <p:nvPr/>
          </p:nvSpPr>
          <p:spPr bwMode="auto">
            <a:xfrm>
              <a:off x="9711" y="2697"/>
              <a:ext cx="17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Line 62"/>
            <p:cNvSpPr>
              <a:spLocks noChangeShapeType="1"/>
            </p:cNvSpPr>
            <p:nvPr/>
          </p:nvSpPr>
          <p:spPr bwMode="auto">
            <a:xfrm flipV="1">
              <a:off x="2190" y="3514"/>
              <a:ext cx="0" cy="1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Line 61"/>
            <p:cNvSpPr>
              <a:spLocks noChangeShapeType="1"/>
            </p:cNvSpPr>
            <p:nvPr/>
          </p:nvSpPr>
          <p:spPr bwMode="auto">
            <a:xfrm flipV="1">
              <a:off x="4566" y="3514"/>
              <a:ext cx="0" cy="1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Line 60"/>
            <p:cNvSpPr>
              <a:spLocks noChangeShapeType="1"/>
            </p:cNvSpPr>
            <p:nvPr/>
          </p:nvSpPr>
          <p:spPr bwMode="auto">
            <a:xfrm>
              <a:off x="2190" y="3514"/>
              <a:ext cx="23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Line 59"/>
            <p:cNvSpPr>
              <a:spLocks noChangeShapeType="1"/>
            </p:cNvSpPr>
            <p:nvPr/>
          </p:nvSpPr>
          <p:spPr bwMode="auto">
            <a:xfrm>
              <a:off x="3972" y="2860"/>
              <a:ext cx="0" cy="6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Line 58"/>
            <p:cNvSpPr>
              <a:spLocks noChangeShapeType="1"/>
            </p:cNvSpPr>
            <p:nvPr/>
          </p:nvSpPr>
          <p:spPr bwMode="auto">
            <a:xfrm flipV="1">
              <a:off x="6941" y="3514"/>
              <a:ext cx="0" cy="1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Line 57"/>
            <p:cNvSpPr>
              <a:spLocks noChangeShapeType="1"/>
            </p:cNvSpPr>
            <p:nvPr/>
          </p:nvSpPr>
          <p:spPr bwMode="auto">
            <a:xfrm>
              <a:off x="6941" y="3514"/>
              <a:ext cx="11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Line 56"/>
            <p:cNvSpPr>
              <a:spLocks noChangeShapeType="1"/>
            </p:cNvSpPr>
            <p:nvPr/>
          </p:nvSpPr>
          <p:spPr bwMode="auto">
            <a:xfrm flipV="1">
              <a:off x="8128" y="2860"/>
              <a:ext cx="0" cy="6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auto">
            <a:xfrm>
              <a:off x="2982" y="4168"/>
              <a:ext cx="99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Line 54"/>
            <p:cNvSpPr>
              <a:spLocks noChangeShapeType="1"/>
            </p:cNvSpPr>
            <p:nvPr/>
          </p:nvSpPr>
          <p:spPr bwMode="auto">
            <a:xfrm>
              <a:off x="5357" y="4168"/>
              <a:ext cx="99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Line 53"/>
            <p:cNvSpPr>
              <a:spLocks noChangeShapeType="1"/>
            </p:cNvSpPr>
            <p:nvPr/>
          </p:nvSpPr>
          <p:spPr bwMode="auto">
            <a:xfrm>
              <a:off x="7732" y="4168"/>
              <a:ext cx="99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Line 52"/>
            <p:cNvSpPr>
              <a:spLocks noChangeShapeType="1"/>
            </p:cNvSpPr>
            <p:nvPr/>
          </p:nvSpPr>
          <p:spPr bwMode="auto">
            <a:xfrm>
              <a:off x="10107" y="4168"/>
              <a:ext cx="118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Line 51"/>
            <p:cNvSpPr>
              <a:spLocks noChangeShapeType="1"/>
            </p:cNvSpPr>
            <p:nvPr/>
          </p:nvSpPr>
          <p:spPr bwMode="auto">
            <a:xfrm>
              <a:off x="12680" y="4168"/>
              <a:ext cx="118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Line 50"/>
            <p:cNvSpPr>
              <a:spLocks noChangeShapeType="1"/>
            </p:cNvSpPr>
            <p:nvPr/>
          </p:nvSpPr>
          <p:spPr bwMode="auto">
            <a:xfrm flipV="1">
              <a:off x="9316" y="3514"/>
              <a:ext cx="0" cy="1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Line 49"/>
            <p:cNvSpPr>
              <a:spLocks noChangeShapeType="1"/>
            </p:cNvSpPr>
            <p:nvPr/>
          </p:nvSpPr>
          <p:spPr bwMode="auto">
            <a:xfrm flipV="1">
              <a:off x="11889" y="3514"/>
              <a:ext cx="0" cy="1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4" name="Line 48"/>
            <p:cNvSpPr>
              <a:spLocks noChangeShapeType="1"/>
            </p:cNvSpPr>
            <p:nvPr/>
          </p:nvSpPr>
          <p:spPr bwMode="auto">
            <a:xfrm>
              <a:off x="9316" y="3514"/>
              <a:ext cx="25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Line 47"/>
            <p:cNvSpPr>
              <a:spLocks noChangeShapeType="1"/>
            </p:cNvSpPr>
            <p:nvPr/>
          </p:nvSpPr>
          <p:spPr bwMode="auto">
            <a:xfrm>
              <a:off x="11691" y="2860"/>
              <a:ext cx="0" cy="6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Line 46"/>
            <p:cNvSpPr>
              <a:spLocks noChangeShapeType="1"/>
            </p:cNvSpPr>
            <p:nvPr/>
          </p:nvSpPr>
          <p:spPr bwMode="auto">
            <a:xfrm flipV="1">
              <a:off x="1201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Line 45"/>
            <p:cNvSpPr>
              <a:spLocks noChangeShapeType="1"/>
            </p:cNvSpPr>
            <p:nvPr/>
          </p:nvSpPr>
          <p:spPr bwMode="auto">
            <a:xfrm flipV="1">
              <a:off x="1795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Line 44"/>
            <p:cNvSpPr>
              <a:spLocks noChangeShapeType="1"/>
            </p:cNvSpPr>
            <p:nvPr/>
          </p:nvSpPr>
          <p:spPr bwMode="auto">
            <a:xfrm flipV="1">
              <a:off x="2388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Line 43"/>
            <p:cNvSpPr>
              <a:spLocks noChangeShapeType="1"/>
            </p:cNvSpPr>
            <p:nvPr/>
          </p:nvSpPr>
          <p:spPr bwMode="auto">
            <a:xfrm flipV="1">
              <a:off x="2982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Line 42"/>
            <p:cNvSpPr>
              <a:spLocks noChangeShapeType="1"/>
            </p:cNvSpPr>
            <p:nvPr/>
          </p:nvSpPr>
          <p:spPr bwMode="auto">
            <a:xfrm flipV="1">
              <a:off x="3576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Line 41"/>
            <p:cNvSpPr>
              <a:spLocks noChangeShapeType="1"/>
            </p:cNvSpPr>
            <p:nvPr/>
          </p:nvSpPr>
          <p:spPr bwMode="auto">
            <a:xfrm flipV="1">
              <a:off x="4170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Line 40"/>
            <p:cNvSpPr>
              <a:spLocks noChangeShapeType="1"/>
            </p:cNvSpPr>
            <p:nvPr/>
          </p:nvSpPr>
          <p:spPr bwMode="auto">
            <a:xfrm flipV="1">
              <a:off x="4763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Line 39"/>
            <p:cNvSpPr>
              <a:spLocks noChangeShapeType="1"/>
            </p:cNvSpPr>
            <p:nvPr/>
          </p:nvSpPr>
          <p:spPr bwMode="auto">
            <a:xfrm>
              <a:off x="1201" y="5149"/>
              <a:ext cx="35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Line 38"/>
            <p:cNvSpPr>
              <a:spLocks noChangeShapeType="1"/>
            </p:cNvSpPr>
            <p:nvPr/>
          </p:nvSpPr>
          <p:spPr bwMode="auto">
            <a:xfrm>
              <a:off x="2190" y="4495"/>
              <a:ext cx="0" cy="6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Line 37"/>
            <p:cNvSpPr>
              <a:spLocks noChangeShapeType="1"/>
            </p:cNvSpPr>
            <p:nvPr/>
          </p:nvSpPr>
          <p:spPr bwMode="auto">
            <a:xfrm flipV="1">
              <a:off x="5555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Line 36"/>
            <p:cNvSpPr>
              <a:spLocks noChangeShapeType="1"/>
            </p:cNvSpPr>
            <p:nvPr/>
          </p:nvSpPr>
          <p:spPr bwMode="auto">
            <a:xfrm flipV="1">
              <a:off x="6149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Line 35"/>
            <p:cNvSpPr>
              <a:spLocks noChangeShapeType="1"/>
            </p:cNvSpPr>
            <p:nvPr/>
          </p:nvSpPr>
          <p:spPr bwMode="auto">
            <a:xfrm flipV="1">
              <a:off x="6743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Line 34"/>
            <p:cNvSpPr>
              <a:spLocks noChangeShapeType="1"/>
            </p:cNvSpPr>
            <p:nvPr/>
          </p:nvSpPr>
          <p:spPr bwMode="auto">
            <a:xfrm flipV="1">
              <a:off x="7336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Line 33"/>
            <p:cNvSpPr>
              <a:spLocks noChangeShapeType="1"/>
            </p:cNvSpPr>
            <p:nvPr/>
          </p:nvSpPr>
          <p:spPr bwMode="auto">
            <a:xfrm>
              <a:off x="5555" y="5149"/>
              <a:ext cx="178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Line 32"/>
            <p:cNvSpPr>
              <a:spLocks noChangeShapeType="1"/>
            </p:cNvSpPr>
            <p:nvPr/>
          </p:nvSpPr>
          <p:spPr bwMode="auto">
            <a:xfrm>
              <a:off x="4763" y="4495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Line 31"/>
            <p:cNvSpPr>
              <a:spLocks noChangeShapeType="1"/>
            </p:cNvSpPr>
            <p:nvPr/>
          </p:nvSpPr>
          <p:spPr bwMode="auto">
            <a:xfrm>
              <a:off x="4763" y="4822"/>
              <a:ext cx="15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Line 30"/>
            <p:cNvSpPr>
              <a:spLocks noChangeShapeType="1"/>
            </p:cNvSpPr>
            <p:nvPr/>
          </p:nvSpPr>
          <p:spPr bwMode="auto">
            <a:xfrm>
              <a:off x="6347" y="4822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Line 29"/>
            <p:cNvSpPr>
              <a:spLocks noChangeShapeType="1"/>
            </p:cNvSpPr>
            <p:nvPr/>
          </p:nvSpPr>
          <p:spPr bwMode="auto">
            <a:xfrm flipV="1">
              <a:off x="9316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Line 28"/>
            <p:cNvSpPr>
              <a:spLocks noChangeShapeType="1"/>
            </p:cNvSpPr>
            <p:nvPr/>
          </p:nvSpPr>
          <p:spPr bwMode="auto">
            <a:xfrm flipV="1">
              <a:off x="9909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" name="Line 27"/>
            <p:cNvSpPr>
              <a:spLocks noChangeShapeType="1"/>
            </p:cNvSpPr>
            <p:nvPr/>
          </p:nvSpPr>
          <p:spPr bwMode="auto">
            <a:xfrm flipV="1">
              <a:off x="6347" y="5803"/>
              <a:ext cx="0" cy="3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" name="Line 26"/>
            <p:cNvSpPr>
              <a:spLocks noChangeShapeType="1"/>
            </p:cNvSpPr>
            <p:nvPr/>
          </p:nvSpPr>
          <p:spPr bwMode="auto">
            <a:xfrm flipV="1">
              <a:off x="10503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Line 25"/>
            <p:cNvSpPr>
              <a:spLocks noChangeShapeType="1"/>
            </p:cNvSpPr>
            <p:nvPr/>
          </p:nvSpPr>
          <p:spPr bwMode="auto">
            <a:xfrm flipV="1">
              <a:off x="8722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" name="Line 24"/>
            <p:cNvSpPr>
              <a:spLocks noChangeShapeType="1"/>
            </p:cNvSpPr>
            <p:nvPr/>
          </p:nvSpPr>
          <p:spPr bwMode="auto">
            <a:xfrm flipV="1">
              <a:off x="11097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Line 23"/>
            <p:cNvSpPr>
              <a:spLocks noChangeShapeType="1"/>
            </p:cNvSpPr>
            <p:nvPr/>
          </p:nvSpPr>
          <p:spPr bwMode="auto">
            <a:xfrm flipV="1">
              <a:off x="11691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Line 22"/>
            <p:cNvSpPr>
              <a:spLocks noChangeShapeType="1"/>
            </p:cNvSpPr>
            <p:nvPr/>
          </p:nvSpPr>
          <p:spPr bwMode="auto">
            <a:xfrm flipV="1">
              <a:off x="12284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Line 21"/>
            <p:cNvSpPr>
              <a:spLocks noChangeShapeType="1"/>
            </p:cNvSpPr>
            <p:nvPr/>
          </p:nvSpPr>
          <p:spPr bwMode="auto">
            <a:xfrm flipV="1">
              <a:off x="8128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Line 20"/>
            <p:cNvSpPr>
              <a:spLocks noChangeShapeType="1"/>
            </p:cNvSpPr>
            <p:nvPr/>
          </p:nvSpPr>
          <p:spPr bwMode="auto">
            <a:xfrm>
              <a:off x="8128" y="5149"/>
              <a:ext cx="41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Line 19"/>
            <p:cNvSpPr>
              <a:spLocks noChangeShapeType="1"/>
            </p:cNvSpPr>
            <p:nvPr/>
          </p:nvSpPr>
          <p:spPr bwMode="auto">
            <a:xfrm>
              <a:off x="7139" y="4495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Line 18"/>
            <p:cNvSpPr>
              <a:spLocks noChangeShapeType="1"/>
            </p:cNvSpPr>
            <p:nvPr/>
          </p:nvSpPr>
          <p:spPr bwMode="auto">
            <a:xfrm>
              <a:off x="7139" y="4822"/>
              <a:ext cx="138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Line 17"/>
            <p:cNvSpPr>
              <a:spLocks noChangeShapeType="1"/>
            </p:cNvSpPr>
            <p:nvPr/>
          </p:nvSpPr>
          <p:spPr bwMode="auto">
            <a:xfrm>
              <a:off x="8524" y="4822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Line 16"/>
            <p:cNvSpPr>
              <a:spLocks noChangeShapeType="1"/>
            </p:cNvSpPr>
            <p:nvPr/>
          </p:nvSpPr>
          <p:spPr bwMode="auto">
            <a:xfrm flipV="1">
              <a:off x="13076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Line 15"/>
            <p:cNvSpPr>
              <a:spLocks noChangeShapeType="1"/>
            </p:cNvSpPr>
            <p:nvPr/>
          </p:nvSpPr>
          <p:spPr bwMode="auto">
            <a:xfrm flipV="1">
              <a:off x="13670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Line 14"/>
            <p:cNvSpPr>
              <a:spLocks noChangeShapeType="1"/>
            </p:cNvSpPr>
            <p:nvPr/>
          </p:nvSpPr>
          <p:spPr bwMode="auto">
            <a:xfrm flipV="1">
              <a:off x="14462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Line 13"/>
            <p:cNvSpPr>
              <a:spLocks noChangeShapeType="1"/>
            </p:cNvSpPr>
            <p:nvPr/>
          </p:nvSpPr>
          <p:spPr bwMode="auto">
            <a:xfrm flipV="1">
              <a:off x="15055" y="5149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Line 12"/>
            <p:cNvSpPr>
              <a:spLocks noChangeShapeType="1"/>
            </p:cNvSpPr>
            <p:nvPr/>
          </p:nvSpPr>
          <p:spPr bwMode="auto">
            <a:xfrm flipV="1">
              <a:off x="15847" y="4985"/>
              <a:ext cx="0" cy="4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Line 11"/>
            <p:cNvSpPr>
              <a:spLocks noChangeShapeType="1"/>
            </p:cNvSpPr>
            <p:nvPr/>
          </p:nvSpPr>
          <p:spPr bwMode="auto">
            <a:xfrm>
              <a:off x="13076" y="5149"/>
              <a:ext cx="59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Line 10"/>
            <p:cNvSpPr>
              <a:spLocks noChangeShapeType="1"/>
            </p:cNvSpPr>
            <p:nvPr/>
          </p:nvSpPr>
          <p:spPr bwMode="auto">
            <a:xfrm>
              <a:off x="14462" y="5149"/>
              <a:ext cx="59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Line 9"/>
            <p:cNvSpPr>
              <a:spLocks noChangeShapeType="1"/>
            </p:cNvSpPr>
            <p:nvPr/>
          </p:nvSpPr>
          <p:spPr bwMode="auto">
            <a:xfrm>
              <a:off x="9316" y="4495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Line 8"/>
            <p:cNvSpPr>
              <a:spLocks noChangeShapeType="1"/>
            </p:cNvSpPr>
            <p:nvPr/>
          </p:nvSpPr>
          <p:spPr bwMode="auto">
            <a:xfrm>
              <a:off x="9316" y="4822"/>
              <a:ext cx="395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Line 7"/>
            <p:cNvSpPr>
              <a:spLocks noChangeShapeType="1"/>
            </p:cNvSpPr>
            <p:nvPr/>
          </p:nvSpPr>
          <p:spPr bwMode="auto">
            <a:xfrm>
              <a:off x="13274" y="4822"/>
              <a:ext cx="0" cy="3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Line 6"/>
            <p:cNvSpPr>
              <a:spLocks noChangeShapeType="1"/>
            </p:cNvSpPr>
            <p:nvPr/>
          </p:nvSpPr>
          <p:spPr bwMode="auto">
            <a:xfrm>
              <a:off x="12087" y="4495"/>
              <a:ext cx="0" cy="1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Line 5"/>
            <p:cNvSpPr>
              <a:spLocks noChangeShapeType="1"/>
            </p:cNvSpPr>
            <p:nvPr/>
          </p:nvSpPr>
          <p:spPr bwMode="auto">
            <a:xfrm>
              <a:off x="12087" y="4658"/>
              <a:ext cx="25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" name="Line 4"/>
            <p:cNvSpPr>
              <a:spLocks noChangeShapeType="1"/>
            </p:cNvSpPr>
            <p:nvPr/>
          </p:nvSpPr>
          <p:spPr bwMode="auto">
            <a:xfrm>
              <a:off x="14660" y="4658"/>
              <a:ext cx="0" cy="4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" name="Line 3"/>
            <p:cNvSpPr>
              <a:spLocks noChangeShapeType="1"/>
            </p:cNvSpPr>
            <p:nvPr/>
          </p:nvSpPr>
          <p:spPr bwMode="auto">
            <a:xfrm>
              <a:off x="15055" y="4495"/>
              <a:ext cx="0" cy="4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" name="Line 2"/>
            <p:cNvSpPr>
              <a:spLocks noChangeShapeType="1"/>
            </p:cNvSpPr>
            <p:nvPr/>
          </p:nvSpPr>
          <p:spPr bwMode="auto">
            <a:xfrm>
              <a:off x="15055" y="4985"/>
              <a:ext cx="79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11" name="Прямоугольник 110"/>
          <p:cNvSpPr/>
          <p:nvPr/>
        </p:nvSpPr>
        <p:spPr>
          <a:xfrm>
            <a:off x="774221" y="6147895"/>
            <a:ext cx="83127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+mn-lt"/>
              </a:rPr>
              <a:t>Рис. 4. Иерархическая </a:t>
            </a:r>
            <a:r>
              <a:rPr lang="ru-RU" b="1" dirty="0">
                <a:latin typeface="+mn-lt"/>
              </a:rPr>
              <a:t>структура качества системы мотивации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294322"/>
              </p:ext>
            </p:extLst>
          </p:nvPr>
        </p:nvGraphicFramePr>
        <p:xfrm>
          <a:off x="1712640" y="1159058"/>
          <a:ext cx="6984776" cy="1600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7839"/>
                <a:gridCol w="1996937"/>
              </a:tblGrid>
              <a:tr h="293488">
                <a:tc>
                  <a:txBody>
                    <a:bodyPr/>
                    <a:lstStyle/>
                    <a:p>
                      <a:pPr marL="3429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effectLst/>
                        </a:rPr>
                        <a:t>Укрупненные группы методов мотивации</a:t>
                      </a:r>
                      <a:endParaRPr lang="ru-RU" sz="1400" b="1" kern="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Оценка значимости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488">
                <a:tc>
                  <a:txBody>
                    <a:bodyPr/>
                    <a:lstStyle/>
                    <a:p>
                      <a:pPr indent="-5143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Большинство видов оплаты, доплаты, премирования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3,63–3,70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58">
                <a:tc>
                  <a:txBody>
                    <a:bodyPr/>
                    <a:lstStyle/>
                    <a:p>
                      <a:pPr indent="-5143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Соревнования различных видов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2,53–2,83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488">
                <a:tc>
                  <a:txBody>
                    <a:bodyPr/>
                    <a:lstStyle/>
                    <a:p>
                      <a:pPr indent="-5143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Бесплатное обучение различных видов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3,26–3,38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58">
                <a:tc>
                  <a:txBody>
                    <a:bodyPr/>
                    <a:lstStyle/>
                    <a:p>
                      <a:pPr indent="-5143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Социальные мероприятия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3,39–3,94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64568" y="235912"/>
            <a:ext cx="7704856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42792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13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Оценка значимости методов мотивации работниками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НКМЗ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2190544" y="2938419"/>
            <a:ext cx="57818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Обобщенный показатель качества j-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го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метода мотивации П</a:t>
            </a:r>
            <a:r>
              <a:rPr kumimoji="0" lang="ru-RU" altLang="ru-RU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Мj0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: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827304"/>
              </p:ext>
            </p:extLst>
          </p:nvPr>
        </p:nvGraphicFramePr>
        <p:xfrm>
          <a:off x="3257550" y="3429584"/>
          <a:ext cx="33909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5" name="Формула" r:id="rId3" imgW="2146300" imgH="685800" progId="Equation.3">
                  <p:embed/>
                </p:oleObj>
              </mc:Choice>
              <mc:Fallback>
                <p:oleObj name="Формула" r:id="rId3" imgW="2146300" imgH="685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7550" y="3429584"/>
                        <a:ext cx="33909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0" y="122872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alt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62039" y="4221087"/>
            <a:ext cx="619566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+mn-lt"/>
              </a:rPr>
              <a:t>где </a:t>
            </a:r>
            <a:r>
              <a:rPr lang="ru-RU" sz="1400" i="1" dirty="0" err="1">
                <a:latin typeface="+mn-lt"/>
              </a:rPr>
              <a:t>n</a:t>
            </a:r>
            <a:r>
              <a:rPr lang="ru-RU" sz="1400" i="1" baseline="-25000" dirty="0" err="1">
                <a:latin typeface="+mn-lt"/>
              </a:rPr>
              <a:t>ЦМj</a:t>
            </a:r>
            <a:r>
              <a:rPr lang="ru-RU" sz="1400" dirty="0">
                <a:latin typeface="+mn-lt"/>
              </a:rPr>
              <a:t> – число ценностей, связанных с </a:t>
            </a:r>
            <a:r>
              <a:rPr lang="ru-RU" sz="1400" i="1" dirty="0">
                <a:latin typeface="+mn-lt"/>
              </a:rPr>
              <a:t>j-</a:t>
            </a:r>
            <a:r>
              <a:rPr lang="ru-RU" sz="1400" dirty="0">
                <a:latin typeface="+mn-lt"/>
              </a:rPr>
              <a:t>м методом;</a:t>
            </a:r>
          </a:p>
          <a:p>
            <a:r>
              <a:rPr lang="ru-RU" sz="1400" i="1" dirty="0" err="1">
                <a:latin typeface="+mn-lt"/>
              </a:rPr>
              <a:t>n</a:t>
            </a:r>
            <a:r>
              <a:rPr lang="ru-RU" sz="1400" i="1" baseline="-25000" dirty="0" err="1">
                <a:latin typeface="+mn-lt"/>
              </a:rPr>
              <a:t>Ц</a:t>
            </a:r>
            <a:r>
              <a:rPr lang="ru-RU" sz="1400" dirty="0">
                <a:latin typeface="+mn-lt"/>
              </a:rPr>
              <a:t> – общее число ценностей;</a:t>
            </a:r>
          </a:p>
          <a:p>
            <a:r>
              <a:rPr lang="ru-RU" sz="1400" i="1" dirty="0" err="1">
                <a:latin typeface="+mn-lt"/>
              </a:rPr>
              <a:t>R</a:t>
            </a:r>
            <a:r>
              <a:rPr lang="ru-RU" sz="1400" i="1" baseline="-25000" dirty="0" err="1">
                <a:latin typeface="+mn-lt"/>
              </a:rPr>
              <a:t>i</a:t>
            </a:r>
            <a:r>
              <a:rPr lang="ru-RU" sz="1400" dirty="0">
                <a:latin typeface="+mn-lt"/>
              </a:rPr>
              <a:t> и </a:t>
            </a:r>
            <a:r>
              <a:rPr lang="ru-RU" sz="1400" i="1" dirty="0">
                <a:latin typeface="+mn-lt"/>
              </a:rPr>
              <a:t>R</a:t>
            </a:r>
            <a:r>
              <a:rPr lang="ru-RU" sz="1400" i="1" baseline="30000" dirty="0">
                <a:latin typeface="+mn-lt"/>
              </a:rPr>
              <a:t>/</a:t>
            </a:r>
            <a:r>
              <a:rPr lang="ru-RU" sz="1400" i="1" baseline="-25000" dirty="0">
                <a:latin typeface="+mn-lt"/>
              </a:rPr>
              <a:t>i</a:t>
            </a:r>
            <a:r>
              <a:rPr lang="ru-RU" sz="1400" dirty="0">
                <a:latin typeface="+mn-lt"/>
              </a:rPr>
              <a:t> – степень реализации </a:t>
            </a:r>
            <a:r>
              <a:rPr lang="ru-RU" sz="1400" i="1" dirty="0">
                <a:latin typeface="+mn-lt"/>
              </a:rPr>
              <a:t>i-й</a:t>
            </a:r>
            <a:r>
              <a:rPr lang="ru-RU" sz="1400" dirty="0">
                <a:latin typeface="+mn-lt"/>
              </a:rPr>
              <a:t> ценности до и после введения </a:t>
            </a:r>
            <a:r>
              <a:rPr lang="ru-RU" sz="1400" i="1" dirty="0">
                <a:latin typeface="+mn-lt"/>
              </a:rPr>
              <a:t>j-</a:t>
            </a:r>
            <a:r>
              <a:rPr lang="ru-RU" sz="1400" i="1" dirty="0" err="1">
                <a:latin typeface="+mn-lt"/>
              </a:rPr>
              <a:t>го</a:t>
            </a:r>
            <a:r>
              <a:rPr lang="ru-RU" sz="1400" dirty="0">
                <a:latin typeface="+mn-lt"/>
              </a:rPr>
              <a:t> метода мотивации;</a:t>
            </a:r>
          </a:p>
          <a:p>
            <a:r>
              <a:rPr lang="ru-RU" sz="1400" i="1" dirty="0">
                <a:latin typeface="+mn-lt"/>
              </a:rPr>
              <a:t>Б</a:t>
            </a:r>
            <a:r>
              <a:rPr lang="ru-RU" sz="1400" dirty="0">
                <a:latin typeface="+mn-lt"/>
              </a:rPr>
              <a:t> – максимальное число баллов, принятое при оценке степени реализации ценностей;</a:t>
            </a:r>
          </a:p>
          <a:p>
            <a:r>
              <a:rPr lang="ru-RU" sz="1400" i="1" cap="small" dirty="0">
                <a:latin typeface="+mn-lt"/>
                <a:sym typeface="Symbol"/>
              </a:rPr>
              <a:t></a:t>
            </a:r>
            <a:r>
              <a:rPr lang="ru-RU" sz="1400" i="1" cap="small" baseline="-25000" dirty="0">
                <a:latin typeface="+mn-lt"/>
              </a:rPr>
              <a:t>i</a:t>
            </a:r>
            <a:r>
              <a:rPr lang="ru-RU" sz="1400" cap="small" dirty="0">
                <a:latin typeface="+mn-lt"/>
              </a:rPr>
              <a:t>  – </a:t>
            </a:r>
            <a:r>
              <a:rPr lang="ru-RU" sz="1400" dirty="0">
                <a:latin typeface="+mn-lt"/>
              </a:rPr>
              <a:t>коэффициент увеличения значимости </a:t>
            </a:r>
            <a:r>
              <a:rPr lang="ru-RU" sz="1400" i="1" dirty="0">
                <a:latin typeface="+mn-lt"/>
              </a:rPr>
              <a:t>i-й</a:t>
            </a:r>
            <a:r>
              <a:rPr lang="ru-RU" sz="1400" dirty="0">
                <a:latin typeface="+mn-lt"/>
              </a:rPr>
              <a:t> ценности в результате воспитания;</a:t>
            </a:r>
          </a:p>
          <a:p>
            <a:r>
              <a:rPr lang="ru-RU" sz="1400" i="1" dirty="0">
                <a:latin typeface="+mn-lt"/>
              </a:rPr>
              <a:t>3</a:t>
            </a:r>
            <a:r>
              <a:rPr lang="ru-RU" sz="1400" i="1" baseline="-25000" dirty="0">
                <a:latin typeface="+mn-lt"/>
              </a:rPr>
              <a:t>Нi</a:t>
            </a:r>
            <a:r>
              <a:rPr lang="ru-RU" sz="1400" dirty="0">
                <a:latin typeface="+mn-lt"/>
              </a:rPr>
              <a:t> – нормированная значимость </a:t>
            </a:r>
            <a:r>
              <a:rPr lang="ru-RU" sz="1400" i="1" dirty="0">
                <a:latin typeface="+mn-lt"/>
              </a:rPr>
              <a:t>i-й</a:t>
            </a:r>
            <a:r>
              <a:rPr lang="ru-RU" sz="1400" dirty="0">
                <a:latin typeface="+mn-lt"/>
              </a:rPr>
              <a:t> ценности.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0" y="0"/>
            <a:ext cx="63991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188474"/>
              </p:ext>
            </p:extLst>
          </p:nvPr>
        </p:nvGraphicFramePr>
        <p:xfrm>
          <a:off x="2864768" y="902544"/>
          <a:ext cx="5021445" cy="5694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6929"/>
                <a:gridCol w="3394516"/>
              </a:tblGrid>
              <a:tr h="1139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Группа методов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Методы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99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 Материальная мотивация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1.1. Увеличение разницы в оплате с учетом качества труда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0" lvl="2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66700" algn="l"/>
                        </a:tabLst>
                      </a:pPr>
                      <a:r>
                        <a:rPr lang="ru-RU" sz="400" dirty="0">
                          <a:effectLst/>
                        </a:rPr>
                        <a:t>Введение коэффициента качества труда</a:t>
                      </a:r>
                      <a:endParaRPr lang="ru-RU" sz="600" dirty="0">
                        <a:effectLst/>
                      </a:endParaRPr>
                    </a:p>
                    <a:p>
                      <a:pPr marL="1143000" lvl="2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66700" algn="l"/>
                        </a:tabLst>
                      </a:pPr>
                      <a:r>
                        <a:rPr lang="ru-RU" sz="400" dirty="0">
                          <a:effectLst/>
                        </a:rPr>
                        <a:t>Введение доплаты на чистовых работах</a:t>
                      </a:r>
                      <a:endParaRPr lang="ru-RU" sz="600" dirty="0">
                        <a:effectLst/>
                      </a:endParaRPr>
                    </a:p>
                    <a:p>
                      <a:pPr marL="1143000" lvl="2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66700" algn="l"/>
                        </a:tabLst>
                      </a:pPr>
                      <a:r>
                        <a:rPr lang="ru-RU" sz="400" dirty="0">
                          <a:effectLst/>
                        </a:rPr>
                        <a:t> Премия из </a:t>
                      </a:r>
                      <a:r>
                        <a:rPr lang="ru-RU" sz="400" dirty="0" err="1">
                          <a:effectLst/>
                        </a:rPr>
                        <a:t>ФЗП</a:t>
                      </a:r>
                      <a:r>
                        <a:rPr lang="ru-RU" sz="400" dirty="0">
                          <a:effectLst/>
                        </a:rPr>
                        <a:t>, учитывающая качество</a:t>
                      </a:r>
                      <a:endParaRPr lang="ru-RU" sz="600" dirty="0">
                        <a:effectLst/>
                      </a:endParaRPr>
                    </a:p>
                    <a:p>
                      <a:pPr marL="1143000" lvl="2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66700" algn="l"/>
                        </a:tabLst>
                      </a:pPr>
                      <a:r>
                        <a:rPr lang="ru-RU" sz="400" dirty="0">
                          <a:effectLst/>
                        </a:rPr>
                        <a:t> Премия по «талону качества»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3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1.2. Оплата за количество и тяжесть труда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1.2.1. Плата за выработанные нормо-часы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1.2.2. Премия из </a:t>
                      </a:r>
                      <a:r>
                        <a:rPr lang="ru-RU" sz="400" dirty="0" err="1">
                          <a:effectLst/>
                        </a:rPr>
                        <a:t>ФЗП</a:t>
                      </a:r>
                      <a:r>
                        <a:rPr lang="ru-RU" sz="400" dirty="0">
                          <a:effectLst/>
                        </a:rPr>
                        <a:t> за выполнение сменно-суточного задания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1.2.3. Доплата за 3-сменную работу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1.3. Обеспечение возможности роста с повышением квалификации за весь </a:t>
                      </a:r>
                      <a:br>
                        <a:rPr lang="ru-RU" sz="400">
                          <a:effectLst/>
                        </a:rPr>
                      </a:br>
                      <a:r>
                        <a:rPr lang="ru-RU" sz="400">
                          <a:effectLst/>
                        </a:rPr>
                        <a:t>пери од трудовой деятельности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1.3.1. Увеличение числа разрядов до 10 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1.3.2. Доплата </a:t>
                      </a:r>
                      <a:r>
                        <a:rPr lang="ru-RU" sz="400" dirty="0" err="1">
                          <a:effectLst/>
                        </a:rPr>
                        <a:t>межразрядной</a:t>
                      </a:r>
                      <a:r>
                        <a:rPr lang="ru-RU" sz="400" dirty="0">
                          <a:effectLst/>
                        </a:rPr>
                        <a:t> разницы 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1.3.3. Доплата за наставничество 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1.3.4. Доплата за работу бригадира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0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1.4. Расширение и усиление системы вознаграждений за инновации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1.4.1. Введение «предложений» как категории инноваций организационного характера 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1.4.2. Увеличение вознаграждений за инновации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3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1.5. Учет важности работы и результатов работы коллектива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1.5.1. Введение плавающего коэффициента 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1.5.2. Введение повышающего коэффициента при изготовлении деталей на экспорт 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1.5.3. Перевод на повременную оплату станочников, занятых важными работами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3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1.6. Увеличение долевого участия в собственности фирмы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1.6.1. Выпуск дополнительных акций для сотрудников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0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1.7. Усиление патерналистской политики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1.7.1. Выделение путевок на базы отдыха, в профилакторий, детский лагерь за 10–70% стоимости </a:t>
                      </a:r>
                      <a:endParaRPr lang="ru-RU" sz="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1.7.2. Выделение мест в детских садах за 50% стоимости </a:t>
                      </a:r>
                      <a:endParaRPr lang="ru-RU" sz="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1.7.3. Выделение жилья с рассрочкой оплаты на 5 лет </a:t>
                      </a:r>
                      <a:endParaRPr lang="ru-RU" sz="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1.7.4. Содержание </a:t>
                      </a:r>
                      <a:r>
                        <a:rPr lang="ru-RU" sz="400" dirty="0" err="1">
                          <a:effectLst/>
                        </a:rPr>
                        <a:t>медсанцеха</a:t>
                      </a:r>
                      <a:r>
                        <a:rPr lang="ru-RU" sz="400" dirty="0">
                          <a:effectLst/>
                        </a:rPr>
                        <a:t> и стоматологических кабинетов </a:t>
                      </a:r>
                      <a:endParaRPr lang="ru-RU" sz="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1.7.5. Обеспечение владельцев частных домов топливом за 50 % стоимости </a:t>
                      </a:r>
                      <a:endParaRPr lang="ru-RU" sz="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1.7.6. Участие в работе кружков и спортивных секций с частичной оплатой </a:t>
                      </a:r>
                      <a:endParaRPr lang="ru-RU" sz="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1.7.7. Выделение 13-й зарплаты, зависящей от стажа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1.8. Подкрепление моральной мотивации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1.8.1. Выделение премий цехам, участкам, бригадам – победителям трудового соревнования 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1.8.2. Выделение премий отдельным рабочим и особо – молодым рабочим – победителям соревнования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999">
                <a:tc gridSpan="2">
                  <a:txBody>
                    <a:bodyPr/>
                    <a:lstStyle/>
                    <a:p>
                      <a:pPr indent="-25400" algn="ctr"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2. Моральная мотивация, обучение и воспитание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77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2.1. Разработка и внедрение принципов корпоративной культуры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2.1.1. Определение корпоративной миссии</a:t>
                      </a:r>
                      <a:endParaRPr lang="ru-RU" sz="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2.1.2. Провозглашение моральных ценностей </a:t>
                      </a:r>
                      <a:endParaRPr lang="ru-RU" sz="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2.1.3. Выбор «дерзкой цели» (цели-вызова) </a:t>
                      </a:r>
                      <a:endParaRPr lang="ru-RU" sz="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2.1.4. Разработка символов (флаг, знак, значок, элементы одежды и т. д.), сочинение гимна</a:t>
                      </a:r>
                      <a:endParaRPr lang="ru-RU" sz="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2.1.5. Разработка системы праздников, ритуалов </a:t>
                      </a:r>
                      <a:endParaRPr lang="ru-RU" sz="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2.1.6. Организация совета по корпоративной культуре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2.2. Улучшение работы внутризаводских средств массовой информации и воспитания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2.2.1. Улучшение работы стенной печати и многотиражной заводской газеты 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2.2.2. Организация выпуска компьютерных газет 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2.2.3. Улучшение работы заводского радио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7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2.3. Гласное признание заслуг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2.3.1. Устное выражение благодарности руководителями 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2.3.2. Выражение благодарности в приказах 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2.3.3. Выражение благодарности в печати, на досках объявлений, по радио и т. д. 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2.3.4. Поздравление с юбилеями 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2.3.5. Фотографии на досках почета, в музеях, на буклетах и т. д. 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2.3.6. Посещение рабочих мест лучших станочников высшими руководителями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1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2.4. Развитие трудового состязания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2.4.1. Развитие соревнования цехов 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2.4.2. Развитие соревнования участков 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2.4.3. Развитие соревнования рабочих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2.4.4. Развитие конкурсов на лучшего по профессии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2.5. Обучение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2.5.1. Оплата заочного высшего и среднего специального образования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2.5.2. Доплата получившим высшее и среднее специальное образование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2.5.3. Бесплатное профессиональное образовали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2.6. Введение профотбора с участием психологов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2.7. Подкрепление материальной мотивации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2.7.1. Введение благодарственной записи в листок расчета зарплаты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2.7.2. Объявление благодарности кассиром при выдаче зарплаты 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99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3. Улучшение организации и содержания труда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25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3.1. Улучшение планирования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3.3.1. Улучшение подготовки сменно-суточных заданий (ССЗ)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3.3.2. Введение долгосрочного плана роста сотрудника (ДИПР)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9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3.2. Улучшение организации рабочих мест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3.3. Создание экспериментальных автономных участков и цехов, работающих </a:t>
                      </a:r>
                      <a:r>
                        <a:rPr lang="ru-RU" sz="400" spc="-20">
                          <a:effectLst/>
                        </a:rPr>
                        <a:t>по схеме «потребитель-станок-потребитель»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3.3.1. Структурная перестройка управления предприятием для некоторых подразделений 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3.3.2. Организация обучения станочников-универсалов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3.3.3. Организация обучения станочников-технологов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9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3.4. Делегирование полномочий вниз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3.4.1. Расширение практики выдачи личных клейм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3.5. Улучшение системы нормирования труда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3.5.1. Разработка интеллектуальной системы нормирования труда выбора инструмента и режимов резания 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3.5.2. Разработка банка прецедентов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3.6. Улучшение организации мест отдыха и психологической разгрузки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3.6.1. Улучшение работы столовых, организация новых кафе, буфетов, витамин-баров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3.6.2. Организация кабинетов психологической разгрузки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3.6.3. Строительство дополнительных парильных и саун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</a:rPr>
                        <a:t>3.7. Организация мониторинга общественного мнения, обратной связи «исполнитель – руководитель»</a:t>
                      </a:r>
                      <a:endParaRPr lang="ru-RU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3.7.1. Организация ежегодных анкетных опросов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</a:rPr>
                        <a:t>3.7.2. Организация кампаний по сбору замечаний и предложений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537" marR="135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24608" y="379324"/>
            <a:ext cx="73706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tabLst>
                <a:tab pos="266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266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266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266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266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304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 14</a:t>
            </a:r>
          </a:p>
          <a:p>
            <a:pPr marL="0" marR="0" lvl="0" indent="304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Система мотивации станочников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НКМЗ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и методы улучшения организации их труда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47733" y="573325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+mn-lt"/>
              </a:rPr>
              <a:t>Рис. 5. Структура </a:t>
            </a:r>
            <a:r>
              <a:rPr lang="ru-RU" b="1" dirty="0">
                <a:latin typeface="+mn-lt"/>
              </a:rPr>
              <a:t>доходов работника предприятия</a:t>
            </a:r>
            <a:endParaRPr lang="ru-RU" dirty="0">
              <a:latin typeface="+mn-lt"/>
            </a:endParaRPr>
          </a:p>
        </p:txBody>
      </p: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1485099" y="383628"/>
            <a:ext cx="7147938" cy="5149796"/>
            <a:chOff x="1410" y="1343"/>
            <a:chExt cx="9370" cy="9621"/>
          </a:xfrm>
        </p:grpSpPr>
        <p:sp>
          <p:nvSpPr>
            <p:cNvPr id="8" name="Rectangle 82"/>
            <p:cNvSpPr>
              <a:spLocks noChangeArrowheads="1"/>
            </p:cNvSpPr>
            <p:nvPr/>
          </p:nvSpPr>
          <p:spPr bwMode="auto">
            <a:xfrm>
              <a:off x="1646" y="1343"/>
              <a:ext cx="2740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Факторы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81"/>
            <p:cNvSpPr>
              <a:spLocks noChangeArrowheads="1"/>
            </p:cNvSpPr>
            <p:nvPr/>
          </p:nvSpPr>
          <p:spPr bwMode="auto">
            <a:xfrm>
              <a:off x="2217" y="2183"/>
              <a:ext cx="2740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Отработанное время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80"/>
            <p:cNvSpPr>
              <a:spLocks noChangeArrowheads="1"/>
            </p:cNvSpPr>
            <p:nvPr/>
          </p:nvSpPr>
          <p:spPr bwMode="auto">
            <a:xfrm>
              <a:off x="2217" y="2903"/>
              <a:ext cx="2740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Квалификация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79"/>
            <p:cNvSpPr>
              <a:spLocks noChangeArrowheads="1"/>
            </p:cNvSpPr>
            <p:nvPr/>
          </p:nvSpPr>
          <p:spPr bwMode="auto">
            <a:xfrm>
              <a:off x="2217" y="3623"/>
              <a:ext cx="2740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Условия труда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78"/>
            <p:cNvSpPr>
              <a:spLocks noChangeArrowheads="1"/>
            </p:cNvSpPr>
            <p:nvPr/>
          </p:nvSpPr>
          <p:spPr bwMode="auto">
            <a:xfrm>
              <a:off x="2217" y="4343"/>
              <a:ext cx="274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Индивидуальные способности и качество: здоровье, нравственность, творческий потенциал, активность, образованность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77"/>
            <p:cNvSpPr>
              <a:spLocks noChangeArrowheads="1"/>
            </p:cNvSpPr>
            <p:nvPr/>
          </p:nvSpPr>
          <p:spPr bwMode="auto">
            <a:xfrm>
              <a:off x="2217" y="6023"/>
              <a:ext cx="274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Участие в коллективной работе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76"/>
            <p:cNvSpPr>
              <a:spLocks noChangeArrowheads="1"/>
            </p:cNvSpPr>
            <p:nvPr/>
          </p:nvSpPr>
          <p:spPr bwMode="auto">
            <a:xfrm>
              <a:off x="2217" y="6983"/>
              <a:ext cx="274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Принадлежность к фирме, организации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75"/>
            <p:cNvSpPr>
              <a:spLocks noChangeArrowheads="1"/>
            </p:cNvSpPr>
            <p:nvPr/>
          </p:nvSpPr>
          <p:spPr bwMode="auto">
            <a:xfrm>
              <a:off x="2217" y="7943"/>
              <a:ext cx="2740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Собственность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74"/>
            <p:cNvSpPr>
              <a:spLocks noChangeArrowheads="1"/>
            </p:cNvSpPr>
            <p:nvPr/>
          </p:nvSpPr>
          <p:spPr bwMode="auto">
            <a:xfrm>
              <a:off x="2217" y="8663"/>
              <a:ext cx="2740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Рыночная конъюнктура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73"/>
            <p:cNvSpPr>
              <a:spLocks noChangeArrowheads="1"/>
            </p:cNvSpPr>
            <p:nvPr/>
          </p:nvSpPr>
          <p:spPr bwMode="auto">
            <a:xfrm>
              <a:off x="7125" y="8663"/>
              <a:ext cx="2740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Дивиденды, опционы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72"/>
            <p:cNvSpPr>
              <a:spLocks noChangeArrowheads="1"/>
            </p:cNvSpPr>
            <p:nvPr/>
          </p:nvSpPr>
          <p:spPr bwMode="auto">
            <a:xfrm>
              <a:off x="7125" y="7943"/>
              <a:ext cx="2740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Услуги фирмы работникам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71"/>
            <p:cNvSpPr>
              <a:spLocks noChangeArrowheads="1"/>
            </p:cNvSpPr>
            <p:nvPr/>
          </p:nvSpPr>
          <p:spPr bwMode="auto">
            <a:xfrm>
              <a:off x="7125" y="6623"/>
              <a:ext cx="2740" cy="9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Выплаты </a:t>
              </a:r>
              <a:endParaRPr kumimoji="0" lang="ru-RU" alt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 пенсионный </a:t>
              </a:r>
              <a:endParaRPr kumimoji="0" lang="ru-RU" alt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фонд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70"/>
            <p:cNvSpPr>
              <a:spLocks noChangeArrowheads="1"/>
            </p:cNvSpPr>
            <p:nvPr/>
          </p:nvSpPr>
          <p:spPr bwMode="auto">
            <a:xfrm>
              <a:off x="7125" y="5903"/>
              <a:ext cx="2740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Гонорар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69"/>
            <p:cNvSpPr>
              <a:spLocks noChangeArrowheads="1"/>
            </p:cNvSpPr>
            <p:nvPr/>
          </p:nvSpPr>
          <p:spPr bwMode="auto">
            <a:xfrm>
              <a:off x="7125" y="5063"/>
              <a:ext cx="2740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Премии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68"/>
            <p:cNvSpPr>
              <a:spLocks noChangeArrowheads="1"/>
            </p:cNvSpPr>
            <p:nvPr/>
          </p:nvSpPr>
          <p:spPr bwMode="auto">
            <a:xfrm>
              <a:off x="7125" y="4223"/>
              <a:ext cx="2740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Надбавки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67"/>
            <p:cNvSpPr>
              <a:spLocks noChangeArrowheads="1"/>
            </p:cNvSpPr>
            <p:nvPr/>
          </p:nvSpPr>
          <p:spPr bwMode="auto">
            <a:xfrm>
              <a:off x="7239" y="2303"/>
              <a:ext cx="2740" cy="6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Тарифная часть заработка, оклад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66"/>
            <p:cNvSpPr>
              <a:spLocks noChangeArrowheads="1"/>
            </p:cNvSpPr>
            <p:nvPr/>
          </p:nvSpPr>
          <p:spPr bwMode="auto">
            <a:xfrm>
              <a:off x="7696" y="1343"/>
              <a:ext cx="2740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Компоненты дохода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Line 65"/>
            <p:cNvSpPr>
              <a:spLocks noChangeShapeType="1"/>
            </p:cNvSpPr>
            <p:nvPr/>
          </p:nvSpPr>
          <p:spPr bwMode="auto">
            <a:xfrm flipH="1">
              <a:off x="1418" y="1583"/>
              <a:ext cx="2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Line 64"/>
            <p:cNvSpPr>
              <a:spLocks noChangeShapeType="1"/>
            </p:cNvSpPr>
            <p:nvPr/>
          </p:nvSpPr>
          <p:spPr bwMode="auto">
            <a:xfrm>
              <a:off x="1418" y="1583"/>
              <a:ext cx="0" cy="73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Line 63"/>
            <p:cNvSpPr>
              <a:spLocks noChangeShapeType="1"/>
            </p:cNvSpPr>
            <p:nvPr/>
          </p:nvSpPr>
          <p:spPr bwMode="auto">
            <a:xfrm>
              <a:off x="1418" y="8903"/>
              <a:ext cx="79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Line 62"/>
            <p:cNvSpPr>
              <a:spLocks noChangeShapeType="1"/>
            </p:cNvSpPr>
            <p:nvPr/>
          </p:nvSpPr>
          <p:spPr bwMode="auto">
            <a:xfrm flipH="1">
              <a:off x="1418" y="2423"/>
              <a:ext cx="79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Line 61"/>
            <p:cNvSpPr>
              <a:spLocks noChangeShapeType="1"/>
            </p:cNvSpPr>
            <p:nvPr/>
          </p:nvSpPr>
          <p:spPr bwMode="auto">
            <a:xfrm flipH="1">
              <a:off x="1418" y="3143"/>
              <a:ext cx="79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Line 60"/>
            <p:cNvSpPr>
              <a:spLocks noChangeShapeType="1"/>
            </p:cNvSpPr>
            <p:nvPr/>
          </p:nvSpPr>
          <p:spPr bwMode="auto">
            <a:xfrm flipH="1">
              <a:off x="1418" y="3863"/>
              <a:ext cx="79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Line 59"/>
            <p:cNvSpPr>
              <a:spLocks noChangeShapeType="1"/>
            </p:cNvSpPr>
            <p:nvPr/>
          </p:nvSpPr>
          <p:spPr bwMode="auto">
            <a:xfrm flipH="1">
              <a:off x="1418" y="5063"/>
              <a:ext cx="79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Line 58"/>
            <p:cNvSpPr>
              <a:spLocks noChangeShapeType="1"/>
            </p:cNvSpPr>
            <p:nvPr/>
          </p:nvSpPr>
          <p:spPr bwMode="auto">
            <a:xfrm flipH="1">
              <a:off x="1418" y="6383"/>
              <a:ext cx="79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Line 57"/>
            <p:cNvSpPr>
              <a:spLocks noChangeShapeType="1"/>
            </p:cNvSpPr>
            <p:nvPr/>
          </p:nvSpPr>
          <p:spPr bwMode="auto">
            <a:xfrm flipH="1">
              <a:off x="1418" y="7343"/>
              <a:ext cx="79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Line 56"/>
            <p:cNvSpPr>
              <a:spLocks noChangeShapeType="1"/>
            </p:cNvSpPr>
            <p:nvPr/>
          </p:nvSpPr>
          <p:spPr bwMode="auto">
            <a:xfrm flipH="1">
              <a:off x="1418" y="8183"/>
              <a:ext cx="79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Line 55"/>
            <p:cNvSpPr>
              <a:spLocks noChangeShapeType="1"/>
            </p:cNvSpPr>
            <p:nvPr/>
          </p:nvSpPr>
          <p:spPr bwMode="auto">
            <a:xfrm>
              <a:off x="10436" y="1583"/>
              <a:ext cx="3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Line 54"/>
            <p:cNvSpPr>
              <a:spLocks noChangeShapeType="1"/>
            </p:cNvSpPr>
            <p:nvPr/>
          </p:nvSpPr>
          <p:spPr bwMode="auto">
            <a:xfrm>
              <a:off x="10778" y="1583"/>
              <a:ext cx="0" cy="73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Line 53"/>
            <p:cNvSpPr>
              <a:spLocks noChangeShapeType="1"/>
            </p:cNvSpPr>
            <p:nvPr/>
          </p:nvSpPr>
          <p:spPr bwMode="auto">
            <a:xfrm>
              <a:off x="9865" y="8903"/>
              <a:ext cx="9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Line 52"/>
            <p:cNvSpPr>
              <a:spLocks noChangeShapeType="1"/>
            </p:cNvSpPr>
            <p:nvPr/>
          </p:nvSpPr>
          <p:spPr bwMode="auto">
            <a:xfrm>
              <a:off x="9865" y="8183"/>
              <a:ext cx="9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Line 51"/>
            <p:cNvSpPr>
              <a:spLocks noChangeShapeType="1"/>
            </p:cNvSpPr>
            <p:nvPr/>
          </p:nvSpPr>
          <p:spPr bwMode="auto">
            <a:xfrm>
              <a:off x="9865" y="7103"/>
              <a:ext cx="9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Line 50"/>
            <p:cNvSpPr>
              <a:spLocks noChangeShapeType="1"/>
            </p:cNvSpPr>
            <p:nvPr/>
          </p:nvSpPr>
          <p:spPr bwMode="auto">
            <a:xfrm>
              <a:off x="9865" y="6143"/>
              <a:ext cx="9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Line 49"/>
            <p:cNvSpPr>
              <a:spLocks noChangeShapeType="1"/>
            </p:cNvSpPr>
            <p:nvPr/>
          </p:nvSpPr>
          <p:spPr bwMode="auto">
            <a:xfrm>
              <a:off x="9865" y="5303"/>
              <a:ext cx="9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Line 48"/>
            <p:cNvSpPr>
              <a:spLocks noChangeShapeType="1"/>
            </p:cNvSpPr>
            <p:nvPr/>
          </p:nvSpPr>
          <p:spPr bwMode="auto">
            <a:xfrm>
              <a:off x="9865" y="4463"/>
              <a:ext cx="9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Line 47"/>
            <p:cNvSpPr>
              <a:spLocks noChangeShapeType="1"/>
            </p:cNvSpPr>
            <p:nvPr/>
          </p:nvSpPr>
          <p:spPr bwMode="auto">
            <a:xfrm>
              <a:off x="9979" y="2663"/>
              <a:ext cx="79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Line 46"/>
            <p:cNvSpPr>
              <a:spLocks noChangeShapeType="1"/>
            </p:cNvSpPr>
            <p:nvPr/>
          </p:nvSpPr>
          <p:spPr bwMode="auto">
            <a:xfrm>
              <a:off x="4957" y="2303"/>
              <a:ext cx="22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4957" y="2543"/>
              <a:ext cx="2168" cy="4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 flipV="1">
              <a:off x="4957" y="2543"/>
              <a:ext cx="2282" cy="4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Line 43"/>
            <p:cNvSpPr>
              <a:spLocks noChangeShapeType="1"/>
            </p:cNvSpPr>
            <p:nvPr/>
          </p:nvSpPr>
          <p:spPr bwMode="auto">
            <a:xfrm>
              <a:off x="4957" y="3143"/>
              <a:ext cx="2168" cy="3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Rectangle 42"/>
            <p:cNvSpPr>
              <a:spLocks noChangeArrowheads="1"/>
            </p:cNvSpPr>
            <p:nvPr/>
          </p:nvSpPr>
          <p:spPr bwMode="auto">
            <a:xfrm>
              <a:off x="7125" y="3503"/>
              <a:ext cx="2740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Доплаты, компенсации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Line 41"/>
            <p:cNvSpPr>
              <a:spLocks noChangeShapeType="1"/>
            </p:cNvSpPr>
            <p:nvPr/>
          </p:nvSpPr>
          <p:spPr bwMode="auto">
            <a:xfrm>
              <a:off x="9865" y="3743"/>
              <a:ext cx="9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Line 40"/>
            <p:cNvSpPr>
              <a:spLocks noChangeShapeType="1"/>
            </p:cNvSpPr>
            <p:nvPr/>
          </p:nvSpPr>
          <p:spPr bwMode="auto">
            <a:xfrm>
              <a:off x="4957" y="3743"/>
              <a:ext cx="216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Line 39"/>
            <p:cNvSpPr>
              <a:spLocks noChangeShapeType="1"/>
            </p:cNvSpPr>
            <p:nvPr/>
          </p:nvSpPr>
          <p:spPr bwMode="auto">
            <a:xfrm>
              <a:off x="4957" y="3863"/>
              <a:ext cx="2168" cy="3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Line 38"/>
            <p:cNvSpPr>
              <a:spLocks noChangeShapeType="1"/>
            </p:cNvSpPr>
            <p:nvPr/>
          </p:nvSpPr>
          <p:spPr bwMode="auto">
            <a:xfrm flipV="1">
              <a:off x="4957" y="4463"/>
              <a:ext cx="2168" cy="1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Line 37"/>
            <p:cNvSpPr>
              <a:spLocks noChangeShapeType="1"/>
            </p:cNvSpPr>
            <p:nvPr/>
          </p:nvSpPr>
          <p:spPr bwMode="auto">
            <a:xfrm>
              <a:off x="4957" y="4943"/>
              <a:ext cx="2168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Line 36"/>
            <p:cNvSpPr>
              <a:spLocks noChangeShapeType="1"/>
            </p:cNvSpPr>
            <p:nvPr/>
          </p:nvSpPr>
          <p:spPr bwMode="auto">
            <a:xfrm>
              <a:off x="4957" y="5303"/>
              <a:ext cx="2168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Line 35"/>
            <p:cNvSpPr>
              <a:spLocks noChangeShapeType="1"/>
            </p:cNvSpPr>
            <p:nvPr/>
          </p:nvSpPr>
          <p:spPr bwMode="auto">
            <a:xfrm>
              <a:off x="4957" y="5543"/>
              <a:ext cx="2168" cy="16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Line 34"/>
            <p:cNvSpPr>
              <a:spLocks noChangeShapeType="1"/>
            </p:cNvSpPr>
            <p:nvPr/>
          </p:nvSpPr>
          <p:spPr bwMode="auto">
            <a:xfrm flipV="1">
              <a:off x="4957" y="5423"/>
              <a:ext cx="2168" cy="8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Line 33"/>
            <p:cNvSpPr>
              <a:spLocks noChangeShapeType="1"/>
            </p:cNvSpPr>
            <p:nvPr/>
          </p:nvSpPr>
          <p:spPr bwMode="auto">
            <a:xfrm>
              <a:off x="4957" y="6503"/>
              <a:ext cx="2168" cy="8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Line 32"/>
            <p:cNvSpPr>
              <a:spLocks noChangeShapeType="1"/>
            </p:cNvSpPr>
            <p:nvPr/>
          </p:nvSpPr>
          <p:spPr bwMode="auto">
            <a:xfrm>
              <a:off x="4957" y="7463"/>
              <a:ext cx="2168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Line 31"/>
            <p:cNvSpPr>
              <a:spLocks noChangeShapeType="1"/>
            </p:cNvSpPr>
            <p:nvPr/>
          </p:nvSpPr>
          <p:spPr bwMode="auto">
            <a:xfrm flipV="1">
              <a:off x="4957" y="7463"/>
              <a:ext cx="2168" cy="1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Line 30"/>
            <p:cNvSpPr>
              <a:spLocks noChangeShapeType="1"/>
            </p:cNvSpPr>
            <p:nvPr/>
          </p:nvSpPr>
          <p:spPr bwMode="auto">
            <a:xfrm>
              <a:off x="4957" y="8183"/>
              <a:ext cx="2168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Line 29"/>
            <p:cNvSpPr>
              <a:spLocks noChangeShapeType="1"/>
            </p:cNvSpPr>
            <p:nvPr/>
          </p:nvSpPr>
          <p:spPr bwMode="auto">
            <a:xfrm flipV="1">
              <a:off x="4957" y="5543"/>
              <a:ext cx="2168" cy="3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 flipV="1">
              <a:off x="4957" y="6263"/>
              <a:ext cx="2168" cy="26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Line 27"/>
            <p:cNvSpPr>
              <a:spLocks noChangeShapeType="1"/>
            </p:cNvSpPr>
            <p:nvPr/>
          </p:nvSpPr>
          <p:spPr bwMode="auto">
            <a:xfrm flipV="1">
              <a:off x="4957" y="7583"/>
              <a:ext cx="2168" cy="14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4" name="Line 26"/>
            <p:cNvSpPr>
              <a:spLocks noChangeShapeType="1"/>
            </p:cNvSpPr>
            <p:nvPr/>
          </p:nvSpPr>
          <p:spPr bwMode="auto">
            <a:xfrm flipV="1">
              <a:off x="4957" y="8303"/>
              <a:ext cx="2168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Line 25"/>
            <p:cNvSpPr>
              <a:spLocks noChangeShapeType="1"/>
            </p:cNvSpPr>
            <p:nvPr/>
          </p:nvSpPr>
          <p:spPr bwMode="auto">
            <a:xfrm flipV="1">
              <a:off x="4957" y="9023"/>
              <a:ext cx="2168" cy="1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Rectangle 24"/>
            <p:cNvSpPr>
              <a:spLocks noChangeArrowheads="1"/>
            </p:cNvSpPr>
            <p:nvPr/>
          </p:nvSpPr>
          <p:spPr bwMode="auto">
            <a:xfrm>
              <a:off x="4610" y="10134"/>
              <a:ext cx="270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Работа по совместительству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23"/>
            <p:cNvSpPr>
              <a:spLocks noChangeArrowheads="1"/>
            </p:cNvSpPr>
            <p:nvPr/>
          </p:nvSpPr>
          <p:spPr bwMode="auto">
            <a:xfrm>
              <a:off x="1620" y="10134"/>
              <a:ext cx="252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Личное подсобное хозяйство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Rectangle 22"/>
            <p:cNvSpPr>
              <a:spLocks noChangeArrowheads="1"/>
            </p:cNvSpPr>
            <p:nvPr/>
          </p:nvSpPr>
          <p:spPr bwMode="auto">
            <a:xfrm>
              <a:off x="7740" y="10134"/>
              <a:ext cx="288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Нелегальная</a:t>
              </a:r>
              <a:endParaRPr kumimoji="0" lang="ru-RU" alt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деятельность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Rectangle 21"/>
            <p:cNvSpPr>
              <a:spLocks noChangeArrowheads="1"/>
            </p:cNvSpPr>
            <p:nvPr/>
          </p:nvSpPr>
          <p:spPr bwMode="auto">
            <a:xfrm>
              <a:off x="1620" y="9414"/>
              <a:ext cx="90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Источники дополнительного дохода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Line 20"/>
            <p:cNvSpPr>
              <a:spLocks noChangeShapeType="1"/>
            </p:cNvSpPr>
            <p:nvPr/>
          </p:nvSpPr>
          <p:spPr bwMode="auto">
            <a:xfrm>
              <a:off x="2880" y="995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Line 19"/>
            <p:cNvSpPr>
              <a:spLocks noChangeShapeType="1"/>
            </p:cNvSpPr>
            <p:nvPr/>
          </p:nvSpPr>
          <p:spPr bwMode="auto">
            <a:xfrm>
              <a:off x="5920" y="995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Line 18"/>
            <p:cNvSpPr>
              <a:spLocks noChangeShapeType="1"/>
            </p:cNvSpPr>
            <p:nvPr/>
          </p:nvSpPr>
          <p:spPr bwMode="auto">
            <a:xfrm>
              <a:off x="9230" y="995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Line 17"/>
            <p:cNvSpPr>
              <a:spLocks noChangeShapeType="1"/>
            </p:cNvSpPr>
            <p:nvPr/>
          </p:nvSpPr>
          <p:spPr bwMode="auto">
            <a:xfrm>
              <a:off x="4970" y="8354"/>
              <a:ext cx="1360" cy="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Line 16"/>
            <p:cNvSpPr>
              <a:spLocks noChangeShapeType="1"/>
            </p:cNvSpPr>
            <p:nvPr/>
          </p:nvSpPr>
          <p:spPr bwMode="auto">
            <a:xfrm>
              <a:off x="10770" y="8784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Line 15"/>
            <p:cNvSpPr>
              <a:spLocks noChangeShapeType="1"/>
            </p:cNvSpPr>
            <p:nvPr/>
          </p:nvSpPr>
          <p:spPr bwMode="auto">
            <a:xfrm>
              <a:off x="4960" y="7324"/>
              <a:ext cx="1620" cy="19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Line 14"/>
            <p:cNvSpPr>
              <a:spLocks noChangeShapeType="1"/>
            </p:cNvSpPr>
            <p:nvPr/>
          </p:nvSpPr>
          <p:spPr bwMode="auto">
            <a:xfrm>
              <a:off x="4940" y="5044"/>
              <a:ext cx="1900" cy="42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Line 13"/>
            <p:cNvSpPr>
              <a:spLocks noChangeShapeType="1"/>
            </p:cNvSpPr>
            <p:nvPr/>
          </p:nvSpPr>
          <p:spPr bwMode="auto">
            <a:xfrm>
              <a:off x="4950" y="3384"/>
              <a:ext cx="900" cy="59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Line 12"/>
            <p:cNvSpPr>
              <a:spLocks noChangeShapeType="1"/>
            </p:cNvSpPr>
            <p:nvPr/>
          </p:nvSpPr>
          <p:spPr bwMode="auto">
            <a:xfrm>
              <a:off x="1420" y="9324"/>
              <a:ext cx="9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Line 11"/>
            <p:cNvSpPr>
              <a:spLocks noChangeShapeType="1"/>
            </p:cNvSpPr>
            <p:nvPr/>
          </p:nvSpPr>
          <p:spPr bwMode="auto">
            <a:xfrm>
              <a:off x="10770" y="9324"/>
              <a:ext cx="0" cy="16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Line 10"/>
            <p:cNvSpPr>
              <a:spLocks noChangeShapeType="1"/>
            </p:cNvSpPr>
            <p:nvPr/>
          </p:nvSpPr>
          <p:spPr bwMode="auto">
            <a:xfrm>
              <a:off x="1410" y="10954"/>
              <a:ext cx="9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Line 9"/>
            <p:cNvSpPr>
              <a:spLocks noChangeShapeType="1"/>
            </p:cNvSpPr>
            <p:nvPr/>
          </p:nvSpPr>
          <p:spPr bwMode="auto">
            <a:xfrm>
              <a:off x="1420" y="9344"/>
              <a:ext cx="0" cy="16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82" name="Rectangle 106"/>
          <p:cNvSpPr>
            <a:spLocks noChangeArrowheads="1"/>
          </p:cNvSpPr>
          <p:nvPr/>
        </p:nvSpPr>
        <p:spPr bwMode="auto">
          <a:xfrm>
            <a:off x="0" y="4572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0472" y="255635"/>
            <a:ext cx="94330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+mn-lt"/>
              </a:rPr>
              <a:t>Таблица 16</a:t>
            </a:r>
          </a:p>
          <a:p>
            <a:pPr algn="ctr"/>
            <a:r>
              <a:rPr lang="ru-RU" sz="1400" b="1" dirty="0" smtClean="0">
                <a:latin typeface="+mn-lt"/>
              </a:rPr>
              <a:t>Рост </a:t>
            </a:r>
            <a:r>
              <a:rPr lang="ru-RU" sz="1400" b="1" dirty="0">
                <a:latin typeface="+mn-lt"/>
              </a:rPr>
              <a:t>заработной платы с повышением разряда станочника при существующей и предлагаемой тарифной сетке (9 разряд – станочник-универсал (С-У), 10 разряд – станочник-технолог (С-Т))</a:t>
            </a:r>
            <a:endParaRPr lang="ru-RU" sz="1400" dirty="0">
              <a:latin typeface="+mn-lt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6704374"/>
              </p:ext>
            </p:extLst>
          </p:nvPr>
        </p:nvGraphicFramePr>
        <p:xfrm>
          <a:off x="560512" y="1196752"/>
          <a:ext cx="8280920" cy="2376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1" name="Диаграмма" r:id="rId4" imgW="5950212" imgH="2798307" progId="Excel.Chart.8">
                  <p:embed/>
                </p:oleObj>
              </mc:Choice>
              <mc:Fallback>
                <p:oleObj name="Диаграмма" r:id="rId4" imgW="5950212" imgH="2798307" progId="Excel.Chart.8">
                  <p:embed/>
                  <p:pic>
                    <p:nvPicPr>
                      <p:cNvPr id="0" name="Диаграмма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512" y="1196752"/>
                        <a:ext cx="8280920" cy="23762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2356997"/>
              </p:ext>
            </p:extLst>
          </p:nvPr>
        </p:nvGraphicFramePr>
        <p:xfrm>
          <a:off x="3584848" y="3938126"/>
          <a:ext cx="2304256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2" name="Формула" r:id="rId6" imgW="1257300" imgH="419100" progId="Equation.3">
                  <p:embed/>
                </p:oleObj>
              </mc:Choice>
              <mc:Fallback>
                <p:oleObj name="Формула" r:id="rId6" imgW="1257300" imgH="4191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4848" y="3938126"/>
                        <a:ext cx="2304256" cy="523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555151" y="3645024"/>
            <a:ext cx="9001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+mn-lt"/>
              </a:rPr>
              <a:t>Коэффициент сравнительной оценки деятельности:</a:t>
            </a:r>
            <a:endParaRPr lang="ru-RU" sz="1400" dirty="0">
              <a:latin typeface="+mn-lt"/>
            </a:endParaRP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200472" y="4581128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809625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8096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где </a:t>
            </a:r>
            <a:r>
              <a:rPr kumimoji="0" lang="ru-RU" alt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</a:t>
            </a:r>
            <a:r>
              <a:rPr kumimoji="0" lang="ru-RU" altLang="ru-RU" sz="1400" b="0" i="1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ТЭ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сумма мест (рангов) данного подразделения по основным технико-экономическим показателям;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8096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</a:t>
            </a:r>
            <a:r>
              <a:rPr kumimoji="0" lang="ru-RU" altLang="ru-RU" sz="1400" b="0" i="1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– среднеарифметическое место подразделения по дополнительным показателям;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8096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число технико-экономических показателей;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4594980"/>
              </p:ext>
            </p:extLst>
          </p:nvPr>
        </p:nvGraphicFramePr>
        <p:xfrm>
          <a:off x="1070300" y="5163058"/>
          <a:ext cx="180020" cy="263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3" name="Формула" r:id="rId8" imgW="126725" imgH="177415" progId="Equation.3">
                  <p:embed/>
                </p:oleObj>
              </mc:Choice>
              <mc:Fallback>
                <p:oleObj name="Формула" r:id="rId8" imgW="126725" imgH="177415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0300" y="5163058"/>
                        <a:ext cx="180020" cy="2631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776536" y="5113748"/>
            <a:ext cx="50405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.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137692" y="5148207"/>
            <a:ext cx="76306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число подразделений в </a:t>
            </a:r>
            <a:r>
              <a:rPr lang="ru-RU" altLang="ru-RU" sz="14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группе.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23469" y="5598630"/>
            <a:ext cx="91450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>
                <a:latin typeface="+mn-lt"/>
              </a:rPr>
              <a:t>Коэффициенты </a:t>
            </a:r>
            <a:r>
              <a:rPr lang="ru-RU" i="1" dirty="0" err="1">
                <a:latin typeface="+mn-lt"/>
              </a:rPr>
              <a:t>К</a:t>
            </a:r>
            <a:r>
              <a:rPr lang="ru-RU" i="1" baseline="-25000" dirty="0" err="1">
                <a:latin typeface="+mn-lt"/>
              </a:rPr>
              <a:t>СОД</a:t>
            </a:r>
            <a:r>
              <a:rPr lang="ru-RU" i="1" dirty="0">
                <a:latin typeface="+mn-lt"/>
              </a:rPr>
              <a:t> должны корректироваться с учетом использования основных производственных фондов. После устанавливается рейтинг подразделения и определяется его место.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408656"/>
              </p:ext>
            </p:extLst>
          </p:nvPr>
        </p:nvGraphicFramePr>
        <p:xfrm>
          <a:off x="488504" y="764704"/>
          <a:ext cx="9001000" cy="55737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9184"/>
                <a:gridCol w="1280139"/>
                <a:gridCol w="1280139"/>
                <a:gridCol w="1309727"/>
                <a:gridCol w="1309727"/>
                <a:gridCol w="992084"/>
              </a:tblGrid>
              <a:tr h="451168">
                <a:tc row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Трудовая ценность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Оценка по значимости для всех респондентов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Оценка по числу респондентов </a:t>
                      </a:r>
                      <a:br>
                        <a:rPr lang="ru-RU" sz="600">
                          <a:effectLst/>
                        </a:rPr>
                      </a:br>
                      <a:r>
                        <a:rPr lang="ru-RU" sz="600">
                          <a:effectLst/>
                        </a:rPr>
                        <a:t>со значимостью 4,5–5,0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1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Среднее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З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Коэффициент вариации Wз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Ранг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Доля респондентов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P</a:t>
                      </a:r>
                      <a:r>
                        <a:rPr lang="ru-RU" sz="600" baseline="-25000">
                          <a:effectLst/>
                        </a:rPr>
                        <a:t>4,5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Ранг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741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1. Хороший заработок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4,38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0,18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0,63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01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2. Интересная, творческая работа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3,94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0,29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6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0,41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38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3. Соответствие работы склонностям, способностям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3,61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0,27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12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0,23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16,5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055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4. Польза труда для общества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3,54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0,27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13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0.21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18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38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5. Отсутствие перегрузок, ночной и аварийной работы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3,38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0,43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16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0,34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9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38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6. Надежное будущее, сохранение рабочего места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4,25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0,23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0,59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01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7 Работа, уважаемая людьми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3,72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0,24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10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0.25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14,5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38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8. Самостоятельность, возможность инициативы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3,33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0,36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18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0,25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14,5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38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9. Возможность участия в управлении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2,54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0,52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21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0,13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20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01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10. Возможность общения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3,36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0,37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17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0,23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16,5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38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11. Социальная поддержка семьи, детей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4,12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0,24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0,52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38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12. Возможность повышения квалификации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3,77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0,31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8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0,39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7,5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38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13. Возможность повышения уровня образования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3,01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0,46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19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0.18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19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38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14. Справедливость в оценке количества и качества труда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4,05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0,23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4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0,43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4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38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15. Возможность трудового соперничества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2,63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0,47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20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0.09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22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01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16. Польза труда для потребителя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3,62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0,29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11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0,29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12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38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17. Польза труда для своего предприятия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4,05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0,24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0,39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7,5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01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18 Ответственная работа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3,75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0,32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9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0,39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7,5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38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19 Возможность продвижения </a:t>
                      </a:r>
                      <a:endParaRPr lang="ru-RU" sz="700">
                        <a:effectLst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по должности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2,44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0,56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22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0,11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21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01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20. Совершенство в работе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3,79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0,25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7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0.30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11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38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21. Возможность передавать опыт, учить других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3,51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0,33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14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0,27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13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38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22 Возможность быть совладельцем фирмы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3,50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0,36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15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0,32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10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0276" marR="102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80592" y="109820"/>
            <a:ext cx="763284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Таблица 17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Значимость трудовых ценностей для станочников </a:t>
            </a: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НКМЗ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17633"/>
              </p:ext>
            </p:extLst>
          </p:nvPr>
        </p:nvGraphicFramePr>
        <p:xfrm>
          <a:off x="632520" y="692696"/>
          <a:ext cx="9001000" cy="31013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20184"/>
                <a:gridCol w="1466008"/>
                <a:gridCol w="1557404"/>
                <a:gridCol w="1557404"/>
              </a:tblGrid>
              <a:tr h="467079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Главные ценности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Мотивационный тип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13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«Командир-коллективист»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«</a:t>
                      </a:r>
                      <a:r>
                        <a:rPr lang="ru-RU" sz="1100" smtClean="0">
                          <a:effectLst/>
                        </a:rPr>
                        <a:t>Корыстолюбец</a:t>
                      </a:r>
                      <a:r>
                        <a:rPr lang="ru-RU" sz="1100" dirty="0">
                          <a:effectLst/>
                        </a:rPr>
                        <a:t>»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«Мастер-альтруист»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06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1. Соответствие работы склонностям, способностям </a:t>
                      </a:r>
                    </a:p>
                    <a:p>
                      <a:pPr marL="64770" indent="-6477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 Польза труда для общества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3. Возможность трудового соперничества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0,20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-0,01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0,20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0,32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0.16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-0,32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0,81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0,81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0,57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06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4. Надежное будущее, сохранение рабочего места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5. Социальная поддержка семьи, детей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6. Справедливость в оценке количества и качества труда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-0,05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0,27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0,82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0,72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0,73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0,02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0,02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0,20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06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7. Возможность участия в управлении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8. Возможность общения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9. Ответственная работа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0,70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0,78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0,78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-0.10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0.18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0.30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-0,02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0,09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0,03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568624" y="161146"/>
            <a:ext cx="6696744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 18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Результаты факторного анализа значимости трудовых ценностей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736" y="3933056"/>
            <a:ext cx="4968552" cy="222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44488" y="6237312"/>
            <a:ext cx="96335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+mn-lt"/>
              </a:rPr>
              <a:t>Рис. 6. </a:t>
            </a:r>
            <a:r>
              <a:rPr lang="ru-RU" sz="1400" dirty="0" smtClean="0">
                <a:latin typeface="+mn-lt"/>
              </a:rPr>
              <a:t>Ре</a:t>
            </a:r>
            <a:r>
              <a:rPr lang="ru-RU" sz="1400" b="1" dirty="0" smtClean="0">
                <a:latin typeface="+mn-lt"/>
              </a:rPr>
              <a:t>ализация </a:t>
            </a:r>
            <a:r>
              <a:rPr lang="ru-RU" sz="1400" b="1" dirty="0">
                <a:latin typeface="+mn-lt"/>
              </a:rPr>
              <a:t>трудовых ценностей при работе станочников </a:t>
            </a:r>
            <a:r>
              <a:rPr lang="ru-RU" sz="1400" b="1" dirty="0" err="1">
                <a:latin typeface="+mn-lt"/>
              </a:rPr>
              <a:t>НКМЗ</a:t>
            </a:r>
            <a:r>
              <a:rPr lang="ru-RU" sz="1400" b="1" dirty="0">
                <a:latin typeface="+mn-lt"/>
              </a:rPr>
              <a:t> (5 самых высоких оценок и 3 самых низких)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9530" y="214290"/>
            <a:ext cx="8915400" cy="6197625"/>
          </a:xfrm>
        </p:spPr>
        <p:txBody>
          <a:bodyPr/>
          <a:lstStyle/>
          <a:p>
            <a:pPr algn="ctr">
              <a:buNone/>
            </a:pPr>
            <a:r>
              <a:rPr lang="ru-RU" sz="1600" dirty="0" smtClean="0"/>
              <a:t> </a:t>
            </a:r>
            <a:r>
              <a:rPr lang="ru-RU" sz="2000" b="1" dirty="0" smtClean="0"/>
              <a:t>Предложения по усовершенствованию мотивационного механизма:</a:t>
            </a:r>
          </a:p>
          <a:p>
            <a:pPr marL="0" indent="0">
              <a:buNone/>
            </a:pPr>
            <a:endParaRPr lang="ru-RU" sz="1600" dirty="0" smtClean="0"/>
          </a:p>
          <a:p>
            <a:pPr marL="0" indent="0" algn="just">
              <a:buNone/>
            </a:pPr>
            <a:r>
              <a:rPr lang="ru-RU" sz="1600" dirty="0" smtClean="0"/>
              <a:t>На </a:t>
            </a:r>
            <a:r>
              <a:rPr lang="ru-RU" sz="1600" dirty="0" err="1"/>
              <a:t>НКМЗ</a:t>
            </a:r>
            <a:r>
              <a:rPr lang="ru-RU" sz="1600" dirty="0"/>
              <a:t> было предложено внедрить следующие мероприятия:</a:t>
            </a:r>
          </a:p>
          <a:p>
            <a:pPr algn="just"/>
            <a:r>
              <a:rPr lang="ru-RU" sz="1600" dirty="0" smtClean="0"/>
              <a:t>зарплата </a:t>
            </a:r>
            <a:r>
              <a:rPr lang="ru-RU" sz="1600" dirty="0"/>
              <a:t>высококвалифицированного и зарплата начинающего работника должна отличаться не менее чем в 2–2,5 раза;</a:t>
            </a:r>
          </a:p>
          <a:p>
            <a:pPr algn="just"/>
            <a:r>
              <a:rPr lang="ru-RU" sz="1600" dirty="0" smtClean="0"/>
              <a:t>введение </a:t>
            </a:r>
            <a:r>
              <a:rPr lang="ru-RU" sz="1600" dirty="0"/>
              <a:t>для рабочих основного производства 7-х и 8-х разрядов и соответствующим образом пересмотр квалификационных справочников;</a:t>
            </a:r>
          </a:p>
          <a:p>
            <a:pPr algn="just"/>
            <a:r>
              <a:rPr lang="ru-RU" sz="1600" dirty="0" smtClean="0"/>
              <a:t>введение </a:t>
            </a:r>
            <a:r>
              <a:rPr lang="ru-RU" sz="1600" dirty="0"/>
              <a:t>еще 2 ступеней роста: должность «рабочий широкого профиля», который может работать на станках различных типов, выполнять слесарные работы, текущий ремонт станков и т. д.; должность «рабочий-технолог» – станочник, который может разрабатывать технологический процессы на уровне техника-технолога или рядового инженера-технолога. Таким образом, начиная со 2-го разряда, получилось 8 ступеней роста</a:t>
            </a:r>
            <a:r>
              <a:rPr lang="ru-RU" sz="1600" dirty="0" smtClean="0"/>
              <a:t>.</a:t>
            </a:r>
            <a:r>
              <a:rPr lang="ru-RU" sz="1600" dirty="0"/>
              <a:t> </a:t>
            </a:r>
            <a:endParaRPr lang="ru-RU" sz="1600" dirty="0" smtClean="0"/>
          </a:p>
          <a:p>
            <a:pPr marL="0" indent="0" algn="just">
              <a:buNone/>
            </a:pPr>
            <a:endParaRPr lang="ru-RU" sz="1600" dirty="0"/>
          </a:p>
          <a:p>
            <a:pPr marL="0" indent="0" algn="just">
              <a:buNone/>
            </a:pPr>
            <a:r>
              <a:rPr lang="ru-RU" sz="1600" dirty="0" smtClean="0"/>
              <a:t>      «Моральное </a:t>
            </a:r>
            <a:r>
              <a:rPr lang="ru-RU" sz="1600" dirty="0"/>
              <a:t>+ материальное вознаграждение» должен быть дополнен принципом «материальное + моральное вознаграждение». При этом реализуется отмеченный ранее системный эффект: эффективность одновременного морального и материального вознаграждения больше, чем их сумма</a:t>
            </a:r>
            <a:r>
              <a:rPr lang="ru-RU" sz="1600" dirty="0" smtClean="0"/>
              <a:t>.</a:t>
            </a:r>
          </a:p>
          <a:p>
            <a:pPr marL="0" indent="0" algn="just">
              <a:buNone/>
            </a:pPr>
            <a:endParaRPr lang="ru-RU" sz="1600" dirty="0" smtClean="0"/>
          </a:p>
          <a:p>
            <a:pPr marL="0" indent="0" algn="just">
              <a:buNone/>
            </a:pPr>
            <a:r>
              <a:rPr lang="ru-RU" sz="1600" dirty="0" smtClean="0"/>
              <a:t>      Методом </a:t>
            </a:r>
            <a:r>
              <a:rPr lang="ru-RU" sz="1600" dirty="0"/>
              <a:t>экспертных оценок установлено, что такой «идеальный рабочий» должен (в порядке снижения значимости) отвергать спокойную работу без перегрузок, любить интересную работу, получать от нее непосредственное удовольствие, стремиться к самореализации, применению своих способностей, быть бескорыстным, не быть собственником. Полученный портрет является концентрированным выражением национального менталитета.</a:t>
            </a:r>
            <a:endParaRPr lang="ru-RU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17dd6eb0ada0bb16d0aac44bf71b9b3448fc5"/>
</p:tagLst>
</file>

<file path=ppt/theme/theme1.xml><?xml version="1.0" encoding="utf-8"?>
<a:theme xmlns:a="http://schemas.openxmlformats.org/drawingml/2006/main" name="Шаблон оформления 'Слишком много файлов'">
  <a:themeElements>
    <a:clrScheme name="Шаблон оформления 'Слишком много файлов'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bg1"/>
            </a:gs>
            <a:gs pos="100000">
              <a:schemeClr val="accent1"/>
            </a:gs>
          </a:gsLst>
          <a:lin ang="189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bg1"/>
            </a:gs>
            <a:gs pos="100000">
              <a:schemeClr val="accent1"/>
            </a:gs>
          </a:gsLst>
          <a:lin ang="189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Шаблон оформления 'Слишком много файлов'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1780</TotalTime>
  <Words>3142</Words>
  <Application>Microsoft Office PowerPoint</Application>
  <PresentationFormat>Лист A4 (210x297 мм)</PresentationFormat>
  <Paragraphs>1010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Шаблон оформления 'Слишком много файлов'</vt:lpstr>
      <vt:lpstr>Формула</vt:lpstr>
      <vt:lpstr>Диаграмма</vt:lpstr>
      <vt:lpstr>Презентация PowerPoint</vt:lpstr>
      <vt:lpstr>Презентация PowerPoint</vt:lpstr>
      <vt:lpstr>Презентация PowerPoint</vt:lpstr>
      <vt:lpstr>Таблица 1 Анализ численности и структуры персонала по категориям</vt:lpstr>
      <vt:lpstr>Презентация PowerPoint</vt:lpstr>
      <vt:lpstr>Презентация PowerPoint</vt:lpstr>
      <vt:lpstr>Таблица 4 Сопоставительный анализ фактического фонда заработной платы </vt:lpstr>
      <vt:lpstr>Таблица 5 Исходные данные для анализа переменной части фонда оплаты труда  по 2013 году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Yana Matvienko</dc:creator>
  <cp:lastModifiedBy>user</cp:lastModifiedBy>
  <cp:revision>181</cp:revision>
  <dcterms:created xsi:type="dcterms:W3CDTF">2001-11-14T21:16:23Z</dcterms:created>
  <dcterms:modified xsi:type="dcterms:W3CDTF">2015-12-24T08:53:14Z</dcterms:modified>
</cp:coreProperties>
</file>