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25"/>
  </p:notesMasterIdLst>
  <p:sldIdLst>
    <p:sldId id="257" r:id="rId2"/>
    <p:sldId id="259" r:id="rId3"/>
    <p:sldId id="264" r:id="rId4"/>
    <p:sldId id="260" r:id="rId5"/>
    <p:sldId id="261" r:id="rId6"/>
    <p:sldId id="265" r:id="rId7"/>
    <p:sldId id="262" r:id="rId8"/>
    <p:sldId id="263" r:id="rId9"/>
    <p:sldId id="266" r:id="rId10"/>
    <p:sldId id="267" r:id="rId11"/>
    <p:sldId id="277" r:id="rId12"/>
    <p:sldId id="268" r:id="rId13"/>
    <p:sldId id="269" r:id="rId14"/>
    <p:sldId id="271" r:id="rId15"/>
    <p:sldId id="272" r:id="rId16"/>
    <p:sldId id="274" r:id="rId17"/>
    <p:sldId id="275" r:id="rId18"/>
    <p:sldId id="273" r:id="rId19"/>
    <p:sldId id="278" r:id="rId20"/>
    <p:sldId id="279" r:id="rId21"/>
    <p:sldId id="280" r:id="rId22"/>
    <p:sldId id="281" r:id="rId23"/>
    <p:sldId id="276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FFCC66"/>
    <a:srgbClr val="DAE3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75" autoAdjust="0"/>
  </p:normalViewPr>
  <p:slideViewPr>
    <p:cSldViewPr snapToGrid="0" snapToObjects="1">
      <p:cViewPr varScale="1">
        <p:scale>
          <a:sx n="79" d="100"/>
          <a:sy n="79" d="100"/>
        </p:scale>
        <p:origin x="-90" y="-6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41EA47-D924-E24C-BACD-76826496F4FA}" type="datetimeFigureOut">
              <a:rPr lang="en-US" smtClean="0"/>
              <a:t>2/19/2019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676621-A2FB-4B4F-B5A2-A2C59971A5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958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38920-7FB3-4C21-9C9D-D0031EE45F78}" type="datetime1">
              <a:rPr lang="en-US" smtClean="0"/>
              <a:t>2/19/2019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E7D77-901A-3642-843D-2FAAB87BAC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3563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87314-E0AC-4CD0-899F-2BD58F11E196}" type="datetime1">
              <a:rPr lang="en-US" smtClean="0"/>
              <a:t>2/19/2019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E7D77-901A-3642-843D-2FAAB87BAC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3200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D1D2F-0BE1-4A8D-9BAE-1302B4D571DB}" type="datetime1">
              <a:rPr lang="en-US" smtClean="0"/>
              <a:t>2/19/2019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E7D77-901A-3642-843D-2FAAB87BAC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402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F02F1-D32D-43E6-B35E-1DE915CFDBE2}" type="datetime1">
              <a:rPr lang="en-US" smtClean="0"/>
              <a:t>2/19/2019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E7D77-901A-3642-843D-2FAAB87BAC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6961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D044C-DE79-4348-93A2-8F0299E0FB5B}" type="datetime1">
              <a:rPr lang="en-US" smtClean="0"/>
              <a:t>2/19/2019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E7D77-901A-3642-843D-2FAAB87BAC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9872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AE9AD-4F0F-4D92-858F-DD8B70FE9A6F}" type="datetime1">
              <a:rPr lang="en-US" smtClean="0"/>
              <a:t>2/19/2019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E7D77-901A-3642-843D-2FAAB87BAC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9106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8F3EB-82D2-471B-8F3B-4CB856A7A9EA}" type="datetime1">
              <a:rPr lang="en-US" smtClean="0"/>
              <a:t>2/19/2019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E7D77-901A-3642-843D-2FAAB87BAC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3819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454F3-9803-42FE-8571-26ECC18B8ED7}" type="datetime1">
              <a:rPr lang="en-US" smtClean="0"/>
              <a:t>2/19/2019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E7D77-901A-3642-843D-2FAAB87BAC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328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5FA57-C2B1-4102-958B-F2F2468ACA20}" type="datetime1">
              <a:rPr lang="en-US" smtClean="0"/>
              <a:t>2/19/2019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E7D77-901A-3642-843D-2FAAB87BAC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3590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871E-0D38-4E6F-9BE6-FB793AEB2C08}" type="datetime1">
              <a:rPr lang="en-US" smtClean="0"/>
              <a:t>2/19/2019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E7D77-901A-3642-843D-2FAAB87BAC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4715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15DF3-77EA-4F73-8B9A-CF520DBF9699}" type="datetime1">
              <a:rPr lang="en-US" smtClean="0"/>
              <a:t>2/19/2019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E7D77-901A-3642-843D-2FAAB87BAC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2948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8D5FAB-DA23-4A20-BB78-B199BF15065A}" type="datetime1">
              <a:rPr lang="en-US" smtClean="0"/>
              <a:t>2/19/2019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9E7D77-901A-3642-843D-2FAAB87BAC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420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mon.gov.ua/ua/ministerstvo/diyalnist/mobilizacijna-robota" TargetMode="External"/><Relationship Id="rId5" Type="http://schemas.openxmlformats.org/officeDocument/2006/relationships/hyperlink" Target="https://mon.gov.ua/ua/ministerstvo/diyalnist/civilnij-zahist-ta-bezpeka-zhittyediyalnosti" TargetMode="Externa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mailto:bezpeka@mon.gov.ua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4" Type="http://schemas.openxmlformats.org/officeDocument/2006/relationships/hyperlink" Target="mailto:mob@mon.gov.ua" TargetMode="Externa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31080" y="5228137"/>
            <a:ext cx="8738770" cy="14260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aseline="30000" dirty="0" smtClean="0">
                <a:solidFill>
                  <a:schemeClr val="bg1"/>
                </a:solidFill>
                <a:latin typeface="Microtype" pitchFamily="2" charset="-52"/>
                <a:cs typeface="Arial" pitchFamily="34" charset="0"/>
              </a:rPr>
              <a:t>Віталій</a:t>
            </a:r>
            <a:r>
              <a:rPr lang="uk-UA" sz="2800" dirty="0" smtClean="0">
                <a:solidFill>
                  <a:schemeClr val="bg1"/>
                </a:solidFill>
                <a:latin typeface="Microtype" pitchFamily="2" charset="-52"/>
                <a:cs typeface="Arial" pitchFamily="34" charset="0"/>
              </a:rPr>
              <a:t> </a:t>
            </a:r>
            <a:r>
              <a:rPr lang="uk-UA" sz="2800" baseline="30000" dirty="0" smtClean="0">
                <a:solidFill>
                  <a:schemeClr val="bg1"/>
                </a:solidFill>
                <a:latin typeface="Microtype" pitchFamily="2" charset="-52"/>
                <a:cs typeface="Arial" pitchFamily="34" charset="0"/>
              </a:rPr>
              <a:t>Міщенко</a:t>
            </a:r>
            <a:r>
              <a:rPr lang="uk-UA" sz="2200" baseline="30000" dirty="0" smtClean="0">
                <a:solidFill>
                  <a:schemeClr val="bg1"/>
                </a:solidFill>
                <a:latin typeface="Microtype" pitchFamily="2" charset="-52"/>
                <a:cs typeface="Arial" pitchFamily="34" charset="0"/>
              </a:rPr>
              <a:t>, </a:t>
            </a:r>
            <a:br>
              <a:rPr lang="uk-UA" sz="2200" baseline="30000" dirty="0" smtClean="0">
                <a:solidFill>
                  <a:schemeClr val="bg1"/>
                </a:solidFill>
                <a:latin typeface="Microtype" pitchFamily="2" charset="-52"/>
                <a:cs typeface="Arial" pitchFamily="34" charset="0"/>
              </a:rPr>
            </a:br>
            <a:r>
              <a:rPr lang="uk-UA" sz="2200" baseline="30000" dirty="0" smtClean="0">
                <a:solidFill>
                  <a:schemeClr val="bg1"/>
                </a:solidFill>
                <a:latin typeface="Microtype" pitchFamily="2" charset="-52"/>
                <a:cs typeface="Arial" pitchFamily="34" charset="0"/>
              </a:rPr>
              <a:t>головний </a:t>
            </a:r>
            <a:r>
              <a:rPr lang="uk-UA" sz="2200" baseline="30000" dirty="0">
                <a:solidFill>
                  <a:schemeClr val="bg1"/>
                </a:solidFill>
                <a:latin typeface="Microtype" pitchFamily="2" charset="-52"/>
                <a:cs typeface="Arial" pitchFamily="34" charset="0"/>
              </a:rPr>
              <a:t>спеціаліст </a:t>
            </a:r>
            <a:r>
              <a:rPr lang="uk-UA" sz="2200" baseline="30000" dirty="0" smtClean="0">
                <a:solidFill>
                  <a:schemeClr val="bg1"/>
                </a:solidFill>
                <a:latin typeface="Microtype" pitchFamily="2" charset="-52"/>
                <a:cs typeface="Arial" pitchFamily="34" charset="0"/>
              </a:rPr>
              <a:t>сектору мобілізаційної роботи</a:t>
            </a:r>
            <a:r>
              <a:rPr lang="uk-UA" sz="2200" baseline="30000" dirty="0">
                <a:solidFill>
                  <a:schemeClr val="bg1"/>
                </a:solidFill>
                <a:latin typeface="Microtype" pitchFamily="2" charset="-52"/>
                <a:cs typeface="Arial" pitchFamily="34" charset="0"/>
              </a:rPr>
              <a:t>, цивільного захисту та безпеки життєдіяльності Міністерства освіти і науки </a:t>
            </a:r>
            <a:r>
              <a:rPr lang="uk-UA" sz="2200" baseline="30000" dirty="0" smtClean="0">
                <a:solidFill>
                  <a:schemeClr val="bg1"/>
                </a:solidFill>
                <a:latin typeface="Microtype" pitchFamily="2" charset="-52"/>
                <a:cs typeface="Arial" pitchFamily="34" charset="0"/>
              </a:rPr>
              <a:t>України</a:t>
            </a:r>
          </a:p>
          <a:p>
            <a:endParaRPr lang="uk-UA" sz="2200" baseline="30000" dirty="0" smtClean="0">
              <a:solidFill>
                <a:schemeClr val="bg1"/>
              </a:solidFill>
              <a:latin typeface="Microtype" pitchFamily="2" charset="-52"/>
              <a:cs typeface="Arial" pitchFamily="34" charset="0"/>
            </a:endParaRPr>
          </a:p>
          <a:p>
            <a:r>
              <a:rPr lang="uk-UA" sz="2200" baseline="30000" dirty="0" smtClean="0">
                <a:solidFill>
                  <a:schemeClr val="bg1"/>
                </a:solidFill>
                <a:latin typeface="Microtype" pitchFamily="2" charset="-52"/>
                <a:cs typeface="Arial" pitchFamily="34" charset="0"/>
              </a:rPr>
              <a:t>Лютий 2019</a:t>
            </a:r>
            <a:endParaRPr lang="uk-UA" sz="2200" baseline="30000" dirty="0">
              <a:solidFill>
                <a:schemeClr val="bg1"/>
              </a:solidFill>
              <a:latin typeface="Microtype" pitchFamily="2" charset="-52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3004" y="2078084"/>
            <a:ext cx="8354289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6600" b="1" baseline="30000" dirty="0" smtClean="0">
                <a:solidFill>
                  <a:schemeClr val="bg1"/>
                </a:solidFill>
                <a:latin typeface="Innerspace" pitchFamily="2" charset="-52"/>
                <a:cs typeface="Arial" pitchFamily="34" charset="0"/>
              </a:rPr>
              <a:t>Перевірка </a:t>
            </a:r>
            <a:r>
              <a:rPr lang="uk-UA" sz="6600" b="1" baseline="30000" dirty="0">
                <a:solidFill>
                  <a:schemeClr val="bg1"/>
                </a:solidFill>
                <a:latin typeface="Innerspace" pitchFamily="2" charset="-52"/>
                <a:cs typeface="Arial" pitchFamily="34" charset="0"/>
              </a:rPr>
              <a:t>знань з питань охорони праці та безпеки життєдіяльності посадових осіб 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815" y="826477"/>
            <a:ext cx="3312370" cy="597046"/>
          </a:xfrm>
          <a:prstGeom prst="rect">
            <a:avLst/>
          </a:prstGeom>
        </p:spPr>
      </p:pic>
      <p:sp>
        <p:nvSpPr>
          <p:cNvPr id="2" name="Місце для номера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E7D77-901A-3642-843D-2FAAB87BAC8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642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112327" y="208063"/>
            <a:ext cx="6866313" cy="748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aseline="30000" dirty="0" smtClean="0">
                <a:latin typeface="Microtype" pitchFamily="2" charset="-52"/>
                <a:cs typeface="Arial" pitchFamily="34" charset="0"/>
              </a:rPr>
              <a:t>Перевірка </a:t>
            </a:r>
            <a:r>
              <a:rPr lang="uk-UA" sz="3200" baseline="30000" dirty="0">
                <a:latin typeface="Microtype" pitchFamily="2" charset="-52"/>
                <a:cs typeface="Arial" pitchFamily="34" charset="0"/>
              </a:rPr>
              <a:t>знань з питань охорони праці та безпеки життєдіяльності посадових осіб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34249" y="991727"/>
            <a:ext cx="112873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Законодавче підґрунтя для організації роботи 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Місце для номера слайда 2"/>
          <p:cNvSpPr>
            <a:spLocks noGrp="1"/>
          </p:cNvSpPr>
          <p:nvPr>
            <p:ph type="sldNum" sz="quarter" idx="12"/>
          </p:nvPr>
        </p:nvSpPr>
        <p:spPr>
          <a:xfrm>
            <a:off x="11843518" y="6392339"/>
            <a:ext cx="348482" cy="365125"/>
          </a:xfrm>
        </p:spPr>
        <p:txBody>
          <a:bodyPr/>
          <a:lstStyle/>
          <a:p>
            <a:fld id="{699E7D77-901A-3642-843D-2FAAB87BAC81}" type="slidenum">
              <a:rPr lang="en-US" sz="2800" smtClean="0"/>
              <a:t>2</a:t>
            </a:fld>
            <a:endParaRPr lang="en-US" sz="2800" dirty="0"/>
          </a:p>
        </p:txBody>
      </p:sp>
      <p:sp>
        <p:nvSpPr>
          <p:cNvPr id="17" name="Округлений прямокутник 16"/>
          <p:cNvSpPr/>
          <p:nvPr/>
        </p:nvSpPr>
        <p:spPr>
          <a:xfrm>
            <a:off x="116379" y="1538884"/>
            <a:ext cx="11727140" cy="5218580"/>
          </a:xfrm>
          <a:prstGeom prst="roundRect">
            <a:avLst>
              <a:gd name="adj" fmla="val 2324"/>
            </a:avLst>
          </a:prstGeom>
          <a:solidFill>
            <a:schemeClr val="accent1">
              <a:lumMod val="60000"/>
              <a:lumOff val="4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uk-UA" sz="2400" b="1" dirty="0"/>
              <a:t>Закон України «Про освіту»</a:t>
            </a:r>
            <a:endParaRPr lang="uk-UA" sz="2400" b="1" dirty="0">
              <a:solidFill>
                <a:schemeClr val="dk1"/>
              </a:solidFill>
            </a:endParaRPr>
          </a:p>
        </p:txBody>
      </p:sp>
      <p:sp>
        <p:nvSpPr>
          <p:cNvPr id="18" name="Округлений прямокутник 17"/>
          <p:cNvSpPr/>
          <p:nvPr/>
        </p:nvSpPr>
        <p:spPr>
          <a:xfrm>
            <a:off x="191194" y="5411194"/>
            <a:ext cx="11530404" cy="1188720"/>
          </a:xfrm>
          <a:prstGeom prst="roundRect">
            <a:avLst>
              <a:gd name="adj" fmla="val 4103"/>
            </a:avLst>
          </a:prstGeom>
          <a:gradFill flip="none" rotWithShape="1">
            <a:gsLst>
              <a:gs pos="0">
                <a:schemeClr val="accent5">
                  <a:lumMod val="75000"/>
                  <a:shade val="30000"/>
                  <a:satMod val="115000"/>
                </a:schemeClr>
              </a:gs>
              <a:gs pos="50000">
                <a:schemeClr val="accent5">
                  <a:lumMod val="75000"/>
                  <a:shade val="67500"/>
                  <a:satMod val="115000"/>
                </a:schemeClr>
              </a:gs>
              <a:gs pos="100000">
                <a:schemeClr val="accent5">
                  <a:lumMod val="75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fontAlgn="base"/>
            <a:r>
              <a:rPr lang="uk-UA" b="1" dirty="0"/>
              <a:t>Стаття 23. </a:t>
            </a:r>
            <a:r>
              <a:rPr lang="uk-UA" dirty="0"/>
              <a:t>Автономія закладу освіти</a:t>
            </a:r>
          </a:p>
          <a:p>
            <a:pPr algn="just" fontAlgn="base"/>
            <a:r>
              <a:rPr lang="uk-UA" dirty="0"/>
              <a:t>1. Держава гарантує академічну, організаційну, фінансову і кадрову автономію закладів освіти.</a:t>
            </a:r>
          </a:p>
          <a:p>
            <a:pPr algn="just"/>
            <a:r>
              <a:rPr lang="uk-UA" dirty="0"/>
              <a:t>2. Обсяг автономії закладів освіти визначається цим Законом, спеціальними законами та установчими документами закладу освіти.</a:t>
            </a:r>
            <a:endParaRPr lang="uk-UA" sz="2400" dirty="0"/>
          </a:p>
        </p:txBody>
      </p:sp>
      <p:sp>
        <p:nvSpPr>
          <p:cNvPr id="19" name="Округлений прямокутник 18"/>
          <p:cNvSpPr/>
          <p:nvPr/>
        </p:nvSpPr>
        <p:spPr>
          <a:xfrm>
            <a:off x="191193" y="2004040"/>
            <a:ext cx="11530405" cy="1096608"/>
          </a:xfrm>
          <a:prstGeom prst="roundRect">
            <a:avLst>
              <a:gd name="adj" fmla="val 7571"/>
            </a:avLst>
          </a:prstGeom>
          <a:gradFill flip="none" rotWithShape="1">
            <a:gsLst>
              <a:gs pos="0">
                <a:schemeClr val="accent5">
                  <a:lumMod val="75000"/>
                  <a:shade val="30000"/>
                  <a:satMod val="115000"/>
                </a:schemeClr>
              </a:gs>
              <a:gs pos="50000">
                <a:schemeClr val="accent5">
                  <a:lumMod val="75000"/>
                  <a:shade val="67500"/>
                  <a:satMod val="115000"/>
                </a:schemeClr>
              </a:gs>
              <a:gs pos="100000">
                <a:schemeClr val="accent5">
                  <a:lumMod val="75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fontAlgn="base"/>
            <a:r>
              <a:rPr lang="uk-UA" b="1" dirty="0"/>
              <a:t>Стаття 2. </a:t>
            </a:r>
            <a:r>
              <a:rPr lang="uk-UA" dirty="0"/>
              <a:t>Законодавство України про освіту</a:t>
            </a:r>
          </a:p>
          <a:p>
            <a:pPr algn="just"/>
            <a:r>
              <a:rPr lang="uk-UA" dirty="0"/>
              <a:t>1. Законодавство України про освіту ґрунтується </a:t>
            </a:r>
            <a:r>
              <a:rPr lang="uk-UA" dirty="0" smtClean="0"/>
              <a:t>на Конституції України</a:t>
            </a:r>
            <a:r>
              <a:rPr lang="uk-UA" dirty="0"/>
              <a:t> </a:t>
            </a:r>
            <a:r>
              <a:rPr lang="uk-UA" dirty="0" smtClean="0"/>
              <a:t>та </a:t>
            </a:r>
            <a:r>
              <a:rPr lang="uk-UA" dirty="0"/>
              <a:t>складається із цього Закону, спеціальних законів, інших актів законодавства у сфері освіти і науки та міжнародних договорів України, укладених в установленому законом порядку.</a:t>
            </a:r>
            <a:endParaRPr lang="uk-UA" sz="2400" dirty="0"/>
          </a:p>
        </p:txBody>
      </p:sp>
      <p:sp>
        <p:nvSpPr>
          <p:cNvPr id="20" name="Округлений прямокутник 19"/>
          <p:cNvSpPr/>
          <p:nvPr/>
        </p:nvSpPr>
        <p:spPr>
          <a:xfrm>
            <a:off x="191195" y="3188854"/>
            <a:ext cx="5362360" cy="2098041"/>
          </a:xfrm>
          <a:prstGeom prst="roundRect">
            <a:avLst>
              <a:gd name="adj" fmla="val 6315"/>
            </a:avLst>
          </a:prstGeom>
          <a:gradFill flip="none" rotWithShape="1">
            <a:gsLst>
              <a:gs pos="0">
                <a:schemeClr val="accent5">
                  <a:lumMod val="75000"/>
                  <a:shade val="30000"/>
                  <a:satMod val="115000"/>
                </a:schemeClr>
              </a:gs>
              <a:gs pos="50000">
                <a:schemeClr val="accent5">
                  <a:lumMod val="75000"/>
                  <a:shade val="67500"/>
                  <a:satMod val="115000"/>
                </a:schemeClr>
              </a:gs>
              <a:gs pos="100000">
                <a:schemeClr val="accent5">
                  <a:lumMod val="75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fontAlgn="base"/>
            <a:r>
              <a:rPr lang="uk-UA" b="1" dirty="0"/>
              <a:t>Стаття 53. </a:t>
            </a:r>
            <a:r>
              <a:rPr lang="uk-UA" dirty="0"/>
              <a:t>Права та обов’язки здобувачів освіти</a:t>
            </a:r>
          </a:p>
          <a:p>
            <a:pPr algn="just" fontAlgn="base"/>
            <a:r>
              <a:rPr lang="uk-UA" dirty="0" smtClean="0"/>
              <a:t>1. Здобувачі </a:t>
            </a:r>
            <a:r>
              <a:rPr lang="uk-UA" dirty="0"/>
              <a:t>освіти мають право на</a:t>
            </a:r>
            <a:r>
              <a:rPr lang="uk-UA" dirty="0" smtClean="0"/>
              <a:t>:</a:t>
            </a:r>
          </a:p>
          <a:p>
            <a:pPr algn="just" fontAlgn="base"/>
            <a:r>
              <a:rPr lang="uk-UA" dirty="0" smtClean="0"/>
              <a:t>…</a:t>
            </a:r>
          </a:p>
          <a:p>
            <a:pPr algn="just" fontAlgn="base"/>
            <a:r>
              <a:rPr lang="uk-UA" u="sng" dirty="0"/>
              <a:t>безпечні та нешкідливі умови навчання, утримання і праці</a:t>
            </a:r>
            <a:r>
              <a:rPr lang="uk-UA" dirty="0"/>
              <a:t>;</a:t>
            </a:r>
          </a:p>
        </p:txBody>
      </p:sp>
      <p:sp>
        <p:nvSpPr>
          <p:cNvPr id="21" name="Округлений прямокутник 20"/>
          <p:cNvSpPr/>
          <p:nvPr/>
        </p:nvSpPr>
        <p:spPr>
          <a:xfrm>
            <a:off x="5902036" y="3188855"/>
            <a:ext cx="5819562" cy="2098040"/>
          </a:xfrm>
          <a:prstGeom prst="roundRect">
            <a:avLst>
              <a:gd name="adj" fmla="val 6315"/>
            </a:avLst>
          </a:prstGeom>
          <a:gradFill flip="none" rotWithShape="1">
            <a:gsLst>
              <a:gs pos="0">
                <a:schemeClr val="accent5">
                  <a:lumMod val="75000"/>
                  <a:shade val="30000"/>
                  <a:satMod val="115000"/>
                </a:schemeClr>
              </a:gs>
              <a:gs pos="50000">
                <a:schemeClr val="accent5">
                  <a:lumMod val="75000"/>
                  <a:shade val="67500"/>
                  <a:satMod val="115000"/>
                </a:schemeClr>
              </a:gs>
              <a:gs pos="100000">
                <a:schemeClr val="accent5">
                  <a:lumMod val="75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fontAlgn="base"/>
            <a:r>
              <a:rPr lang="uk-UA" b="1" dirty="0"/>
              <a:t>Стаття 54. </a:t>
            </a:r>
            <a:r>
              <a:rPr lang="uk-UA" dirty="0"/>
              <a:t>Права та обов’язки педагогічних, науково-педагогічних і наукових працівників, інших осіб, які залучаються до освітнього процесу</a:t>
            </a:r>
          </a:p>
          <a:p>
            <a:pPr algn="just"/>
            <a:r>
              <a:rPr lang="uk-UA" dirty="0" smtClean="0"/>
              <a:t>1. Педагогічні</a:t>
            </a:r>
            <a:r>
              <a:rPr lang="uk-UA" dirty="0"/>
              <a:t>, науково-педагогічні та наукові працівники мають право на</a:t>
            </a:r>
            <a:r>
              <a:rPr lang="uk-UA" dirty="0" smtClean="0"/>
              <a:t>:</a:t>
            </a:r>
          </a:p>
          <a:p>
            <a:pPr algn="just"/>
            <a:r>
              <a:rPr lang="uk-UA" dirty="0" smtClean="0"/>
              <a:t>…</a:t>
            </a:r>
          </a:p>
          <a:p>
            <a:pPr algn="just" fontAlgn="base"/>
            <a:r>
              <a:rPr lang="uk-UA" u="sng" dirty="0"/>
              <a:t>безпечні і нешкідливі умови праці</a:t>
            </a:r>
            <a:r>
              <a:rPr lang="uk-UA" dirty="0"/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3627201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Округлений прямокутник 12"/>
          <p:cNvSpPr/>
          <p:nvPr/>
        </p:nvSpPr>
        <p:spPr>
          <a:xfrm>
            <a:off x="149629" y="2031131"/>
            <a:ext cx="11720946" cy="4731417"/>
          </a:xfrm>
          <a:prstGeom prst="roundRect">
            <a:avLst>
              <a:gd name="adj" fmla="val 1887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uk-UA" sz="2000" b="1" dirty="0" smtClean="0"/>
              <a:t>Постанови Кабінету Міністрів України</a:t>
            </a:r>
            <a:endParaRPr lang="uk-UA" sz="2000" b="1" dirty="0"/>
          </a:p>
        </p:txBody>
      </p:sp>
      <p:sp>
        <p:nvSpPr>
          <p:cNvPr id="3" name="Місце для номера слайда 2"/>
          <p:cNvSpPr>
            <a:spLocks noGrp="1"/>
          </p:cNvSpPr>
          <p:nvPr>
            <p:ph type="sldNum" sz="quarter" idx="12"/>
          </p:nvPr>
        </p:nvSpPr>
        <p:spPr>
          <a:xfrm>
            <a:off x="11843518" y="6392339"/>
            <a:ext cx="348482" cy="365125"/>
          </a:xfrm>
        </p:spPr>
        <p:txBody>
          <a:bodyPr/>
          <a:lstStyle/>
          <a:p>
            <a:fld id="{699E7D77-901A-3642-843D-2FAAB87BAC81}" type="slidenum">
              <a:rPr lang="en-US" sz="2800" smtClean="0"/>
              <a:t>3</a:t>
            </a:fld>
            <a:endParaRPr lang="en-US" sz="2800" dirty="0"/>
          </a:p>
        </p:txBody>
      </p:sp>
      <p:sp>
        <p:nvSpPr>
          <p:cNvPr id="7" name="Округлений прямокутник 6"/>
          <p:cNvSpPr/>
          <p:nvPr/>
        </p:nvSpPr>
        <p:spPr>
          <a:xfrm>
            <a:off x="3463569" y="1441271"/>
            <a:ext cx="5228706" cy="520208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75000"/>
                  <a:shade val="30000"/>
                  <a:satMod val="115000"/>
                </a:schemeClr>
              </a:gs>
              <a:gs pos="50000">
                <a:schemeClr val="accent5">
                  <a:lumMod val="75000"/>
                  <a:shade val="67500"/>
                  <a:satMod val="115000"/>
                </a:schemeClr>
              </a:gs>
              <a:gs pos="100000">
                <a:schemeClr val="accent5">
                  <a:lumMod val="75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 smtClean="0"/>
              <a:t>Кодекс цивільного захисту України</a:t>
            </a:r>
            <a:endParaRPr lang="uk-UA" sz="2400" dirty="0"/>
          </a:p>
        </p:txBody>
      </p:sp>
      <p:sp>
        <p:nvSpPr>
          <p:cNvPr id="8" name="Округлений прямокутник 7"/>
          <p:cNvSpPr/>
          <p:nvPr/>
        </p:nvSpPr>
        <p:spPr>
          <a:xfrm>
            <a:off x="213752" y="2272613"/>
            <a:ext cx="3710348" cy="1318841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/>
              <a:t>від </a:t>
            </a:r>
            <a:r>
              <a:rPr lang="uk-UA" b="1" dirty="0"/>
              <a:t>9 січня 2014 р. № 11 </a:t>
            </a:r>
            <a:endParaRPr lang="uk-UA" b="1" dirty="0" smtClean="0"/>
          </a:p>
          <a:p>
            <a:pPr algn="ctr"/>
            <a:r>
              <a:rPr lang="uk-UA" dirty="0" smtClean="0"/>
              <a:t>«</a:t>
            </a:r>
            <a:r>
              <a:rPr lang="uk-UA" dirty="0"/>
              <a:t>Про затвердження Положення про єдину державну систему цивільного захисту» із змінами</a:t>
            </a:r>
            <a:endParaRPr lang="uk-UA" b="1" dirty="0"/>
          </a:p>
        </p:txBody>
      </p:sp>
      <p:sp>
        <p:nvSpPr>
          <p:cNvPr id="10" name="Округлений прямокутник 9"/>
          <p:cNvSpPr/>
          <p:nvPr/>
        </p:nvSpPr>
        <p:spPr>
          <a:xfrm>
            <a:off x="4219087" y="2485976"/>
            <a:ext cx="3632661" cy="1972561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/>
              <a:t>від 27.09.2017 р. № 733 </a:t>
            </a:r>
            <a:endParaRPr lang="uk-UA" b="1" dirty="0" smtClean="0"/>
          </a:p>
          <a:p>
            <a:pPr algn="ctr"/>
            <a:r>
              <a:rPr lang="uk-UA" dirty="0" smtClean="0"/>
              <a:t>«</a:t>
            </a:r>
            <a:r>
              <a:rPr lang="uk-UA" dirty="0"/>
              <a:t>Про затвердження Положення про організацію оповіщення про загрозу виникнення або виникнення надзвичайних ситуацій та зв’язку у сфері цивільного захисту»</a:t>
            </a:r>
            <a:endParaRPr lang="uk-UA" b="1" dirty="0"/>
          </a:p>
        </p:txBody>
      </p:sp>
      <p:sp>
        <p:nvSpPr>
          <p:cNvPr id="11" name="Округлений прямокутник 10"/>
          <p:cNvSpPr/>
          <p:nvPr/>
        </p:nvSpPr>
        <p:spPr>
          <a:xfrm>
            <a:off x="8146735" y="2272613"/>
            <a:ext cx="3632661" cy="1318841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/>
              <a:t>від 26.06.2013 р. № 444 </a:t>
            </a:r>
            <a:endParaRPr lang="uk-UA" b="1" dirty="0" smtClean="0"/>
          </a:p>
          <a:p>
            <a:pPr algn="ctr"/>
            <a:r>
              <a:rPr lang="uk-UA" dirty="0" smtClean="0"/>
              <a:t>«</a:t>
            </a:r>
            <a:r>
              <a:rPr lang="uk-UA" dirty="0"/>
              <a:t>Про затвердження Порядку здійснення навчання населення діям у надзвичайних ситуаціях</a:t>
            </a:r>
            <a:r>
              <a:rPr lang="uk-UA" dirty="0" smtClean="0"/>
              <a:t>»</a:t>
            </a:r>
            <a:endParaRPr lang="uk-UA" b="1" dirty="0"/>
          </a:p>
        </p:txBody>
      </p:sp>
      <p:sp>
        <p:nvSpPr>
          <p:cNvPr id="14" name="Округлений прямокутник 13"/>
          <p:cNvSpPr/>
          <p:nvPr/>
        </p:nvSpPr>
        <p:spPr>
          <a:xfrm>
            <a:off x="214243" y="3715437"/>
            <a:ext cx="3809118" cy="2914698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/>
              <a:t>від 19 серпня 2002 р. № 1200 </a:t>
            </a:r>
            <a:endParaRPr lang="uk-UA" b="1" dirty="0" smtClean="0"/>
          </a:p>
          <a:p>
            <a:pPr algn="ctr"/>
            <a:r>
              <a:rPr lang="uk-UA" dirty="0" smtClean="0"/>
              <a:t>«</a:t>
            </a:r>
            <a:r>
              <a:rPr lang="uk-UA" dirty="0"/>
              <a:t>Про затвердження Порядку забезпечення населення </a:t>
            </a:r>
            <a:r>
              <a:rPr lang="uk-UA" dirty="0" smtClean="0"/>
              <a:t>і працівників </a:t>
            </a:r>
            <a:r>
              <a:rPr lang="uk-UA" dirty="0"/>
              <a:t>формувань та спеціалізованих </a:t>
            </a:r>
            <a:r>
              <a:rPr lang="uk-UA" dirty="0" smtClean="0"/>
              <a:t>служб цивільного </a:t>
            </a:r>
            <a:r>
              <a:rPr lang="uk-UA" dirty="0"/>
              <a:t>захисту засобами індивідуального захисту приладами радіаційної та хімічної розвідки, дозиметричного і хімічного контролю»</a:t>
            </a:r>
            <a:endParaRPr lang="uk-UA" b="1" dirty="0"/>
          </a:p>
        </p:txBody>
      </p:sp>
      <p:sp>
        <p:nvSpPr>
          <p:cNvPr id="15" name="Округлений прямокутник 14"/>
          <p:cNvSpPr/>
          <p:nvPr/>
        </p:nvSpPr>
        <p:spPr>
          <a:xfrm>
            <a:off x="8143703" y="3715437"/>
            <a:ext cx="3632661" cy="1972561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/>
              <a:t>від 23.10.2013 р. № 819 </a:t>
            </a:r>
            <a:endParaRPr lang="uk-UA" b="1" dirty="0" smtClean="0"/>
          </a:p>
          <a:p>
            <a:pPr algn="ctr"/>
            <a:r>
              <a:rPr lang="uk-UA" dirty="0" smtClean="0"/>
              <a:t>«</a:t>
            </a:r>
            <a:r>
              <a:rPr lang="uk-UA" dirty="0"/>
              <a:t>Про затвердження Порядку проведення навчання керівного складу та фахівців, діяльність яких пов’язана з організацією і здійсненням заходів з питань цивільного захисту</a:t>
            </a:r>
            <a:r>
              <a:rPr lang="uk-UA" dirty="0" smtClean="0"/>
              <a:t>» </a:t>
            </a:r>
            <a:r>
              <a:rPr lang="uk-UA" dirty="0"/>
              <a:t>із змінами</a:t>
            </a:r>
            <a:endParaRPr lang="uk-UA" b="1" dirty="0"/>
          </a:p>
        </p:txBody>
      </p:sp>
      <p:sp>
        <p:nvSpPr>
          <p:cNvPr id="16" name="Округлений прямокутник 15"/>
          <p:cNvSpPr/>
          <p:nvPr/>
        </p:nvSpPr>
        <p:spPr>
          <a:xfrm>
            <a:off x="4219087" y="4671318"/>
            <a:ext cx="3632661" cy="1958817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/>
              <a:t>від 30 жовтня 2013 р. № 841 </a:t>
            </a:r>
            <a:endParaRPr lang="uk-UA" b="1" dirty="0" smtClean="0"/>
          </a:p>
          <a:p>
            <a:pPr algn="ctr"/>
            <a:r>
              <a:rPr lang="uk-UA" dirty="0" smtClean="0"/>
              <a:t>«</a:t>
            </a:r>
            <a:r>
              <a:rPr lang="uk-UA" dirty="0"/>
              <a:t>Про затвердження Порядку проведення евакуації у разі загрози виникнення або виникнення надзвичайних ситуацій»</a:t>
            </a:r>
            <a:endParaRPr lang="uk-UA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434249" y="983414"/>
            <a:ext cx="112873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 керівні документи з 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питань цивільного захисту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Округлений прямокутник 17"/>
          <p:cNvSpPr/>
          <p:nvPr/>
        </p:nvSpPr>
        <p:spPr>
          <a:xfrm>
            <a:off x="8146735" y="5788428"/>
            <a:ext cx="3588228" cy="818154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/>
              <a:t>від </a:t>
            </a:r>
            <a:r>
              <a:rPr lang="uk-UA" b="1" dirty="0" smtClean="0"/>
              <a:t>10.03.2017 </a:t>
            </a:r>
            <a:r>
              <a:rPr lang="uk-UA" b="1" dirty="0"/>
              <a:t>р. № </a:t>
            </a:r>
            <a:r>
              <a:rPr lang="uk-UA" b="1" dirty="0" smtClean="0"/>
              <a:t>138 </a:t>
            </a:r>
          </a:p>
          <a:p>
            <a:pPr algn="ctr"/>
            <a:r>
              <a:rPr lang="uk-UA" dirty="0" smtClean="0"/>
              <a:t>«</a:t>
            </a:r>
            <a:r>
              <a:rPr lang="uk-UA" dirty="0"/>
              <a:t>Деякі питання використання захисних споруд </a:t>
            </a:r>
            <a:r>
              <a:rPr lang="uk-UA" dirty="0" smtClean="0"/>
              <a:t>ЦЗ»</a:t>
            </a:r>
            <a:endParaRPr lang="uk-UA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5112327" y="208063"/>
            <a:ext cx="6866313" cy="748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aseline="30000" dirty="0" smtClean="0">
                <a:latin typeface="Microtype" pitchFamily="2" charset="-52"/>
                <a:cs typeface="Arial" pitchFamily="34" charset="0"/>
              </a:rPr>
              <a:t>Перевірка </a:t>
            </a:r>
            <a:r>
              <a:rPr lang="uk-UA" sz="3200" baseline="30000" dirty="0">
                <a:latin typeface="Microtype" pitchFamily="2" charset="-52"/>
                <a:cs typeface="Arial" pitchFamily="34" charset="0"/>
              </a:rPr>
              <a:t>знань з питань охорони праці та безпеки життєдіяльності посадових осіб </a:t>
            </a:r>
          </a:p>
        </p:txBody>
      </p:sp>
    </p:spTree>
    <p:extLst>
      <p:ext uri="{BB962C8B-B14F-4D97-AF65-F5344CB8AC3E}">
        <p14:creationId xmlns:p14="http://schemas.microsoft.com/office/powerpoint/2010/main" val="2930859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Округлений прямокутник 13"/>
          <p:cNvSpPr/>
          <p:nvPr/>
        </p:nvSpPr>
        <p:spPr>
          <a:xfrm>
            <a:off x="207524" y="3023581"/>
            <a:ext cx="11519452" cy="3767917"/>
          </a:xfrm>
          <a:prstGeom prst="roundRect">
            <a:avLst>
              <a:gd name="adj" fmla="val 2230"/>
            </a:avLst>
          </a:prstGeom>
          <a:solidFill>
            <a:schemeClr val="accent6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uk-UA" sz="2000" b="1" dirty="0"/>
              <a:t>Накази Міністерства освіти і науки України</a:t>
            </a:r>
          </a:p>
        </p:txBody>
      </p:sp>
      <p:sp>
        <p:nvSpPr>
          <p:cNvPr id="13" name="Округлений прямокутник 12"/>
          <p:cNvSpPr/>
          <p:nvPr/>
        </p:nvSpPr>
        <p:spPr>
          <a:xfrm>
            <a:off x="434249" y="1469732"/>
            <a:ext cx="11287349" cy="1506805"/>
          </a:xfrm>
          <a:prstGeom prst="roundRect">
            <a:avLst>
              <a:gd name="adj" fmla="val 3978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uk-UA" sz="2000" b="1" dirty="0"/>
              <a:t>Розпорядження Кабінету Міністрів України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34249" y="983414"/>
            <a:ext cx="112873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 керівні документи з 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питань цивільного захисту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Місце для номера слайда 2"/>
          <p:cNvSpPr>
            <a:spLocks noGrp="1"/>
          </p:cNvSpPr>
          <p:nvPr>
            <p:ph type="sldNum" sz="quarter" idx="12"/>
          </p:nvPr>
        </p:nvSpPr>
        <p:spPr>
          <a:xfrm>
            <a:off x="11835202" y="6361776"/>
            <a:ext cx="348482" cy="365125"/>
          </a:xfrm>
        </p:spPr>
        <p:txBody>
          <a:bodyPr/>
          <a:lstStyle/>
          <a:p>
            <a:fld id="{699E7D77-901A-3642-843D-2FAAB87BAC81}" type="slidenum">
              <a:rPr lang="en-US" sz="2800" smtClean="0"/>
              <a:t>4</a:t>
            </a:fld>
            <a:endParaRPr lang="en-US" sz="2800" dirty="0"/>
          </a:p>
        </p:txBody>
      </p:sp>
      <p:sp>
        <p:nvSpPr>
          <p:cNvPr id="7" name="Округлений прямокутник 6"/>
          <p:cNvSpPr/>
          <p:nvPr/>
        </p:nvSpPr>
        <p:spPr>
          <a:xfrm>
            <a:off x="3097809" y="1910097"/>
            <a:ext cx="5960226" cy="940954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/>
              <a:t>від 27.12.2017 р. № </a:t>
            </a:r>
            <a:r>
              <a:rPr lang="uk-UA" b="1" dirty="0" smtClean="0"/>
              <a:t>1076-р </a:t>
            </a:r>
          </a:p>
          <a:p>
            <a:pPr algn="ctr"/>
            <a:r>
              <a:rPr lang="uk-UA" dirty="0" smtClean="0"/>
              <a:t>«</a:t>
            </a:r>
            <a:r>
              <a:rPr lang="uk-UA" dirty="0"/>
              <a:t>Про затвердження плану основних заходів цивільного захисту на </a:t>
            </a:r>
            <a:r>
              <a:rPr lang="uk-UA" dirty="0" smtClean="0"/>
              <a:t>2019 </a:t>
            </a:r>
            <a:r>
              <a:rPr lang="uk-UA" dirty="0"/>
              <a:t>рік»</a:t>
            </a:r>
            <a:endParaRPr lang="uk-UA" b="1" dirty="0"/>
          </a:p>
        </p:txBody>
      </p:sp>
      <p:sp>
        <p:nvSpPr>
          <p:cNvPr id="8" name="Округлений прямокутник 7"/>
          <p:cNvSpPr/>
          <p:nvPr/>
        </p:nvSpPr>
        <p:spPr>
          <a:xfrm>
            <a:off x="266006" y="3408215"/>
            <a:ext cx="3967945" cy="2881277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/>
              <a:t>від 21.11.2016 № 1400 </a:t>
            </a:r>
            <a:endParaRPr lang="uk-UA" b="1" dirty="0" smtClean="0"/>
          </a:p>
          <a:p>
            <a:pPr algn="ctr"/>
            <a:r>
              <a:rPr lang="uk-UA" dirty="0" smtClean="0"/>
              <a:t>«</a:t>
            </a:r>
            <a:r>
              <a:rPr lang="uk-UA" dirty="0"/>
              <a:t>Про затвердження Положення про функціональну підсистему навчання дітей дошкільного віку, учнів та студентів діям у надзвичайних ситуаціях (з питань безпеки життєдіяльності) єдиної державної системи цивільного захисту»</a:t>
            </a:r>
            <a:endParaRPr lang="uk-UA" b="1" dirty="0"/>
          </a:p>
        </p:txBody>
      </p:sp>
      <p:sp>
        <p:nvSpPr>
          <p:cNvPr id="15" name="Округлений прямокутник 14"/>
          <p:cNvSpPr/>
          <p:nvPr/>
        </p:nvSpPr>
        <p:spPr>
          <a:xfrm>
            <a:off x="4287056" y="5138081"/>
            <a:ext cx="3474588" cy="1512917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/>
              <a:t>від </a:t>
            </a:r>
            <a:r>
              <a:rPr lang="uk-UA" b="1" dirty="0" smtClean="0"/>
              <a:t>01.02.2019 </a:t>
            </a:r>
            <a:r>
              <a:rPr lang="uk-UA" b="1" dirty="0"/>
              <a:t>№ </a:t>
            </a:r>
            <a:r>
              <a:rPr lang="uk-UA" b="1" dirty="0" smtClean="0"/>
              <a:t>113</a:t>
            </a:r>
            <a:r>
              <a:rPr lang="uk-UA" dirty="0" smtClean="0"/>
              <a:t> </a:t>
            </a:r>
          </a:p>
          <a:p>
            <a:pPr algn="ctr"/>
            <a:r>
              <a:rPr lang="uk-UA" dirty="0" smtClean="0"/>
              <a:t>«</a:t>
            </a:r>
            <a:r>
              <a:rPr lang="uk-UA" dirty="0"/>
              <a:t>Про затвердження плану основних заходів цивільного захисту Міністерства освіти і науки України  на </a:t>
            </a:r>
            <a:r>
              <a:rPr lang="uk-UA" dirty="0" smtClean="0"/>
              <a:t>2019 </a:t>
            </a:r>
            <a:r>
              <a:rPr lang="uk-UA" dirty="0"/>
              <a:t>рік»</a:t>
            </a:r>
            <a:endParaRPr lang="uk-UA" b="1" dirty="0"/>
          </a:p>
        </p:txBody>
      </p:sp>
      <p:sp>
        <p:nvSpPr>
          <p:cNvPr id="16" name="Округлений прямокутник 15"/>
          <p:cNvSpPr/>
          <p:nvPr/>
        </p:nvSpPr>
        <p:spPr>
          <a:xfrm>
            <a:off x="7875248" y="3408214"/>
            <a:ext cx="3743501" cy="2881277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/>
              <a:t>від 13.02.2018 № 139</a:t>
            </a:r>
            <a:r>
              <a:rPr lang="uk-UA" dirty="0"/>
              <a:t> </a:t>
            </a:r>
            <a:endParaRPr lang="uk-UA" dirty="0" smtClean="0"/>
          </a:p>
          <a:p>
            <a:pPr algn="ctr"/>
            <a:r>
              <a:rPr lang="uk-UA" dirty="0" smtClean="0"/>
              <a:t>«</a:t>
            </a:r>
            <a:r>
              <a:rPr lang="uk-UA" dirty="0"/>
              <a:t>Про затвердження Табеля термінових та строкових донесень Міністерства освіти і науки України з питань цивільного захисту та безпеки життєдіяльності»</a:t>
            </a:r>
            <a:endParaRPr lang="uk-UA" b="1" dirty="0"/>
          </a:p>
        </p:txBody>
      </p:sp>
      <p:sp>
        <p:nvSpPr>
          <p:cNvPr id="11" name="Округлений прямокутник 10"/>
          <p:cNvSpPr/>
          <p:nvPr/>
        </p:nvSpPr>
        <p:spPr>
          <a:xfrm>
            <a:off x="4287056" y="3420727"/>
            <a:ext cx="3474588" cy="167031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/>
              <a:t>від 15.03.2018 № 246 </a:t>
            </a:r>
            <a:endParaRPr lang="uk-UA" b="1" dirty="0" smtClean="0"/>
          </a:p>
          <a:p>
            <a:pPr algn="ctr"/>
            <a:r>
              <a:rPr lang="uk-UA" dirty="0" smtClean="0"/>
              <a:t>«</a:t>
            </a:r>
            <a:r>
              <a:rPr lang="uk-UA" dirty="0"/>
              <a:t>Про затвердження зведеного переліку закладів вищої освіти Міністерства освіти і науки України, що відносяться до категорій з цивільного захисту»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112327" y="208063"/>
            <a:ext cx="6866313" cy="748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aseline="30000" dirty="0" smtClean="0">
                <a:latin typeface="Microtype" pitchFamily="2" charset="-52"/>
                <a:cs typeface="Arial" pitchFamily="34" charset="0"/>
              </a:rPr>
              <a:t>Перевірка </a:t>
            </a:r>
            <a:r>
              <a:rPr lang="uk-UA" sz="3200" baseline="30000" dirty="0">
                <a:latin typeface="Microtype" pitchFamily="2" charset="-52"/>
                <a:cs typeface="Arial" pitchFamily="34" charset="0"/>
              </a:rPr>
              <a:t>знань з питань охорони праці та безпеки життєдіяльності посадових осіб </a:t>
            </a:r>
          </a:p>
        </p:txBody>
      </p:sp>
    </p:spTree>
    <p:extLst>
      <p:ext uri="{BB962C8B-B14F-4D97-AF65-F5344CB8AC3E}">
        <p14:creationId xmlns:p14="http://schemas.microsoft.com/office/powerpoint/2010/main" val="2017771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1316" y="991727"/>
            <a:ext cx="119287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 керівні документи з 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питань пожежної та техногенної безпеки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Місце для номера слайда 2"/>
          <p:cNvSpPr>
            <a:spLocks noGrp="1"/>
          </p:cNvSpPr>
          <p:nvPr>
            <p:ph type="sldNum" sz="quarter" idx="12"/>
          </p:nvPr>
        </p:nvSpPr>
        <p:spPr>
          <a:xfrm>
            <a:off x="11843518" y="6361776"/>
            <a:ext cx="348482" cy="365125"/>
          </a:xfrm>
        </p:spPr>
        <p:txBody>
          <a:bodyPr/>
          <a:lstStyle/>
          <a:p>
            <a:fld id="{699E7D77-901A-3642-843D-2FAAB87BAC81}" type="slidenum">
              <a:rPr lang="en-US" sz="2800" smtClean="0"/>
              <a:t>5</a:t>
            </a:fld>
            <a:endParaRPr lang="en-US" sz="2800" dirty="0"/>
          </a:p>
        </p:txBody>
      </p:sp>
      <p:sp>
        <p:nvSpPr>
          <p:cNvPr id="7" name="Округлений прямокутник 6"/>
          <p:cNvSpPr/>
          <p:nvPr/>
        </p:nvSpPr>
        <p:spPr>
          <a:xfrm>
            <a:off x="1346987" y="5518713"/>
            <a:ext cx="9052560" cy="909713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/>
              <a:t>Наказ </a:t>
            </a:r>
            <a:r>
              <a:rPr lang="uk-UA" b="1" dirty="0" smtClean="0"/>
              <a:t>МВС України </a:t>
            </a:r>
            <a:r>
              <a:rPr lang="uk-UA" b="1" dirty="0"/>
              <a:t>від 30.12.2014 № 1417 </a:t>
            </a:r>
            <a:endParaRPr lang="uk-UA" b="1" dirty="0" smtClean="0"/>
          </a:p>
          <a:p>
            <a:pPr algn="ctr"/>
            <a:r>
              <a:rPr lang="uk-UA" dirty="0" smtClean="0"/>
              <a:t>«</a:t>
            </a:r>
            <a:r>
              <a:rPr lang="uk-UA" dirty="0"/>
              <a:t>Про затвердження Правил пожежної безпеки в </a:t>
            </a:r>
            <a:r>
              <a:rPr lang="uk-UA" dirty="0" smtClean="0"/>
              <a:t>Україні»</a:t>
            </a:r>
            <a:endParaRPr lang="uk-UA" b="1" dirty="0"/>
          </a:p>
        </p:txBody>
      </p:sp>
      <p:sp>
        <p:nvSpPr>
          <p:cNvPr id="9" name="Округлений прямокутник 8"/>
          <p:cNvSpPr/>
          <p:nvPr/>
        </p:nvSpPr>
        <p:spPr>
          <a:xfrm>
            <a:off x="3463569" y="1607235"/>
            <a:ext cx="5228706" cy="520208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75000"/>
                  <a:shade val="30000"/>
                  <a:satMod val="115000"/>
                </a:schemeClr>
              </a:gs>
              <a:gs pos="50000">
                <a:schemeClr val="accent5">
                  <a:lumMod val="75000"/>
                  <a:shade val="67500"/>
                  <a:satMod val="115000"/>
                </a:schemeClr>
              </a:gs>
              <a:gs pos="100000">
                <a:schemeClr val="accent5">
                  <a:lumMod val="75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 smtClean="0"/>
              <a:t>Кодекс цивільного захисту України</a:t>
            </a:r>
            <a:endParaRPr lang="uk-UA" sz="2400" dirty="0"/>
          </a:p>
        </p:txBody>
      </p:sp>
      <p:sp>
        <p:nvSpPr>
          <p:cNvPr id="10" name="Округлений прямокутник 9"/>
          <p:cNvSpPr/>
          <p:nvPr/>
        </p:nvSpPr>
        <p:spPr>
          <a:xfrm>
            <a:off x="122572" y="2287841"/>
            <a:ext cx="11720946" cy="3107130"/>
          </a:xfrm>
          <a:prstGeom prst="roundRect">
            <a:avLst>
              <a:gd name="adj" fmla="val 1887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uk-UA" sz="2000" b="1" dirty="0" smtClean="0"/>
              <a:t>Постанови Кабінету Міністрів України</a:t>
            </a:r>
            <a:endParaRPr lang="uk-UA" sz="2000" b="1" dirty="0"/>
          </a:p>
        </p:txBody>
      </p:sp>
      <p:sp>
        <p:nvSpPr>
          <p:cNvPr id="13" name="Округлений прямокутник 12"/>
          <p:cNvSpPr/>
          <p:nvPr/>
        </p:nvSpPr>
        <p:spPr>
          <a:xfrm>
            <a:off x="210264" y="2720732"/>
            <a:ext cx="5799838" cy="1418362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/>
              <a:t>від 30 вересня 2015 р. № 775 </a:t>
            </a:r>
            <a:endParaRPr lang="uk-UA" b="1" dirty="0" smtClean="0"/>
          </a:p>
          <a:p>
            <a:pPr algn="ctr"/>
            <a:r>
              <a:rPr lang="uk-UA" dirty="0" smtClean="0"/>
              <a:t>«Про </a:t>
            </a:r>
            <a:r>
              <a:rPr lang="uk-UA" dirty="0"/>
              <a:t>затвердження Порядку створення та використання матеріальних резервів для запобігання і ліквідації наслідків надзвичайних </a:t>
            </a:r>
            <a:r>
              <a:rPr lang="uk-UA" dirty="0" smtClean="0"/>
              <a:t>ситуацій»</a:t>
            </a:r>
            <a:endParaRPr lang="uk-UA" b="1" dirty="0"/>
          </a:p>
        </p:txBody>
      </p:sp>
      <p:sp>
        <p:nvSpPr>
          <p:cNvPr id="14" name="Округлений прямокутник 13"/>
          <p:cNvSpPr/>
          <p:nvPr/>
        </p:nvSpPr>
        <p:spPr>
          <a:xfrm>
            <a:off x="6105696" y="2720732"/>
            <a:ext cx="5615901" cy="1418362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/>
              <a:t>від 19.08.2002 № 1200 </a:t>
            </a:r>
            <a:endParaRPr lang="uk-UA" b="1" dirty="0" smtClean="0"/>
          </a:p>
          <a:p>
            <a:pPr algn="ctr"/>
            <a:r>
              <a:rPr lang="uk-UA" dirty="0" smtClean="0"/>
              <a:t>«Про </a:t>
            </a:r>
            <a:r>
              <a:rPr lang="uk-UA" dirty="0"/>
              <a:t>затвердження Порядку забезпечення населення і особового складу невоєнізованих формувань засобами радіаційного та хімічного </a:t>
            </a:r>
            <a:r>
              <a:rPr lang="uk-UA" dirty="0" smtClean="0"/>
              <a:t>захисту»</a:t>
            </a:r>
            <a:endParaRPr lang="uk-UA" b="1" dirty="0"/>
          </a:p>
        </p:txBody>
      </p:sp>
      <p:sp>
        <p:nvSpPr>
          <p:cNvPr id="16" name="Округлений прямокутник 15"/>
          <p:cNvSpPr/>
          <p:nvPr/>
        </p:nvSpPr>
        <p:spPr>
          <a:xfrm>
            <a:off x="652547" y="4387531"/>
            <a:ext cx="10981113" cy="676853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/>
              <a:t>від 26 грудня 2003 р. № 2030</a:t>
            </a:r>
            <a:r>
              <a:rPr lang="uk-UA" dirty="0"/>
              <a:t> </a:t>
            </a:r>
            <a:endParaRPr lang="uk-UA" dirty="0" smtClean="0"/>
          </a:p>
          <a:p>
            <a:pPr algn="ctr"/>
            <a:r>
              <a:rPr lang="uk-UA" dirty="0" smtClean="0"/>
              <a:t>«</a:t>
            </a:r>
            <a:r>
              <a:rPr lang="uk-UA" dirty="0"/>
              <a:t>Про затвердження Порядку обліку пожеж та їх наслідків» із змінами</a:t>
            </a:r>
            <a:endParaRPr lang="uk-UA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5112327" y="208063"/>
            <a:ext cx="6866313" cy="748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aseline="30000" dirty="0" smtClean="0">
                <a:latin typeface="Microtype" pitchFamily="2" charset="-52"/>
                <a:cs typeface="Arial" pitchFamily="34" charset="0"/>
              </a:rPr>
              <a:t>Перевірка </a:t>
            </a:r>
            <a:r>
              <a:rPr lang="uk-UA" sz="3200" baseline="30000" dirty="0">
                <a:latin typeface="Microtype" pitchFamily="2" charset="-52"/>
                <a:cs typeface="Arial" pitchFamily="34" charset="0"/>
              </a:rPr>
              <a:t>знань з питань охорони праці та безпеки життєдіяльності посадових осіб </a:t>
            </a:r>
          </a:p>
        </p:txBody>
      </p:sp>
    </p:spTree>
    <p:extLst>
      <p:ext uri="{BB962C8B-B14F-4D97-AF65-F5344CB8AC3E}">
        <p14:creationId xmlns:p14="http://schemas.microsoft.com/office/powerpoint/2010/main" val="2246557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1317" y="990238"/>
            <a:ext cx="11928763" cy="543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 керівні документи з 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питань пожежної та техногенної безпеки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Місце для номера слайда 2"/>
          <p:cNvSpPr>
            <a:spLocks noGrp="1"/>
          </p:cNvSpPr>
          <p:nvPr>
            <p:ph type="sldNum" sz="quarter" idx="12"/>
          </p:nvPr>
        </p:nvSpPr>
        <p:spPr>
          <a:xfrm>
            <a:off x="11843518" y="6361776"/>
            <a:ext cx="348482" cy="365125"/>
          </a:xfrm>
        </p:spPr>
        <p:txBody>
          <a:bodyPr/>
          <a:lstStyle/>
          <a:p>
            <a:fld id="{699E7D77-901A-3642-843D-2FAAB87BAC81}" type="slidenum">
              <a:rPr lang="en-US" sz="2800" smtClean="0"/>
              <a:t>6</a:t>
            </a:fld>
            <a:endParaRPr lang="en-US" sz="2800" dirty="0"/>
          </a:p>
        </p:txBody>
      </p:sp>
      <p:sp>
        <p:nvSpPr>
          <p:cNvPr id="8" name="Округлений прямокутник 7"/>
          <p:cNvSpPr/>
          <p:nvPr/>
        </p:nvSpPr>
        <p:spPr>
          <a:xfrm>
            <a:off x="1298309" y="5055968"/>
            <a:ext cx="9614770" cy="1170189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/>
              <a:t>Наказ </a:t>
            </a:r>
            <a:r>
              <a:rPr lang="uk-UA" b="1" dirty="0" smtClean="0"/>
              <a:t>Міністерства освіти і науки України </a:t>
            </a:r>
            <a:r>
              <a:rPr lang="uk-UA" b="1" dirty="0"/>
              <a:t>від 15.08.2016 № 974</a:t>
            </a:r>
            <a:r>
              <a:rPr lang="uk-UA" dirty="0"/>
              <a:t> </a:t>
            </a:r>
            <a:endParaRPr lang="uk-UA" dirty="0" smtClean="0"/>
          </a:p>
          <a:p>
            <a:pPr algn="ctr"/>
            <a:r>
              <a:rPr lang="uk-UA" dirty="0" smtClean="0"/>
              <a:t>«</a:t>
            </a:r>
            <a:r>
              <a:rPr lang="uk-UA" dirty="0"/>
              <a:t>Про затвердження Правил пожежної безпеки для навчальних закладів та установ системи освіти України</a:t>
            </a:r>
            <a:r>
              <a:rPr lang="uk-UA" dirty="0" smtClean="0"/>
              <a:t>»</a:t>
            </a:r>
            <a:endParaRPr lang="uk-UA" b="1" dirty="0"/>
          </a:p>
        </p:txBody>
      </p:sp>
      <p:sp>
        <p:nvSpPr>
          <p:cNvPr id="12" name="Округлений прямокутник 11"/>
          <p:cNvSpPr/>
          <p:nvPr/>
        </p:nvSpPr>
        <p:spPr>
          <a:xfrm>
            <a:off x="1298310" y="2875582"/>
            <a:ext cx="9614771" cy="793397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/>
              <a:t>Наказ </a:t>
            </a:r>
            <a:r>
              <a:rPr lang="uk-UA" b="1" dirty="0"/>
              <a:t>Держспоживстандарту України від 11.10.2010 № 457</a:t>
            </a:r>
          </a:p>
          <a:p>
            <a:pPr algn="ctr"/>
            <a:r>
              <a:rPr lang="uk-UA" dirty="0" smtClean="0"/>
              <a:t>Національний </a:t>
            </a:r>
            <a:r>
              <a:rPr lang="uk-UA" dirty="0"/>
              <a:t>класифікатор України «Класифікатор надзвичайних ситуацій ДК 019:2010</a:t>
            </a:r>
            <a:r>
              <a:rPr lang="uk-UA" dirty="0" smtClean="0"/>
              <a:t>» </a:t>
            </a:r>
            <a:endParaRPr lang="uk-UA" b="1" dirty="0"/>
          </a:p>
        </p:txBody>
      </p:sp>
      <p:sp>
        <p:nvSpPr>
          <p:cNvPr id="16" name="Округлений прямокутник 15"/>
          <p:cNvSpPr/>
          <p:nvPr/>
        </p:nvSpPr>
        <p:spPr>
          <a:xfrm>
            <a:off x="1298309" y="3869945"/>
            <a:ext cx="9614771" cy="985057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/>
              <a:t>Державний стандарт України ДСТУ </a:t>
            </a:r>
            <a:r>
              <a:rPr lang="uk-UA" b="1" dirty="0"/>
              <a:t>Б В.1.1-36:2016 </a:t>
            </a:r>
            <a:endParaRPr lang="uk-UA" b="1" dirty="0" smtClean="0"/>
          </a:p>
          <a:p>
            <a:pPr algn="ctr"/>
            <a:r>
              <a:rPr lang="uk-UA" dirty="0" smtClean="0"/>
              <a:t>«Визначення </a:t>
            </a:r>
            <a:r>
              <a:rPr lang="uk-UA" dirty="0"/>
              <a:t>категорій приміщень, будинків та зовнішніх установок за </a:t>
            </a:r>
            <a:r>
              <a:rPr lang="uk-UA" dirty="0" err="1"/>
              <a:t>вибухопожежною</a:t>
            </a:r>
            <a:r>
              <a:rPr lang="uk-UA" dirty="0"/>
              <a:t> та пожежною </a:t>
            </a:r>
            <a:r>
              <a:rPr lang="uk-UA" dirty="0" smtClean="0"/>
              <a:t>небезпекою» </a:t>
            </a:r>
            <a:endParaRPr lang="uk-UA" b="1" dirty="0"/>
          </a:p>
        </p:txBody>
      </p:sp>
      <p:sp>
        <p:nvSpPr>
          <p:cNvPr id="18" name="Округлений прямокутник 17"/>
          <p:cNvSpPr/>
          <p:nvPr/>
        </p:nvSpPr>
        <p:spPr>
          <a:xfrm>
            <a:off x="5931456" y="1482115"/>
            <a:ext cx="5964379" cy="1176563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/>
              <a:t>Наказ </a:t>
            </a:r>
            <a:r>
              <a:rPr lang="uk-UA" b="1" dirty="0" smtClean="0"/>
              <a:t>МНС України </a:t>
            </a:r>
            <a:r>
              <a:rPr lang="uk-UA" b="1" dirty="0"/>
              <a:t>від 12.12.2012 № 1400 </a:t>
            </a:r>
            <a:endParaRPr lang="uk-UA" b="1" dirty="0" smtClean="0"/>
          </a:p>
          <a:p>
            <a:pPr algn="ctr"/>
            <a:r>
              <a:rPr lang="uk-UA" dirty="0" smtClean="0"/>
              <a:t>«</a:t>
            </a:r>
            <a:r>
              <a:rPr lang="uk-UA" dirty="0"/>
              <a:t>Про затвердження Класифікаційних ознак надзвичайних </a:t>
            </a:r>
            <a:r>
              <a:rPr lang="uk-UA" dirty="0" smtClean="0"/>
              <a:t>ситуацій»</a:t>
            </a:r>
            <a:endParaRPr lang="uk-UA" b="1" dirty="0"/>
          </a:p>
        </p:txBody>
      </p:sp>
      <p:sp>
        <p:nvSpPr>
          <p:cNvPr id="19" name="Округлений прямокутник 18"/>
          <p:cNvSpPr/>
          <p:nvPr/>
        </p:nvSpPr>
        <p:spPr>
          <a:xfrm>
            <a:off x="141316" y="1482115"/>
            <a:ext cx="5669279" cy="1176563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/>
              <a:t>Наказ </a:t>
            </a:r>
            <a:r>
              <a:rPr lang="uk-UA" b="1" dirty="0" smtClean="0"/>
              <a:t>МНС України </a:t>
            </a:r>
            <a:r>
              <a:rPr lang="uk-UA" b="1" dirty="0"/>
              <a:t>від 15.08.2007 № 557 </a:t>
            </a:r>
            <a:endParaRPr lang="uk-UA" b="1" dirty="0" smtClean="0"/>
          </a:p>
          <a:p>
            <a:pPr algn="ctr"/>
            <a:r>
              <a:rPr lang="uk-UA" dirty="0" smtClean="0"/>
              <a:t>«Правила </a:t>
            </a:r>
            <a:r>
              <a:rPr lang="uk-UA" dirty="0"/>
              <a:t>техногенної безпеки у сфері цивільного захисту на підприємствах, в організаціях, установах та на небезпечних </a:t>
            </a:r>
            <a:r>
              <a:rPr lang="uk-UA" dirty="0" smtClean="0"/>
              <a:t>територіях»</a:t>
            </a:r>
            <a:endParaRPr lang="uk-UA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5112327" y="208063"/>
            <a:ext cx="6866313" cy="748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aseline="30000" dirty="0" smtClean="0">
                <a:latin typeface="Microtype" pitchFamily="2" charset="-52"/>
                <a:cs typeface="Arial" pitchFamily="34" charset="0"/>
              </a:rPr>
              <a:t>Перевірка </a:t>
            </a:r>
            <a:r>
              <a:rPr lang="uk-UA" sz="3200" baseline="30000" dirty="0">
                <a:latin typeface="Microtype" pitchFamily="2" charset="-52"/>
                <a:cs typeface="Arial" pitchFamily="34" charset="0"/>
              </a:rPr>
              <a:t>знань з питань охорони праці та безпеки життєдіяльності посадових осіб </a:t>
            </a:r>
          </a:p>
        </p:txBody>
      </p:sp>
    </p:spTree>
    <p:extLst>
      <p:ext uri="{BB962C8B-B14F-4D97-AF65-F5344CB8AC3E}">
        <p14:creationId xmlns:p14="http://schemas.microsoft.com/office/powerpoint/2010/main" val="223417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круглений прямокутник 1"/>
          <p:cNvSpPr/>
          <p:nvPr/>
        </p:nvSpPr>
        <p:spPr>
          <a:xfrm>
            <a:off x="392685" y="1736408"/>
            <a:ext cx="11570975" cy="4323570"/>
          </a:xfrm>
          <a:prstGeom prst="roundRect">
            <a:avLst>
              <a:gd name="adj" fmla="val 2324"/>
            </a:avLst>
          </a:prstGeom>
          <a:solidFill>
            <a:schemeClr val="accent1">
              <a:lumMod val="60000"/>
              <a:lumOff val="4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uk-UA" sz="2400" b="1" dirty="0" smtClean="0"/>
              <a:t>Закони </a:t>
            </a:r>
            <a:r>
              <a:rPr lang="uk-UA" sz="2400" b="1" dirty="0"/>
              <a:t>України</a:t>
            </a:r>
            <a:endParaRPr lang="uk-UA" sz="2400" b="1" dirty="0">
              <a:solidFill>
                <a:schemeClr val="dk1"/>
              </a:solidFill>
            </a:endParaRPr>
          </a:p>
        </p:txBody>
      </p:sp>
      <p:sp>
        <p:nvSpPr>
          <p:cNvPr id="3" name="Місце для номера слайда 2"/>
          <p:cNvSpPr>
            <a:spLocks noGrp="1"/>
          </p:cNvSpPr>
          <p:nvPr>
            <p:ph type="sldNum" sz="quarter" idx="12"/>
          </p:nvPr>
        </p:nvSpPr>
        <p:spPr>
          <a:xfrm>
            <a:off x="11843518" y="6361776"/>
            <a:ext cx="348482" cy="365125"/>
          </a:xfrm>
        </p:spPr>
        <p:txBody>
          <a:bodyPr/>
          <a:lstStyle/>
          <a:p>
            <a:fld id="{699E7D77-901A-3642-843D-2FAAB87BAC81}" type="slidenum">
              <a:rPr lang="en-US" sz="2800" smtClean="0"/>
              <a:t>7</a:t>
            </a:fld>
            <a:endParaRPr lang="en-US" sz="2800" dirty="0"/>
          </a:p>
        </p:txBody>
      </p:sp>
      <p:sp>
        <p:nvSpPr>
          <p:cNvPr id="9" name="Округлений прямокутник 8"/>
          <p:cNvSpPr/>
          <p:nvPr/>
        </p:nvSpPr>
        <p:spPr>
          <a:xfrm>
            <a:off x="700256" y="2769066"/>
            <a:ext cx="5068776" cy="424809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75000"/>
                  <a:shade val="30000"/>
                  <a:satMod val="115000"/>
                </a:schemeClr>
              </a:gs>
              <a:gs pos="50000">
                <a:schemeClr val="accent5">
                  <a:lumMod val="75000"/>
                  <a:shade val="67500"/>
                  <a:satMod val="115000"/>
                </a:schemeClr>
              </a:gs>
              <a:gs pos="100000">
                <a:schemeClr val="accent5">
                  <a:lumMod val="75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 smtClean="0"/>
              <a:t>«</a:t>
            </a:r>
            <a:r>
              <a:rPr lang="uk-UA" sz="2400" dirty="0"/>
              <a:t>Про охорону праці»</a:t>
            </a:r>
          </a:p>
        </p:txBody>
      </p:sp>
      <p:sp>
        <p:nvSpPr>
          <p:cNvPr id="10" name="Округлений прямокутник 9"/>
          <p:cNvSpPr/>
          <p:nvPr/>
        </p:nvSpPr>
        <p:spPr>
          <a:xfrm>
            <a:off x="6533804" y="2763088"/>
            <a:ext cx="5187794" cy="424809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75000"/>
                  <a:shade val="30000"/>
                  <a:satMod val="115000"/>
                </a:schemeClr>
              </a:gs>
              <a:gs pos="50000">
                <a:schemeClr val="accent5">
                  <a:lumMod val="75000"/>
                  <a:shade val="67500"/>
                  <a:satMod val="115000"/>
                </a:schemeClr>
              </a:gs>
              <a:gs pos="100000">
                <a:schemeClr val="accent5">
                  <a:lumMod val="75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/>
              <a:t>Кодекс законів про працю України</a:t>
            </a:r>
          </a:p>
        </p:txBody>
      </p:sp>
      <p:sp>
        <p:nvSpPr>
          <p:cNvPr id="13" name="Округлений прямокутник 12"/>
          <p:cNvSpPr/>
          <p:nvPr/>
        </p:nvSpPr>
        <p:spPr>
          <a:xfrm>
            <a:off x="700255" y="4058982"/>
            <a:ext cx="5068777" cy="1194522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75000"/>
                  <a:shade val="30000"/>
                  <a:satMod val="115000"/>
                </a:schemeClr>
              </a:gs>
              <a:gs pos="50000">
                <a:schemeClr val="accent5">
                  <a:lumMod val="75000"/>
                  <a:shade val="67500"/>
                  <a:satMod val="115000"/>
                </a:schemeClr>
              </a:gs>
              <a:gs pos="100000">
                <a:schemeClr val="accent5">
                  <a:lumMod val="75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 smtClean="0"/>
              <a:t>«</a:t>
            </a:r>
            <a:r>
              <a:rPr lang="uk-UA" sz="2400" dirty="0"/>
              <a:t>Про забезпечення санітарного та епідемічного благополуччя населення»</a:t>
            </a:r>
          </a:p>
        </p:txBody>
      </p:sp>
      <p:sp>
        <p:nvSpPr>
          <p:cNvPr id="14" name="Округлений прямокутник 13"/>
          <p:cNvSpPr/>
          <p:nvPr/>
        </p:nvSpPr>
        <p:spPr>
          <a:xfrm>
            <a:off x="6533804" y="3414024"/>
            <a:ext cx="5187794" cy="1089028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75000"/>
                  <a:shade val="30000"/>
                  <a:satMod val="115000"/>
                </a:schemeClr>
              </a:gs>
              <a:gs pos="50000">
                <a:schemeClr val="accent5">
                  <a:lumMod val="75000"/>
                  <a:shade val="67500"/>
                  <a:satMod val="115000"/>
                </a:schemeClr>
              </a:gs>
              <a:gs pos="100000">
                <a:schemeClr val="accent5">
                  <a:lumMod val="75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 smtClean="0"/>
              <a:t>«</a:t>
            </a:r>
            <a:r>
              <a:rPr lang="uk-UA" sz="2400" dirty="0"/>
              <a:t>Про використання ядерної енергії та радіаційну безпеку»</a:t>
            </a:r>
          </a:p>
        </p:txBody>
      </p:sp>
      <p:sp>
        <p:nvSpPr>
          <p:cNvPr id="15" name="Округлений прямокутник 14"/>
          <p:cNvSpPr/>
          <p:nvPr/>
        </p:nvSpPr>
        <p:spPr>
          <a:xfrm>
            <a:off x="6533804" y="4729179"/>
            <a:ext cx="5187794" cy="524325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75000"/>
                  <a:shade val="30000"/>
                  <a:satMod val="115000"/>
                </a:schemeClr>
              </a:gs>
              <a:gs pos="50000">
                <a:schemeClr val="accent5">
                  <a:lumMod val="75000"/>
                  <a:shade val="67500"/>
                  <a:satMod val="115000"/>
                </a:schemeClr>
              </a:gs>
              <a:gs pos="100000">
                <a:schemeClr val="accent5">
                  <a:lumMod val="75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 smtClean="0"/>
              <a:t>«</a:t>
            </a:r>
            <a:r>
              <a:rPr lang="uk-UA" sz="2400" dirty="0"/>
              <a:t>Про дорожній рух» </a:t>
            </a:r>
          </a:p>
        </p:txBody>
      </p:sp>
      <p:sp>
        <p:nvSpPr>
          <p:cNvPr id="12" name="Округлений прямокутник 11"/>
          <p:cNvSpPr/>
          <p:nvPr/>
        </p:nvSpPr>
        <p:spPr>
          <a:xfrm>
            <a:off x="700256" y="3414024"/>
            <a:ext cx="5068776" cy="424809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75000"/>
                  <a:shade val="30000"/>
                  <a:satMod val="115000"/>
                </a:schemeClr>
              </a:gs>
              <a:gs pos="50000">
                <a:schemeClr val="accent5">
                  <a:lumMod val="75000"/>
                  <a:shade val="67500"/>
                  <a:satMod val="115000"/>
                </a:schemeClr>
              </a:gs>
              <a:gs pos="100000">
                <a:schemeClr val="accent5">
                  <a:lumMod val="75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 smtClean="0"/>
              <a:t>Кодекс цивільного захисту України</a:t>
            </a:r>
            <a:endParaRPr lang="uk-UA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0" y="991727"/>
            <a:ext cx="12191999" cy="543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 керівні документи з 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охорони праці та безпеки життєдіяльності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112327" y="208063"/>
            <a:ext cx="6866313" cy="748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aseline="30000" dirty="0" smtClean="0">
                <a:latin typeface="Microtype" pitchFamily="2" charset="-52"/>
                <a:cs typeface="Arial" pitchFamily="34" charset="0"/>
              </a:rPr>
              <a:t>Перевірка </a:t>
            </a:r>
            <a:r>
              <a:rPr lang="uk-UA" sz="3200" baseline="30000" dirty="0">
                <a:latin typeface="Microtype" pitchFamily="2" charset="-52"/>
                <a:cs typeface="Arial" pitchFamily="34" charset="0"/>
              </a:rPr>
              <a:t>знань з питань охорони праці та безпеки життєдіяльності посадових осіб </a:t>
            </a:r>
          </a:p>
        </p:txBody>
      </p:sp>
    </p:spTree>
    <p:extLst>
      <p:ext uri="{BB962C8B-B14F-4D97-AF65-F5344CB8AC3E}">
        <p14:creationId xmlns:p14="http://schemas.microsoft.com/office/powerpoint/2010/main" val="926149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номера слайда 2"/>
          <p:cNvSpPr>
            <a:spLocks noGrp="1"/>
          </p:cNvSpPr>
          <p:nvPr>
            <p:ph type="sldNum" sz="quarter" idx="12"/>
          </p:nvPr>
        </p:nvSpPr>
        <p:spPr>
          <a:xfrm>
            <a:off x="11843518" y="6361776"/>
            <a:ext cx="348482" cy="365125"/>
          </a:xfrm>
        </p:spPr>
        <p:txBody>
          <a:bodyPr/>
          <a:lstStyle/>
          <a:p>
            <a:fld id="{699E7D77-901A-3642-843D-2FAAB87BAC81}" type="slidenum">
              <a:rPr lang="en-US" sz="2800" smtClean="0"/>
              <a:t>8</a:t>
            </a:fld>
            <a:endParaRPr lang="en-US" sz="2800" dirty="0"/>
          </a:p>
        </p:txBody>
      </p:sp>
      <p:sp>
        <p:nvSpPr>
          <p:cNvPr id="17" name="Округлений прямокутник 16"/>
          <p:cNvSpPr/>
          <p:nvPr/>
        </p:nvSpPr>
        <p:spPr>
          <a:xfrm>
            <a:off x="149629" y="1643916"/>
            <a:ext cx="11720946" cy="4700853"/>
          </a:xfrm>
          <a:prstGeom prst="roundRect">
            <a:avLst>
              <a:gd name="adj" fmla="val 1887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uk-UA" sz="2000" b="1" dirty="0" smtClean="0"/>
              <a:t>Постанови Кабінету Міністрів України</a:t>
            </a:r>
            <a:endParaRPr lang="uk-UA" sz="2000" b="1" dirty="0"/>
          </a:p>
        </p:txBody>
      </p:sp>
      <p:sp>
        <p:nvSpPr>
          <p:cNvPr id="18" name="Округлений прямокутник 17"/>
          <p:cNvSpPr/>
          <p:nvPr/>
        </p:nvSpPr>
        <p:spPr>
          <a:xfrm>
            <a:off x="224445" y="2131297"/>
            <a:ext cx="5669280" cy="2015583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/>
              <a:t>від </a:t>
            </a:r>
            <a:r>
              <a:rPr lang="uk-UA" b="1" dirty="0" smtClean="0"/>
              <a:t>17 листопада 1997 р. № </a:t>
            </a:r>
            <a:r>
              <a:rPr lang="uk-UA" b="1" dirty="0"/>
              <a:t>1290 </a:t>
            </a:r>
            <a:endParaRPr lang="uk-UA" b="1" dirty="0" smtClean="0"/>
          </a:p>
          <a:p>
            <a:pPr algn="ctr"/>
            <a:r>
              <a:rPr lang="uk-UA" dirty="0" smtClean="0"/>
              <a:t>«</a:t>
            </a:r>
            <a:r>
              <a:rPr lang="uk-UA" dirty="0"/>
              <a:t>Про затвердження Списків виробництв, робіт, </a:t>
            </a:r>
            <a:r>
              <a:rPr lang="uk-UA" dirty="0" err="1"/>
              <a:t>цехів</a:t>
            </a:r>
            <a:r>
              <a:rPr lang="uk-UA" dirty="0"/>
              <a:t>, професій і посад, зайнятість працівників в яких дає право на щорічні додаткові відпустки за роботу із шкідливими і важкими умовами праці та за особливий характер праці»</a:t>
            </a:r>
            <a:endParaRPr lang="uk-UA" b="1" dirty="0"/>
          </a:p>
        </p:txBody>
      </p:sp>
      <p:sp>
        <p:nvSpPr>
          <p:cNvPr id="19" name="Округлений прямокутник 18"/>
          <p:cNvSpPr/>
          <p:nvPr/>
        </p:nvSpPr>
        <p:spPr>
          <a:xfrm>
            <a:off x="6168045" y="2131298"/>
            <a:ext cx="5444836" cy="681950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/>
              <a:t>від 10 жовтня 2001 р. № 1306 </a:t>
            </a:r>
            <a:endParaRPr lang="uk-UA" b="1" dirty="0" smtClean="0"/>
          </a:p>
          <a:p>
            <a:pPr algn="ctr"/>
            <a:r>
              <a:rPr lang="uk-UA" dirty="0" smtClean="0"/>
              <a:t>«</a:t>
            </a:r>
            <a:r>
              <a:rPr lang="uk-UA" dirty="0"/>
              <a:t>Про Правила дорожнього руху» із змінами</a:t>
            </a:r>
          </a:p>
        </p:txBody>
      </p:sp>
      <p:sp>
        <p:nvSpPr>
          <p:cNvPr id="20" name="Округлений прямокутник 19"/>
          <p:cNvSpPr/>
          <p:nvPr/>
        </p:nvSpPr>
        <p:spPr>
          <a:xfrm>
            <a:off x="6168044" y="2895317"/>
            <a:ext cx="5483661" cy="1251564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/>
              <a:t>від 25 квітня 2018 р. № 435 </a:t>
            </a:r>
            <a:endParaRPr lang="uk-UA" b="1" dirty="0" smtClean="0"/>
          </a:p>
          <a:p>
            <a:pPr algn="ctr"/>
            <a:r>
              <a:rPr lang="uk-UA" dirty="0" smtClean="0"/>
              <a:t>«</a:t>
            </a:r>
            <a:r>
              <a:rPr lang="uk-UA" dirty="0"/>
              <a:t>Про затвердження Державної програми підвищення рівня безпеки дорожнього руху в Україні на період до 2020 року»</a:t>
            </a:r>
            <a:endParaRPr lang="uk-UA" b="1" dirty="0"/>
          </a:p>
        </p:txBody>
      </p:sp>
      <p:sp>
        <p:nvSpPr>
          <p:cNvPr id="22" name="Округлений прямокутник 21"/>
          <p:cNvSpPr/>
          <p:nvPr/>
        </p:nvSpPr>
        <p:spPr>
          <a:xfrm>
            <a:off x="224445" y="4304869"/>
            <a:ext cx="5669280" cy="1154153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/>
              <a:t>від 30.11.2011 р. № 1232 </a:t>
            </a:r>
            <a:endParaRPr lang="uk-UA" b="1" dirty="0" smtClean="0"/>
          </a:p>
          <a:p>
            <a:pPr algn="ctr"/>
            <a:r>
              <a:rPr lang="uk-UA" dirty="0" smtClean="0"/>
              <a:t>«</a:t>
            </a:r>
            <a:r>
              <a:rPr lang="uk-UA" dirty="0"/>
              <a:t>Деякі питання розслідування та обліку нещасних випадків, професійних захворювань і аварій на виробництві»</a:t>
            </a:r>
            <a:endParaRPr lang="uk-UA" b="1" dirty="0"/>
          </a:p>
        </p:txBody>
      </p:sp>
      <p:sp>
        <p:nvSpPr>
          <p:cNvPr id="23" name="Округлений прямокутник 22"/>
          <p:cNvSpPr/>
          <p:nvPr/>
        </p:nvSpPr>
        <p:spPr>
          <a:xfrm>
            <a:off x="6148632" y="4284457"/>
            <a:ext cx="5483661" cy="1174566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/>
              <a:t>від 22 березня 2001 р. № 270 </a:t>
            </a:r>
            <a:endParaRPr lang="uk-UA" b="1" dirty="0" smtClean="0"/>
          </a:p>
          <a:p>
            <a:pPr algn="ctr"/>
            <a:r>
              <a:rPr lang="uk-UA" dirty="0" smtClean="0"/>
              <a:t>«</a:t>
            </a:r>
            <a:r>
              <a:rPr lang="uk-UA" dirty="0"/>
              <a:t>Про затвердження Порядку розслідування та обліку нещасних випадків невиробничого характеру» із змінами</a:t>
            </a:r>
            <a:endParaRPr lang="uk-UA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0" y="991727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 керівні документи з 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охорони праці та безпеки життєдіяльності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112327" y="208063"/>
            <a:ext cx="6866313" cy="748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aseline="30000" dirty="0" smtClean="0">
                <a:latin typeface="Microtype" pitchFamily="2" charset="-52"/>
                <a:cs typeface="Arial" pitchFamily="34" charset="0"/>
              </a:rPr>
              <a:t>Перевірка </a:t>
            </a:r>
            <a:r>
              <a:rPr lang="uk-UA" sz="3200" baseline="30000" dirty="0">
                <a:latin typeface="Microtype" pitchFamily="2" charset="-52"/>
                <a:cs typeface="Arial" pitchFamily="34" charset="0"/>
              </a:rPr>
              <a:t>знань з питань охорони праці та безпеки життєдіяльності посадових осіб </a:t>
            </a:r>
          </a:p>
        </p:txBody>
      </p:sp>
    </p:spTree>
    <p:extLst>
      <p:ext uri="{BB962C8B-B14F-4D97-AF65-F5344CB8AC3E}">
        <p14:creationId xmlns:p14="http://schemas.microsoft.com/office/powerpoint/2010/main" val="302508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круглений прямокутник 4"/>
          <p:cNvSpPr/>
          <p:nvPr/>
        </p:nvSpPr>
        <p:spPr>
          <a:xfrm>
            <a:off x="149629" y="4796444"/>
            <a:ext cx="11693889" cy="1930457"/>
          </a:xfrm>
          <a:prstGeom prst="roundRect">
            <a:avLst>
              <a:gd name="adj" fmla="val 5471"/>
            </a:avLst>
          </a:prstGeom>
          <a:solidFill>
            <a:schemeClr val="accent1">
              <a:lumMod val="60000"/>
              <a:lumOff val="4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uk-UA" sz="2400" b="1" dirty="0" smtClean="0"/>
              <a:t>Накази </a:t>
            </a:r>
            <a:r>
              <a:rPr lang="uk-UA" sz="2400" b="1" dirty="0"/>
              <a:t>Держнаглядохоронпраці України</a:t>
            </a:r>
            <a:endParaRPr lang="uk-UA" sz="2400" b="1" dirty="0">
              <a:solidFill>
                <a:schemeClr val="dk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991727"/>
            <a:ext cx="12191999" cy="543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 керівні документи з охорони праці та безпеки життєдіяльності</a:t>
            </a:r>
          </a:p>
        </p:txBody>
      </p:sp>
      <p:sp>
        <p:nvSpPr>
          <p:cNvPr id="3" name="Місце для номера слайда 2"/>
          <p:cNvSpPr>
            <a:spLocks noGrp="1"/>
          </p:cNvSpPr>
          <p:nvPr>
            <p:ph type="sldNum" sz="quarter" idx="12"/>
          </p:nvPr>
        </p:nvSpPr>
        <p:spPr>
          <a:xfrm>
            <a:off x="11843518" y="6361776"/>
            <a:ext cx="348482" cy="365125"/>
          </a:xfrm>
        </p:spPr>
        <p:txBody>
          <a:bodyPr/>
          <a:lstStyle/>
          <a:p>
            <a:fld id="{699E7D77-901A-3642-843D-2FAAB87BAC81}" type="slidenum">
              <a:rPr lang="en-US" sz="2800" smtClean="0"/>
              <a:t>9</a:t>
            </a:fld>
            <a:endParaRPr lang="en-US" sz="2800" dirty="0"/>
          </a:p>
        </p:txBody>
      </p:sp>
      <p:sp>
        <p:nvSpPr>
          <p:cNvPr id="13" name="Округлений прямокутник 12"/>
          <p:cNvSpPr/>
          <p:nvPr/>
        </p:nvSpPr>
        <p:spPr>
          <a:xfrm>
            <a:off x="149629" y="1567267"/>
            <a:ext cx="11720946" cy="3079548"/>
          </a:xfrm>
          <a:prstGeom prst="roundRect">
            <a:avLst>
              <a:gd name="adj" fmla="val 3978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uk-UA" sz="2000" b="1" dirty="0"/>
              <a:t>Розпорядження Кабінету Міністрів України</a:t>
            </a:r>
          </a:p>
        </p:txBody>
      </p:sp>
      <p:sp>
        <p:nvSpPr>
          <p:cNvPr id="15" name="Округлений прямокутник 14"/>
          <p:cNvSpPr/>
          <p:nvPr/>
        </p:nvSpPr>
        <p:spPr>
          <a:xfrm>
            <a:off x="3301523" y="3267980"/>
            <a:ext cx="5483661" cy="1174566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/>
              <a:t>від 08.11.2007 р. № 980-р </a:t>
            </a:r>
            <a:endParaRPr lang="uk-UA" b="1" dirty="0" smtClean="0"/>
          </a:p>
          <a:p>
            <a:pPr algn="ctr"/>
            <a:r>
              <a:rPr lang="uk-UA" dirty="0" smtClean="0"/>
              <a:t>«</a:t>
            </a:r>
            <a:r>
              <a:rPr lang="uk-UA" dirty="0"/>
              <a:t>Про затвердження плану першочергових заходів з профілактики травматизму невиробничого характеру»</a:t>
            </a:r>
            <a:endParaRPr lang="uk-UA" b="1" dirty="0"/>
          </a:p>
        </p:txBody>
      </p:sp>
      <p:sp>
        <p:nvSpPr>
          <p:cNvPr id="17" name="Округлений прямокутник 16"/>
          <p:cNvSpPr/>
          <p:nvPr/>
        </p:nvSpPr>
        <p:spPr>
          <a:xfrm>
            <a:off x="224445" y="2030923"/>
            <a:ext cx="5669280" cy="1168260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/>
              <a:t>від 14.06.2017 р. № 481-р </a:t>
            </a:r>
            <a:endParaRPr lang="uk-UA" b="1" dirty="0" smtClean="0"/>
          </a:p>
          <a:p>
            <a:pPr algn="ctr"/>
            <a:r>
              <a:rPr lang="uk-UA" dirty="0" smtClean="0"/>
              <a:t>«</a:t>
            </a:r>
            <a:r>
              <a:rPr lang="uk-UA" dirty="0"/>
              <a:t>Про схвалення Стратегії підвищення рівня безпеки дорожнього руху в Україні на період до 2020 року</a:t>
            </a:r>
            <a:r>
              <a:rPr lang="uk-UA" dirty="0" smtClean="0"/>
              <a:t>»</a:t>
            </a:r>
            <a:endParaRPr lang="uk-UA" b="1" dirty="0"/>
          </a:p>
        </p:txBody>
      </p:sp>
      <p:sp>
        <p:nvSpPr>
          <p:cNvPr id="18" name="Округлений прямокутник 17"/>
          <p:cNvSpPr/>
          <p:nvPr/>
        </p:nvSpPr>
        <p:spPr>
          <a:xfrm>
            <a:off x="6043354" y="2030923"/>
            <a:ext cx="5669280" cy="1174566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/>
              <a:t>від 28 березня 2018 р. № 231-р </a:t>
            </a:r>
            <a:endParaRPr lang="uk-UA" b="1" dirty="0" smtClean="0"/>
          </a:p>
          <a:p>
            <a:pPr algn="ctr"/>
            <a:r>
              <a:rPr lang="uk-UA" dirty="0" smtClean="0"/>
              <a:t>«</a:t>
            </a:r>
            <a:r>
              <a:rPr lang="uk-UA" dirty="0"/>
              <a:t>Про затвердження плану заходів щодо реалізації Стратегії підвищення рівня безпеки дорожнього руху в Україні на період до 2020 року»</a:t>
            </a:r>
            <a:endParaRPr lang="uk-UA" b="1" dirty="0"/>
          </a:p>
        </p:txBody>
      </p:sp>
      <p:sp>
        <p:nvSpPr>
          <p:cNvPr id="19" name="Округлений прямокутник 18"/>
          <p:cNvSpPr/>
          <p:nvPr/>
        </p:nvSpPr>
        <p:spPr>
          <a:xfrm>
            <a:off x="224444" y="5298169"/>
            <a:ext cx="5818909" cy="1357248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/>
              <a:t>від </a:t>
            </a:r>
            <a:r>
              <a:rPr lang="uk-UA" b="1" dirty="0"/>
              <a:t>26.01.2005 № 15</a:t>
            </a:r>
            <a:r>
              <a:rPr lang="uk-UA" dirty="0"/>
              <a:t> </a:t>
            </a:r>
            <a:endParaRPr lang="uk-UA" dirty="0" smtClean="0"/>
          </a:p>
          <a:p>
            <a:pPr algn="ctr"/>
            <a:r>
              <a:rPr lang="uk-UA" dirty="0" smtClean="0"/>
              <a:t>«</a:t>
            </a:r>
            <a:r>
              <a:rPr lang="uk-UA" dirty="0"/>
              <a:t>Про затвердження Типового положення про порядок проведення навчання і перевірки знань з питань охорони праці та Переліку робіт з підвищеною небезпекою</a:t>
            </a:r>
            <a:r>
              <a:rPr lang="uk-UA" dirty="0" smtClean="0"/>
              <a:t>» із змінами</a:t>
            </a:r>
            <a:endParaRPr lang="uk-UA" b="1" dirty="0"/>
          </a:p>
        </p:txBody>
      </p:sp>
      <p:sp>
        <p:nvSpPr>
          <p:cNvPr id="20" name="Округлений прямокутник 19"/>
          <p:cNvSpPr/>
          <p:nvPr/>
        </p:nvSpPr>
        <p:spPr>
          <a:xfrm>
            <a:off x="6152739" y="5298169"/>
            <a:ext cx="5643675" cy="1357248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/>
              <a:t>від </a:t>
            </a:r>
            <a:r>
              <a:rPr lang="uk-UA" b="1" dirty="0"/>
              <a:t>15.11.2004 № 255 </a:t>
            </a:r>
            <a:endParaRPr lang="uk-UA" b="1" dirty="0" smtClean="0"/>
          </a:p>
          <a:p>
            <a:pPr algn="ctr"/>
            <a:r>
              <a:rPr lang="uk-UA" dirty="0" smtClean="0"/>
              <a:t>«</a:t>
            </a:r>
            <a:r>
              <a:rPr lang="uk-UA" dirty="0"/>
              <a:t>Про затвердження Типового положення про службу охорони праці»</a:t>
            </a:r>
            <a:endParaRPr lang="uk-UA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112327" y="208063"/>
            <a:ext cx="6866313" cy="748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aseline="30000" dirty="0" smtClean="0">
                <a:latin typeface="Microtype" pitchFamily="2" charset="-52"/>
                <a:cs typeface="Arial" pitchFamily="34" charset="0"/>
              </a:rPr>
              <a:t>Перевірка </a:t>
            </a:r>
            <a:r>
              <a:rPr lang="uk-UA" sz="3200" baseline="30000" dirty="0">
                <a:latin typeface="Microtype" pitchFamily="2" charset="-52"/>
                <a:cs typeface="Arial" pitchFamily="34" charset="0"/>
              </a:rPr>
              <a:t>знань з питань охорони праці та безпеки життєдіяльності посадових осіб </a:t>
            </a:r>
          </a:p>
        </p:txBody>
      </p:sp>
    </p:spTree>
    <p:extLst>
      <p:ext uri="{BB962C8B-B14F-4D97-AF65-F5344CB8AC3E}">
        <p14:creationId xmlns:p14="http://schemas.microsoft.com/office/powerpoint/2010/main" val="3635360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Округлений прямокутник 11"/>
          <p:cNvSpPr/>
          <p:nvPr/>
        </p:nvSpPr>
        <p:spPr>
          <a:xfrm>
            <a:off x="83127" y="3270483"/>
            <a:ext cx="11646785" cy="3456418"/>
          </a:xfrm>
          <a:prstGeom prst="roundRect">
            <a:avLst>
              <a:gd name="adj" fmla="val 2230"/>
            </a:avLst>
          </a:prstGeom>
          <a:solidFill>
            <a:schemeClr val="accent6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uk-UA" sz="2000" b="1" dirty="0"/>
              <a:t>Накази Міністерства освіти і науки України</a:t>
            </a:r>
          </a:p>
        </p:txBody>
      </p:sp>
      <p:sp>
        <p:nvSpPr>
          <p:cNvPr id="3" name="Місце для номера слайда 2"/>
          <p:cNvSpPr>
            <a:spLocks noGrp="1"/>
          </p:cNvSpPr>
          <p:nvPr>
            <p:ph type="sldNum" sz="quarter" idx="12"/>
          </p:nvPr>
        </p:nvSpPr>
        <p:spPr>
          <a:xfrm>
            <a:off x="11621193" y="6361776"/>
            <a:ext cx="570807" cy="365125"/>
          </a:xfrm>
        </p:spPr>
        <p:txBody>
          <a:bodyPr/>
          <a:lstStyle/>
          <a:p>
            <a:fld id="{699E7D77-901A-3642-843D-2FAAB87BAC81}" type="slidenum">
              <a:rPr lang="en-US" sz="2800" smtClean="0"/>
              <a:t>10</a:t>
            </a:fld>
            <a:endParaRPr lang="en-US" sz="2800" dirty="0"/>
          </a:p>
        </p:txBody>
      </p:sp>
      <p:sp>
        <p:nvSpPr>
          <p:cNvPr id="11" name="Округлений прямокутник 10"/>
          <p:cNvSpPr/>
          <p:nvPr/>
        </p:nvSpPr>
        <p:spPr>
          <a:xfrm>
            <a:off x="157943" y="3625305"/>
            <a:ext cx="3499657" cy="1377373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/>
              <a:t>від </a:t>
            </a:r>
            <a:r>
              <a:rPr lang="uk-UA" b="1" dirty="0"/>
              <a:t>15.08.2016 № 974</a:t>
            </a:r>
            <a:r>
              <a:rPr lang="uk-UA" dirty="0"/>
              <a:t> </a:t>
            </a:r>
            <a:endParaRPr lang="uk-UA" dirty="0" smtClean="0"/>
          </a:p>
          <a:p>
            <a:pPr algn="ctr"/>
            <a:r>
              <a:rPr lang="uk-UA" dirty="0" smtClean="0"/>
              <a:t>«</a:t>
            </a:r>
            <a:r>
              <a:rPr lang="uk-UA" dirty="0"/>
              <a:t>Про затвердження Правил пожежної безпеки для навчальних закладів та установ системи освіти України</a:t>
            </a:r>
            <a:r>
              <a:rPr lang="uk-UA" dirty="0" smtClean="0"/>
              <a:t>»</a:t>
            </a:r>
            <a:endParaRPr lang="uk-UA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1" y="992699"/>
            <a:ext cx="12191999" cy="543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 керівні документи з охорони праці та безпеки життєдіяльності</a:t>
            </a:r>
          </a:p>
        </p:txBody>
      </p:sp>
      <p:sp>
        <p:nvSpPr>
          <p:cNvPr id="19" name="Округлений прямокутник 18"/>
          <p:cNvSpPr/>
          <p:nvPr/>
        </p:nvSpPr>
        <p:spPr>
          <a:xfrm>
            <a:off x="3697917" y="3613118"/>
            <a:ext cx="4137983" cy="1665721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/>
              <a:t>від 26.12.2017 № 1669 </a:t>
            </a:r>
            <a:endParaRPr lang="uk-UA" b="1" dirty="0" smtClean="0"/>
          </a:p>
          <a:p>
            <a:pPr algn="ctr"/>
            <a:r>
              <a:rPr lang="uk-UA" dirty="0" smtClean="0"/>
              <a:t>«</a:t>
            </a:r>
            <a:r>
              <a:rPr lang="uk-UA" dirty="0"/>
              <a:t>Про затвердження Положення про організацію роботи з охорони праці та безпеки життєдіяльності учасників освітнього процесу в установах і закладах освіти»</a:t>
            </a:r>
            <a:endParaRPr lang="uk-UA" b="1" dirty="0"/>
          </a:p>
        </p:txBody>
      </p:sp>
      <p:sp>
        <p:nvSpPr>
          <p:cNvPr id="20" name="Округлений прямокутник 19"/>
          <p:cNvSpPr/>
          <p:nvPr/>
        </p:nvSpPr>
        <p:spPr>
          <a:xfrm>
            <a:off x="178102" y="5123561"/>
            <a:ext cx="3479498" cy="1542185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/>
              <a:t>від 22.11.2017 № 1514 </a:t>
            </a:r>
            <a:endParaRPr lang="uk-UA" b="1" dirty="0" smtClean="0"/>
          </a:p>
          <a:p>
            <a:pPr algn="ctr"/>
            <a:r>
              <a:rPr lang="uk-UA" dirty="0" smtClean="0"/>
              <a:t>«</a:t>
            </a:r>
            <a:r>
              <a:rPr lang="uk-UA" dirty="0"/>
              <a:t>Про внесення змін до наказу Міністерства освіти і науки України від 18 квітня 2006 року № 304»</a:t>
            </a:r>
            <a:endParaRPr lang="uk-UA" b="1" dirty="0"/>
          </a:p>
        </p:txBody>
      </p:sp>
      <p:sp>
        <p:nvSpPr>
          <p:cNvPr id="21" name="Округлений прямокутник 20"/>
          <p:cNvSpPr/>
          <p:nvPr/>
        </p:nvSpPr>
        <p:spPr>
          <a:xfrm>
            <a:off x="83127" y="1494592"/>
            <a:ext cx="11646785" cy="1775891"/>
          </a:xfrm>
          <a:prstGeom prst="roundRect">
            <a:avLst>
              <a:gd name="adj" fmla="val 5471"/>
            </a:avLst>
          </a:prstGeom>
          <a:solidFill>
            <a:schemeClr val="accent1">
              <a:lumMod val="60000"/>
              <a:lumOff val="4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uk-UA" sz="2400" b="1" dirty="0" smtClean="0"/>
              <a:t>Накази Міністерства охорони здоров'я  </a:t>
            </a:r>
            <a:r>
              <a:rPr lang="uk-UA" sz="2400" b="1" dirty="0"/>
              <a:t>України</a:t>
            </a:r>
            <a:endParaRPr lang="uk-UA" sz="2400" b="1" dirty="0">
              <a:solidFill>
                <a:schemeClr val="dk1"/>
              </a:solidFill>
            </a:endParaRPr>
          </a:p>
        </p:txBody>
      </p:sp>
      <p:sp>
        <p:nvSpPr>
          <p:cNvPr id="22" name="Округлений прямокутник 21"/>
          <p:cNvSpPr/>
          <p:nvPr/>
        </p:nvSpPr>
        <p:spPr>
          <a:xfrm>
            <a:off x="211387" y="1913235"/>
            <a:ext cx="5818909" cy="1236365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/>
              <a:t>від 31.03.1994 № 46 </a:t>
            </a:r>
            <a:endParaRPr lang="uk-UA" b="1" dirty="0" smtClean="0"/>
          </a:p>
          <a:p>
            <a:pPr algn="ctr"/>
            <a:r>
              <a:rPr lang="uk-UA" dirty="0" smtClean="0"/>
              <a:t>«</a:t>
            </a:r>
            <a:r>
              <a:rPr lang="uk-UA" dirty="0"/>
              <a:t>Про затвердження Переліку важких робіт і робіт із шкідливими і небезпечними умовами праці, на яких забороняється застосування праці неповнолітніх»</a:t>
            </a:r>
            <a:endParaRPr lang="uk-UA" b="1" dirty="0"/>
          </a:p>
        </p:txBody>
      </p:sp>
      <p:sp>
        <p:nvSpPr>
          <p:cNvPr id="23" name="Округлений прямокутник 22"/>
          <p:cNvSpPr/>
          <p:nvPr/>
        </p:nvSpPr>
        <p:spPr>
          <a:xfrm>
            <a:off x="6158556" y="1913235"/>
            <a:ext cx="5513838" cy="1236365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/>
              <a:t>від 29.12.1993 № 256 </a:t>
            </a:r>
            <a:endParaRPr lang="uk-UA" b="1" dirty="0" smtClean="0"/>
          </a:p>
          <a:p>
            <a:pPr algn="ctr"/>
            <a:r>
              <a:rPr lang="uk-UA" dirty="0" smtClean="0"/>
              <a:t>«</a:t>
            </a:r>
            <a:r>
              <a:rPr lang="uk-UA" dirty="0"/>
              <a:t>Про затвердження Переліку важких робіт та робіт із шкідливими і небезпечними умовами праці, на яких забороняється застосування праці жінок»</a:t>
            </a:r>
            <a:endParaRPr lang="uk-UA" b="1" dirty="0"/>
          </a:p>
        </p:txBody>
      </p:sp>
      <p:sp>
        <p:nvSpPr>
          <p:cNvPr id="24" name="Округлений прямокутник 23"/>
          <p:cNvSpPr/>
          <p:nvPr/>
        </p:nvSpPr>
        <p:spPr>
          <a:xfrm>
            <a:off x="7975601" y="3625305"/>
            <a:ext cx="3669440" cy="1665721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/>
              <a:t>від 31.08.2001 № 616 </a:t>
            </a:r>
            <a:endParaRPr lang="uk-UA" b="1" dirty="0" smtClean="0"/>
          </a:p>
          <a:p>
            <a:pPr algn="ctr"/>
            <a:r>
              <a:rPr lang="uk-UA" dirty="0" smtClean="0"/>
              <a:t>«</a:t>
            </a:r>
            <a:r>
              <a:rPr lang="uk-UA" dirty="0"/>
              <a:t>Про затвердження Положення про порядок розслідування нещасних випадків, що сталися під час навчально-виховного процесу в навчальних закладах»</a:t>
            </a:r>
            <a:endParaRPr lang="uk-UA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5112327" y="208063"/>
            <a:ext cx="6866313" cy="748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aseline="30000" dirty="0" smtClean="0">
                <a:latin typeface="Microtype" pitchFamily="2" charset="-52"/>
                <a:cs typeface="Arial" pitchFamily="34" charset="0"/>
              </a:rPr>
              <a:t>Перевірка </a:t>
            </a:r>
            <a:r>
              <a:rPr lang="uk-UA" sz="3200" baseline="30000" dirty="0">
                <a:latin typeface="Microtype" pitchFamily="2" charset="-52"/>
                <a:cs typeface="Arial" pitchFamily="34" charset="0"/>
              </a:rPr>
              <a:t>знань з питань охорони праці та безпеки життєдіяльності посадових осіб </a:t>
            </a:r>
          </a:p>
        </p:txBody>
      </p:sp>
      <p:sp>
        <p:nvSpPr>
          <p:cNvPr id="14" name="Округлений прямокутник 13"/>
          <p:cNvSpPr/>
          <p:nvPr/>
        </p:nvSpPr>
        <p:spPr>
          <a:xfrm>
            <a:off x="3697917" y="5313001"/>
            <a:ext cx="4137983" cy="1352745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/>
              <a:t>від </a:t>
            </a:r>
            <a:r>
              <a:rPr lang="uk-UA" b="1" dirty="0" smtClean="0"/>
              <a:t>31.01.2019 </a:t>
            </a:r>
            <a:r>
              <a:rPr lang="uk-UA" b="1" dirty="0"/>
              <a:t>№ </a:t>
            </a:r>
            <a:r>
              <a:rPr lang="uk-UA" b="1" dirty="0" smtClean="0"/>
              <a:t>97 </a:t>
            </a:r>
          </a:p>
          <a:p>
            <a:pPr algn="ctr"/>
            <a:r>
              <a:rPr lang="uk-UA" dirty="0" smtClean="0"/>
              <a:t>«</a:t>
            </a:r>
            <a:r>
              <a:rPr lang="uk-UA" dirty="0"/>
              <a:t>Про </a:t>
            </a:r>
            <a:r>
              <a:rPr lang="uk-UA" dirty="0" smtClean="0"/>
              <a:t>затвердження </a:t>
            </a:r>
            <a:r>
              <a:rPr lang="uk-UA" dirty="0"/>
              <a:t>примірного тематичного плану та примірної програми навчання з питань охорони праці та </a:t>
            </a:r>
            <a:r>
              <a:rPr lang="uk-UA" dirty="0" smtClean="0"/>
              <a:t>БЖД»</a:t>
            </a:r>
            <a:endParaRPr lang="uk-UA" b="1" dirty="0"/>
          </a:p>
        </p:txBody>
      </p:sp>
      <p:sp>
        <p:nvSpPr>
          <p:cNvPr id="15" name="Округлений прямокутник 14"/>
          <p:cNvSpPr/>
          <p:nvPr/>
        </p:nvSpPr>
        <p:spPr>
          <a:xfrm>
            <a:off x="7975601" y="5330685"/>
            <a:ext cx="3669439" cy="1365359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/>
              <a:t>від </a:t>
            </a:r>
            <a:r>
              <a:rPr lang="uk-UA" b="1" dirty="0" smtClean="0"/>
              <a:t>01.02.2019 </a:t>
            </a:r>
            <a:r>
              <a:rPr lang="uk-UA" b="1" dirty="0"/>
              <a:t>№ </a:t>
            </a:r>
            <a:r>
              <a:rPr lang="uk-UA" b="1" dirty="0" smtClean="0"/>
              <a:t>114 </a:t>
            </a:r>
          </a:p>
          <a:p>
            <a:pPr algn="ctr"/>
            <a:r>
              <a:rPr lang="uk-UA" dirty="0" smtClean="0"/>
              <a:t>«</a:t>
            </a:r>
            <a:r>
              <a:rPr lang="uk-UA" dirty="0"/>
              <a:t>Про проведення навчання, підвищення кваліфікації та перевірки знань посадових осіб з питань охорони праці та </a:t>
            </a:r>
            <a:r>
              <a:rPr lang="uk-UA" dirty="0" smtClean="0"/>
              <a:t>БЖД»</a:t>
            </a:r>
            <a:endParaRPr lang="uk-UA" b="1" dirty="0"/>
          </a:p>
        </p:txBody>
      </p:sp>
    </p:spTree>
    <p:extLst>
      <p:ext uri="{BB962C8B-B14F-4D97-AF65-F5344CB8AC3E}">
        <p14:creationId xmlns:p14="http://schemas.microsoft.com/office/powerpoint/2010/main" val="2530766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номера слайда 2"/>
          <p:cNvSpPr>
            <a:spLocks noGrp="1"/>
          </p:cNvSpPr>
          <p:nvPr>
            <p:ph type="sldNum" sz="quarter" idx="12"/>
          </p:nvPr>
        </p:nvSpPr>
        <p:spPr>
          <a:xfrm>
            <a:off x="11621193" y="6361776"/>
            <a:ext cx="570807" cy="365125"/>
          </a:xfrm>
        </p:spPr>
        <p:txBody>
          <a:bodyPr/>
          <a:lstStyle/>
          <a:p>
            <a:fld id="{699E7D77-901A-3642-843D-2FAAB87BAC81}" type="slidenum">
              <a:rPr lang="en-US" sz="2800" smtClean="0"/>
              <a:t>11</a:t>
            </a:fld>
            <a:endParaRPr lang="en-US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5112327" y="208063"/>
            <a:ext cx="6866313" cy="748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aseline="30000" dirty="0" smtClean="0">
                <a:latin typeface="Microtype" pitchFamily="2" charset="-52"/>
                <a:cs typeface="Arial" pitchFamily="34" charset="0"/>
              </a:rPr>
              <a:t>Перевірка </a:t>
            </a:r>
            <a:r>
              <a:rPr lang="uk-UA" sz="3200" baseline="30000" dirty="0">
                <a:latin typeface="Microtype" pitchFamily="2" charset="-52"/>
                <a:cs typeface="Arial" pitchFamily="34" charset="0"/>
              </a:rPr>
              <a:t>знань з питань охорони праці та безпеки життєдіяльності посадових осіб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11" y="1119700"/>
            <a:ext cx="5977290" cy="560720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574" y="1119700"/>
            <a:ext cx="5845866" cy="469805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6108701" y="5830458"/>
            <a:ext cx="592073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dirty="0" smtClean="0"/>
              <a:t>Посилання: </a:t>
            </a:r>
            <a:r>
              <a:rPr lang="en-US" sz="1600" dirty="0">
                <a:hlinkClick r:id="rId5"/>
              </a:rPr>
              <a:t>https://</a:t>
            </a:r>
            <a:r>
              <a:rPr lang="en-US" sz="1600" dirty="0" smtClean="0">
                <a:hlinkClick r:id="rId5"/>
              </a:rPr>
              <a:t>mon.gov.ua/ua/ministerstvo/diyalnist/civilnij-zahist-ta-bezpeka-zhittyediyalnosti</a:t>
            </a:r>
            <a:r>
              <a:rPr lang="uk-UA" sz="1600" dirty="0" smtClean="0"/>
              <a:t>;</a:t>
            </a:r>
          </a:p>
          <a:p>
            <a:r>
              <a:rPr lang="en-US" sz="1600" dirty="0" smtClean="0">
                <a:hlinkClick r:id="rId6"/>
              </a:rPr>
              <a:t>https</a:t>
            </a:r>
            <a:r>
              <a:rPr lang="en-US" sz="1600" dirty="0">
                <a:hlinkClick r:id="rId6"/>
              </a:rPr>
              <a:t>://</a:t>
            </a:r>
            <a:r>
              <a:rPr lang="en-US" sz="1600" dirty="0" smtClean="0">
                <a:hlinkClick r:id="rId6"/>
              </a:rPr>
              <a:t>mon.gov.ua/ua/ministerstvo/diyalnist/mobilizacijna-robota</a:t>
            </a:r>
            <a:endParaRPr lang="uk-UA" sz="1600" dirty="0" smtClean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523447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Округлений прямокутник 13"/>
          <p:cNvSpPr/>
          <p:nvPr/>
        </p:nvSpPr>
        <p:spPr>
          <a:xfrm>
            <a:off x="108065" y="1413165"/>
            <a:ext cx="11571317" cy="5378334"/>
          </a:xfrm>
          <a:prstGeom prst="roundRect">
            <a:avLst>
              <a:gd name="adj" fmla="val 3791"/>
            </a:avLst>
          </a:prstGeom>
          <a:solidFill>
            <a:srgbClr val="FF99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uk-UA" b="1" dirty="0" smtClean="0">
                <a:solidFill>
                  <a:schemeClr val="tx1"/>
                </a:solidFill>
              </a:rPr>
              <a:t>Наказ Міністерства освіти і науки України від </a:t>
            </a:r>
            <a:r>
              <a:rPr lang="uk-UA" b="1" dirty="0">
                <a:solidFill>
                  <a:schemeClr val="tx1"/>
                </a:solidFill>
              </a:rPr>
              <a:t>26.12.2017 № 1669 </a:t>
            </a:r>
          </a:p>
          <a:p>
            <a:pPr algn="ctr"/>
            <a:r>
              <a:rPr lang="uk-UA" dirty="0">
                <a:solidFill>
                  <a:schemeClr val="tx1"/>
                </a:solidFill>
              </a:rPr>
              <a:t>«Про затвердження Положення про організацію роботи з охорони праці та безпеки життєдіяльності учасників освітнього процесу в установах і закладах освіти»</a:t>
            </a:r>
            <a:endParaRPr lang="uk-UA" b="1" dirty="0">
              <a:solidFill>
                <a:schemeClr val="tx1"/>
              </a:solidFill>
            </a:endParaRPr>
          </a:p>
        </p:txBody>
      </p:sp>
      <p:sp>
        <p:nvSpPr>
          <p:cNvPr id="3" name="Місце для номера слайда 2"/>
          <p:cNvSpPr>
            <a:spLocks noGrp="1"/>
          </p:cNvSpPr>
          <p:nvPr>
            <p:ph type="sldNum" sz="quarter" idx="12"/>
          </p:nvPr>
        </p:nvSpPr>
        <p:spPr>
          <a:xfrm>
            <a:off x="11621193" y="6361776"/>
            <a:ext cx="570807" cy="365125"/>
          </a:xfrm>
        </p:spPr>
        <p:txBody>
          <a:bodyPr/>
          <a:lstStyle/>
          <a:p>
            <a:fld id="{699E7D77-901A-3642-843D-2FAAB87BAC81}" type="slidenum">
              <a:rPr lang="en-US" sz="2800" smtClean="0"/>
              <a:t>12</a:t>
            </a:fld>
            <a:endParaRPr lang="en-US" sz="2800" dirty="0"/>
          </a:p>
        </p:txBody>
      </p:sp>
      <p:sp>
        <p:nvSpPr>
          <p:cNvPr id="2" name="Округлений прямокутник 1"/>
          <p:cNvSpPr/>
          <p:nvPr/>
        </p:nvSpPr>
        <p:spPr>
          <a:xfrm>
            <a:off x="315885" y="2435630"/>
            <a:ext cx="11230494" cy="3926146"/>
          </a:xfrm>
          <a:prstGeom prst="roundRect">
            <a:avLst>
              <a:gd name="adj" fmla="val 4089"/>
            </a:avLst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uk-UA" sz="2000" dirty="0"/>
              <a:t>Наказ про розподіл (розмежування) функціональних обов'язків між керівником та його заступниками;</a:t>
            </a:r>
          </a:p>
          <a:p>
            <a:pPr marL="342900" indent="-34290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uk-UA" sz="2000" dirty="0"/>
              <a:t>Персональні посадові інструкції працівників з відповідним розділом з питань охорони праці та безпеки життєдіяльності, затверджені наказом установи;</a:t>
            </a:r>
          </a:p>
          <a:p>
            <a:pPr marL="342900" indent="-34290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uk-UA" sz="2000" dirty="0"/>
              <a:t>Розділ у колективному договорі (угоді) з питань охорони праці та безпеки життєдіяльності;</a:t>
            </a:r>
          </a:p>
          <a:p>
            <a:pPr marL="342900" indent="-34290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uk-UA" sz="2000" dirty="0"/>
              <a:t>Наказ про призначення відповідальних посадових осіб за охорону праці, безпеку життєдіяльності в кабінетах, лабораторіях, за експлуатацію електрогосподарства, газового господарства тощо;</a:t>
            </a:r>
          </a:p>
          <a:p>
            <a:pPr marL="342900" indent="-34290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uk-UA" sz="2000" dirty="0"/>
              <a:t>Положення про організацію роботи з охорони праці учасників </a:t>
            </a:r>
            <a:r>
              <a:rPr lang="uk-UA" sz="2000" dirty="0" smtClean="0"/>
              <a:t>освітнього </a:t>
            </a:r>
            <a:r>
              <a:rPr lang="uk-UA" sz="2000" dirty="0"/>
              <a:t>процесу в установах і закладах освіти, затверджується наказом установи;</a:t>
            </a:r>
          </a:p>
          <a:p>
            <a:pPr marL="342900" indent="-34290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uk-UA" sz="2000" dirty="0"/>
              <a:t>Правила внутрішнього трудового розпорядку</a:t>
            </a:r>
            <a:r>
              <a:rPr lang="uk-UA" sz="2000" dirty="0" smtClean="0"/>
              <a:t>;</a:t>
            </a:r>
            <a:endParaRPr lang="uk-UA" sz="2000" dirty="0"/>
          </a:p>
        </p:txBody>
      </p:sp>
      <p:sp>
        <p:nvSpPr>
          <p:cNvPr id="15" name="TextBox 14"/>
          <p:cNvSpPr txBox="1"/>
          <p:nvPr/>
        </p:nvSpPr>
        <p:spPr>
          <a:xfrm>
            <a:off x="1" y="913512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Організація роботи з питань охорони праці та безпеки життєдіяльності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112327" y="208063"/>
            <a:ext cx="6866313" cy="748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aseline="30000" dirty="0" smtClean="0">
                <a:latin typeface="Microtype" pitchFamily="2" charset="-52"/>
                <a:cs typeface="Arial" pitchFamily="34" charset="0"/>
              </a:rPr>
              <a:t>Перевірка </a:t>
            </a:r>
            <a:r>
              <a:rPr lang="uk-UA" sz="3200" baseline="30000" dirty="0">
                <a:latin typeface="Microtype" pitchFamily="2" charset="-52"/>
                <a:cs typeface="Arial" pitchFamily="34" charset="0"/>
              </a:rPr>
              <a:t>знань з питань охорони праці та безпеки життєдіяльності посадових осіб </a:t>
            </a:r>
          </a:p>
        </p:txBody>
      </p:sp>
    </p:spTree>
    <p:extLst>
      <p:ext uri="{BB962C8B-B14F-4D97-AF65-F5344CB8AC3E}">
        <p14:creationId xmlns:p14="http://schemas.microsoft.com/office/powerpoint/2010/main" val="3154625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круглений прямокутник 3"/>
          <p:cNvSpPr/>
          <p:nvPr/>
        </p:nvSpPr>
        <p:spPr>
          <a:xfrm>
            <a:off x="108065" y="1421477"/>
            <a:ext cx="11513128" cy="5305424"/>
          </a:xfrm>
          <a:prstGeom prst="roundRect">
            <a:avLst>
              <a:gd name="adj" fmla="val 3791"/>
            </a:avLst>
          </a:prstGeom>
          <a:solidFill>
            <a:srgbClr val="FF99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uk-UA" b="1" dirty="0" smtClean="0">
                <a:solidFill>
                  <a:schemeClr val="tx1"/>
                </a:solidFill>
              </a:rPr>
              <a:t>Наказ Міністерства освіти і науки України від </a:t>
            </a:r>
            <a:r>
              <a:rPr lang="uk-UA" b="1" dirty="0">
                <a:solidFill>
                  <a:schemeClr val="tx1"/>
                </a:solidFill>
              </a:rPr>
              <a:t>26.12.2017 № 1669 </a:t>
            </a:r>
          </a:p>
          <a:p>
            <a:pPr algn="ctr"/>
            <a:r>
              <a:rPr lang="uk-UA" dirty="0">
                <a:solidFill>
                  <a:schemeClr val="tx1"/>
                </a:solidFill>
              </a:rPr>
              <a:t>«Про затвердження Положення про організацію роботи з охорони праці та безпеки життєдіяльності учасників освітнього процесу в установах і закладах освіти»</a:t>
            </a:r>
            <a:endParaRPr lang="uk-UA" b="1" dirty="0">
              <a:solidFill>
                <a:schemeClr val="tx1"/>
              </a:solidFill>
            </a:endParaRPr>
          </a:p>
        </p:txBody>
      </p:sp>
      <p:sp>
        <p:nvSpPr>
          <p:cNvPr id="3" name="Місце для номера слайда 2"/>
          <p:cNvSpPr>
            <a:spLocks noGrp="1"/>
          </p:cNvSpPr>
          <p:nvPr>
            <p:ph type="sldNum" sz="quarter" idx="12"/>
          </p:nvPr>
        </p:nvSpPr>
        <p:spPr>
          <a:xfrm>
            <a:off x="11621193" y="6361776"/>
            <a:ext cx="570807" cy="365125"/>
          </a:xfrm>
        </p:spPr>
        <p:txBody>
          <a:bodyPr/>
          <a:lstStyle/>
          <a:p>
            <a:fld id="{699E7D77-901A-3642-843D-2FAAB87BAC81}" type="slidenum">
              <a:rPr lang="en-US" sz="2800" smtClean="0"/>
              <a:t>13</a:t>
            </a:fld>
            <a:endParaRPr lang="en-US" sz="2800" dirty="0"/>
          </a:p>
        </p:txBody>
      </p:sp>
      <p:sp>
        <p:nvSpPr>
          <p:cNvPr id="16" name="TextBox 15"/>
          <p:cNvSpPr txBox="1"/>
          <p:nvPr/>
        </p:nvSpPr>
        <p:spPr>
          <a:xfrm>
            <a:off x="5611091" y="208063"/>
            <a:ext cx="6458989" cy="748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aseline="30000" dirty="0" smtClean="0">
                <a:latin typeface="Microtype" pitchFamily="2" charset="-52"/>
                <a:cs typeface="Arial" pitchFamily="34" charset="0"/>
              </a:rPr>
              <a:t>Конференція «Безпека в сучасних закладах освіти від учня до вчителя»</a:t>
            </a:r>
            <a:endParaRPr lang="uk-UA" sz="3200" baseline="30000" dirty="0">
              <a:latin typeface="Microtype" pitchFamily="2" charset="-52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" y="913512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Організація роботи з питань охорони праці та безпеки життєдіяльності</a:t>
            </a:r>
          </a:p>
        </p:txBody>
      </p:sp>
      <p:sp>
        <p:nvSpPr>
          <p:cNvPr id="2" name="Округлений прямокутник 1"/>
          <p:cNvSpPr/>
          <p:nvPr/>
        </p:nvSpPr>
        <p:spPr>
          <a:xfrm>
            <a:off x="261851" y="2444259"/>
            <a:ext cx="11205556" cy="3989792"/>
          </a:xfrm>
          <a:prstGeom prst="roundRect">
            <a:avLst>
              <a:gd name="adj" fmla="val 4089"/>
            </a:avLst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uk-UA" sz="2000" dirty="0"/>
              <a:t>Плани евакуації працівників, учасників освітнього процесу на випадок пожежі або інших надзвичайних подій;</a:t>
            </a:r>
          </a:p>
          <a:p>
            <a:pPr marL="342900" indent="-34290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uk-UA" sz="2000" dirty="0" smtClean="0"/>
              <a:t>Програми </a:t>
            </a:r>
            <a:r>
              <a:rPr lang="uk-UA" sz="2000" dirty="0"/>
              <a:t>проведення вступного та первинного інструктажу з питань охорони праці та безпеки життєдіяльності, затверджені наказом установи;</a:t>
            </a:r>
          </a:p>
          <a:p>
            <a:pPr marL="342900" indent="-34290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uk-UA" sz="2000" dirty="0"/>
              <a:t>Інструкції з охорони праці на робочих місцях;</a:t>
            </a:r>
          </a:p>
          <a:p>
            <a:pPr marL="342900" indent="-34290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uk-UA" sz="2000" dirty="0"/>
              <a:t>Інструкції з охорони праці, безпеки діяльності для кабінетів (лабораторій) хімії, біології, фізики, інформатики, обслуговуючої праці, майстерень, спортзалів, </a:t>
            </a:r>
            <a:r>
              <a:rPr lang="uk-UA" sz="2000" dirty="0" smtClean="0"/>
              <a:t>котельнь, їдальнь </a:t>
            </a:r>
            <a:r>
              <a:rPr lang="uk-UA" sz="2000" dirty="0"/>
              <a:t>тощо;</a:t>
            </a:r>
          </a:p>
          <a:p>
            <a:pPr marL="342900" indent="-34290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uk-UA" sz="2000" dirty="0"/>
              <a:t>Журнали реєстрації інструктажів згідно з нормативними актами (для працівників, студентів, аспірантів, учнів, вихованців);</a:t>
            </a:r>
          </a:p>
          <a:p>
            <a:pPr marL="342900" indent="-34290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uk-UA" sz="2000" dirty="0"/>
              <a:t>Журнал реєстрації нещасних випадків на виробництві;</a:t>
            </a:r>
          </a:p>
          <a:p>
            <a:pPr marL="342900" indent="-34290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uk-UA" sz="2000" dirty="0"/>
              <a:t>Журнал реєстрації нещасних випадків з вихованцями, учнями, </a:t>
            </a:r>
            <a:r>
              <a:rPr lang="uk-UA" sz="2000" dirty="0" smtClean="0"/>
              <a:t>студентами</a:t>
            </a:r>
            <a:endParaRPr lang="uk-UA" sz="2000" dirty="0"/>
          </a:p>
        </p:txBody>
      </p:sp>
    </p:spTree>
    <p:extLst>
      <p:ext uri="{BB962C8B-B14F-4D97-AF65-F5344CB8AC3E}">
        <p14:creationId xmlns:p14="http://schemas.microsoft.com/office/powerpoint/2010/main" val="4292543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номера слайда 2"/>
          <p:cNvSpPr>
            <a:spLocks noGrp="1"/>
          </p:cNvSpPr>
          <p:nvPr>
            <p:ph type="sldNum" sz="quarter" idx="12"/>
          </p:nvPr>
        </p:nvSpPr>
        <p:spPr>
          <a:xfrm>
            <a:off x="11621193" y="6361776"/>
            <a:ext cx="570807" cy="365125"/>
          </a:xfrm>
        </p:spPr>
        <p:txBody>
          <a:bodyPr/>
          <a:lstStyle/>
          <a:p>
            <a:fld id="{699E7D77-901A-3642-843D-2FAAB87BAC81}" type="slidenum">
              <a:rPr lang="en-US" sz="2800" smtClean="0"/>
              <a:t>14</a:t>
            </a:fld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0" y="956986"/>
            <a:ext cx="121919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організації навчання та перевірки знань з питань охорони праці та </a:t>
            </a:r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безпеки життєдіяльності</a:t>
            </a:r>
            <a:endParaRPr lang="uk-UA" sz="3600" b="1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круглений прямокутник 4"/>
          <p:cNvSpPr/>
          <p:nvPr/>
        </p:nvSpPr>
        <p:spPr>
          <a:xfrm>
            <a:off x="99753" y="2157315"/>
            <a:ext cx="11654443" cy="4569585"/>
          </a:xfrm>
          <a:prstGeom prst="roundRect">
            <a:avLst>
              <a:gd name="adj" fmla="val 502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uk-UA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Положення </a:t>
            </a:r>
            <a:r>
              <a:rPr lang="uk-UA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 порядок проведення навчання та перевірки знань з питань охорони праці та безпеки життєдіяльності </a:t>
            </a:r>
            <a:r>
              <a:rPr lang="uk-UA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відповідних органів управління освітою (суб'єктів господарювання), затверджується відповідним наказом</a:t>
            </a:r>
          </a:p>
          <a:p>
            <a:pPr algn="just"/>
            <a:r>
              <a:rPr lang="uk-UA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План-графіки </a:t>
            </a:r>
            <a:r>
              <a:rPr lang="uk-UA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проведення навчання та перевірки знань з питань охорони праці та безпеки життєдіяльності</a:t>
            </a:r>
            <a:r>
              <a:rPr lang="uk-UA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що затверджується відповідними </a:t>
            </a:r>
            <a:r>
              <a:rPr lang="uk-UA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наказами </a:t>
            </a:r>
            <a:r>
              <a:rPr lang="uk-UA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 з якими мають бути ознайомлені працівники.</a:t>
            </a:r>
          </a:p>
          <a:p>
            <a:pPr marL="355600" indent="0" algn="just">
              <a:buNone/>
            </a:pPr>
            <a:r>
              <a:rPr lang="uk-UA" sz="14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(Пункт 3.2 Типового положення про порядок проведення навчання і перевірки знань з питань охорони праці та Переліку робіт з підвищеною небезпекою, затвердженого наказом  Державного комітету України з нагляду за охороною праці від 26.01.2005 № 15, зареєстрованого в Міністерстві юстиції України 15.02.2005 за № 231/10511)</a:t>
            </a:r>
          </a:p>
          <a:p>
            <a:pPr indent="-355600" algn="just"/>
            <a:r>
              <a:rPr lang="uk-UA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установах та закладах освіти навчання працівників з питань охорони праці </a:t>
            </a:r>
            <a:r>
              <a:rPr lang="uk-UA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проводиться у вигляді складової частини навчання з питань охорони праці, безпеки життєдіяльності, при цьому кількість годин і тематика навчання з питань охорони праці має відповідати Типовому положенню. Навчанню і перевірці знань підлягають усі без винятку працівники установ та закладів освіти з урахуванням умов праці та їх діяльності (педагогічної, громадської тощо).</a:t>
            </a:r>
          </a:p>
          <a:p>
            <a:pPr marL="355600" algn="just"/>
            <a:r>
              <a:rPr lang="uk-UA" sz="14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(Пункт 3.2 Положення про порядок проведення навчання і перевірки знань з питань охорони праці та безпеки життєдіяльності в закладах, установах, організаціях, підприємствах, що належать до сфери управління Міністерства освіти і науки України</a:t>
            </a:r>
            <a:r>
              <a:rPr lang="uk-UA" sz="14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14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затвердженого наказом  Міністерства від 18.04.2006 № </a:t>
            </a:r>
            <a:r>
              <a:rPr lang="uk-UA" sz="14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304 </a:t>
            </a:r>
            <a:r>
              <a:rPr lang="uk-UA" sz="14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(у редакції наказу </a:t>
            </a:r>
            <a:r>
              <a:rPr lang="uk-UA" sz="14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Міністерства освіти і </a:t>
            </a:r>
            <a:r>
              <a:rPr lang="uk-UA" sz="14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науки </a:t>
            </a:r>
            <a:r>
              <a:rPr lang="uk-UA" sz="14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 22.11.2017 </a:t>
            </a:r>
            <a:r>
              <a:rPr lang="uk-UA" sz="14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1514), зареєстровано в Міністерстві юстиції України 14 грудня 2017 р. за № 1512/31380)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112327" y="208063"/>
            <a:ext cx="6866313" cy="748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aseline="30000" dirty="0" smtClean="0">
                <a:latin typeface="Microtype" pitchFamily="2" charset="-52"/>
                <a:cs typeface="Arial" pitchFamily="34" charset="0"/>
              </a:rPr>
              <a:t>Перевірка </a:t>
            </a:r>
            <a:r>
              <a:rPr lang="uk-UA" sz="3200" baseline="30000" dirty="0">
                <a:latin typeface="Microtype" pitchFamily="2" charset="-52"/>
                <a:cs typeface="Arial" pitchFamily="34" charset="0"/>
              </a:rPr>
              <a:t>знань з питань охорони праці та безпеки життєдіяльності посадових осіб </a:t>
            </a:r>
          </a:p>
        </p:txBody>
      </p:sp>
    </p:spTree>
    <p:extLst>
      <p:ext uri="{BB962C8B-B14F-4D97-AF65-F5344CB8AC3E}">
        <p14:creationId xmlns:p14="http://schemas.microsoft.com/office/powerpoint/2010/main" val="690622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номера слайда 2"/>
          <p:cNvSpPr>
            <a:spLocks noGrp="1"/>
          </p:cNvSpPr>
          <p:nvPr>
            <p:ph type="sldNum" sz="quarter" idx="12"/>
          </p:nvPr>
        </p:nvSpPr>
        <p:spPr>
          <a:xfrm>
            <a:off x="11621193" y="6361776"/>
            <a:ext cx="570807" cy="365125"/>
          </a:xfrm>
        </p:spPr>
        <p:txBody>
          <a:bodyPr/>
          <a:lstStyle/>
          <a:p>
            <a:fld id="{699E7D77-901A-3642-843D-2FAAB87BAC81}" type="slidenum">
              <a:rPr lang="en-US" sz="2800" smtClean="0"/>
              <a:t>15</a:t>
            </a:fld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0" y="956986"/>
            <a:ext cx="121919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організації навчання та перевірки знань з питань охорони праці та </a:t>
            </a:r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безпеки життєдіяльності</a:t>
            </a:r>
            <a:endParaRPr lang="uk-UA" sz="3600" b="1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круглений прямокутник 3"/>
          <p:cNvSpPr/>
          <p:nvPr/>
        </p:nvSpPr>
        <p:spPr>
          <a:xfrm>
            <a:off x="135774" y="2381476"/>
            <a:ext cx="7273638" cy="1246549"/>
          </a:xfrm>
          <a:prstGeom prst="roundRect">
            <a:avLst>
              <a:gd name="adj" fmla="val 8819"/>
            </a:avLst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sz="800" dirty="0" smtClean="0">
              <a:solidFill>
                <a:schemeClr val="tx1"/>
              </a:solidFill>
            </a:endParaRPr>
          </a:p>
          <a:p>
            <a:pPr algn="ctr"/>
            <a:r>
              <a:rPr lang="uk-UA" sz="1300" dirty="0" smtClean="0">
                <a:solidFill>
                  <a:schemeClr val="tx1"/>
                </a:solidFill>
              </a:rPr>
              <a:t>Заступник </a:t>
            </a:r>
            <a:r>
              <a:rPr lang="uk-UA" sz="1300" dirty="0">
                <a:solidFill>
                  <a:schemeClr val="tx1"/>
                </a:solidFill>
              </a:rPr>
              <a:t>Міністра освіти і науки Автономної Республіки Крим, який є відповідальним за організацію роботи з охорони праці, безпеки життєдіяльності, керівники, їх заступники, спеціалісти з охорони праці органів управління освітою обласних, Київської та Севастопольської міських державних адміністрацій, керівники, їх заступники, спеціалісти з охорони праці установ та закладів освіти, члени комісій з перевірки знань з питань охорони праці цих установ та закладів освіти</a:t>
            </a:r>
          </a:p>
        </p:txBody>
      </p:sp>
      <p:sp>
        <p:nvSpPr>
          <p:cNvPr id="2" name="Округлений прямокутник 1"/>
          <p:cNvSpPr/>
          <p:nvPr/>
        </p:nvSpPr>
        <p:spPr>
          <a:xfrm>
            <a:off x="1814948" y="2144563"/>
            <a:ext cx="3990109" cy="390819"/>
          </a:xfrm>
          <a:prstGeom prst="round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Міністерство освіти і науки України</a:t>
            </a:r>
            <a:endParaRPr lang="uk-UA" dirty="0"/>
          </a:p>
        </p:txBody>
      </p:sp>
      <p:sp>
        <p:nvSpPr>
          <p:cNvPr id="8" name="Округлений прямокутник 7"/>
          <p:cNvSpPr/>
          <p:nvPr/>
        </p:nvSpPr>
        <p:spPr>
          <a:xfrm>
            <a:off x="135774" y="3935329"/>
            <a:ext cx="7273638" cy="878383"/>
          </a:xfrm>
          <a:prstGeom prst="roundRect">
            <a:avLst>
              <a:gd name="adj" fmla="val 11911"/>
            </a:avLst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sz="1400" dirty="0" smtClean="0">
              <a:solidFill>
                <a:schemeClr val="tx1"/>
              </a:solidFill>
            </a:endParaRPr>
          </a:p>
          <a:p>
            <a:pPr algn="ctr"/>
            <a:r>
              <a:rPr lang="uk-UA" sz="1300" dirty="0">
                <a:solidFill>
                  <a:schemeClr val="tx1"/>
                </a:solidFill>
              </a:rPr>
              <a:t>Керівники, заступники керівників районних (міських) органів управління освітою, закладів професійної (професійно-технічної) освіти та інших закладів освіти, а також спеціалісти, викладачі з охорони праці, безпеки </a:t>
            </a:r>
            <a:r>
              <a:rPr lang="uk-UA" sz="1300" dirty="0" smtClean="0">
                <a:solidFill>
                  <a:schemeClr val="tx1"/>
                </a:solidFill>
              </a:rPr>
              <a:t>життєдіяльності</a:t>
            </a:r>
            <a:endParaRPr lang="uk-UA" sz="1300" dirty="0">
              <a:solidFill>
                <a:schemeClr val="tx1"/>
              </a:solidFill>
            </a:endParaRPr>
          </a:p>
        </p:txBody>
      </p:sp>
      <p:sp>
        <p:nvSpPr>
          <p:cNvPr id="9" name="Округлений прямокутник 8"/>
          <p:cNvSpPr/>
          <p:nvPr/>
        </p:nvSpPr>
        <p:spPr>
          <a:xfrm>
            <a:off x="1116678" y="3670484"/>
            <a:ext cx="5669280" cy="514495"/>
          </a:xfrm>
          <a:prstGeom prst="round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Органи управління освітою обласних, Київської міської державних адміністрацій</a:t>
            </a:r>
            <a:endParaRPr lang="uk-UA" dirty="0"/>
          </a:p>
        </p:txBody>
      </p:sp>
      <p:sp>
        <p:nvSpPr>
          <p:cNvPr id="6" name="Округлена прямокутна виноска 5"/>
          <p:cNvSpPr/>
          <p:nvPr/>
        </p:nvSpPr>
        <p:spPr>
          <a:xfrm>
            <a:off x="7517483" y="3195258"/>
            <a:ext cx="4552597" cy="761674"/>
          </a:xfrm>
          <a:prstGeom prst="wedgeRoundRectCallout">
            <a:avLst>
              <a:gd name="adj1" fmla="val -55205"/>
              <a:gd name="adj2" fmla="val 459"/>
              <a:gd name="adj3" fmla="val 16667"/>
            </a:avLst>
          </a:prstGeom>
          <a:solidFill>
            <a:schemeClr val="accent4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Навчання та перевірка знань з охорони праці, безпеки життєдіяльності </a:t>
            </a:r>
            <a:r>
              <a:rPr lang="uk-UA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проводиться згідно </a:t>
            </a:r>
            <a:r>
              <a:rPr lang="uk-UA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 наказом Міністерства освіти і науки </a:t>
            </a:r>
            <a:r>
              <a:rPr lang="uk-UA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endParaRPr lang="uk-UA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Округлена прямокутна виноска 10"/>
          <p:cNvSpPr/>
          <p:nvPr/>
        </p:nvSpPr>
        <p:spPr>
          <a:xfrm>
            <a:off x="7484231" y="4043348"/>
            <a:ext cx="4552597" cy="727905"/>
          </a:xfrm>
          <a:prstGeom prst="wedgeRoundRectCallout">
            <a:avLst>
              <a:gd name="adj1" fmla="val -54751"/>
              <a:gd name="adj2" fmla="val 54101"/>
              <a:gd name="adj3" fmla="val 16667"/>
            </a:avLst>
          </a:prstGeom>
          <a:solidFill>
            <a:schemeClr val="accent4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Навчання та перевірка знань з охорони праці, безпеки життєдіяльності </a:t>
            </a:r>
            <a:r>
              <a:rPr lang="uk-UA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проводиться </a:t>
            </a:r>
            <a:r>
              <a:rPr lang="uk-UA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закладах післядипломної педагогічної освіти</a:t>
            </a:r>
          </a:p>
        </p:txBody>
      </p:sp>
      <p:sp>
        <p:nvSpPr>
          <p:cNvPr id="12" name="Округлений прямокутник 11"/>
          <p:cNvSpPr/>
          <p:nvPr/>
        </p:nvSpPr>
        <p:spPr>
          <a:xfrm>
            <a:off x="135774" y="5015544"/>
            <a:ext cx="7273638" cy="1185750"/>
          </a:xfrm>
          <a:prstGeom prst="roundRect">
            <a:avLst>
              <a:gd name="adj" fmla="val 11911"/>
            </a:avLst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sz="1400" dirty="0" smtClean="0">
              <a:solidFill>
                <a:schemeClr val="tx1"/>
              </a:solidFill>
            </a:endParaRPr>
          </a:p>
          <a:p>
            <a:pPr algn="ctr"/>
            <a:r>
              <a:rPr lang="uk-UA" sz="1300" dirty="0" smtClean="0">
                <a:solidFill>
                  <a:schemeClr val="tx1"/>
                </a:solidFill>
              </a:rPr>
              <a:t>Керівники </a:t>
            </a:r>
            <a:r>
              <a:rPr lang="uk-UA" sz="1300" dirty="0">
                <a:solidFill>
                  <a:schemeClr val="tx1"/>
                </a:solidFill>
              </a:rPr>
              <a:t>закладів дошкільної, позашкільної та середньої освіти, їх </a:t>
            </a:r>
            <a:r>
              <a:rPr lang="uk-UA" sz="1300" dirty="0" smtClean="0">
                <a:solidFill>
                  <a:schemeClr val="tx1"/>
                </a:solidFill>
              </a:rPr>
              <a:t>заступники, відповідальні </a:t>
            </a:r>
            <a:r>
              <a:rPr lang="uk-UA" sz="1300" dirty="0">
                <a:solidFill>
                  <a:schemeClr val="tx1"/>
                </a:solidFill>
              </a:rPr>
              <a:t>за охорону праці, </a:t>
            </a:r>
            <a:r>
              <a:rPr lang="uk-UA" sz="1300" dirty="0" smtClean="0">
                <a:solidFill>
                  <a:schemeClr val="tx1"/>
                </a:solidFill>
              </a:rPr>
              <a:t>педагогічні </a:t>
            </a:r>
            <a:r>
              <a:rPr lang="uk-UA" sz="1300" dirty="0">
                <a:solidFill>
                  <a:schemeClr val="tx1"/>
                </a:solidFill>
              </a:rPr>
              <a:t>та </a:t>
            </a:r>
            <a:r>
              <a:rPr lang="uk-UA" sz="1300" dirty="0" smtClean="0">
                <a:solidFill>
                  <a:schemeClr val="tx1"/>
                </a:solidFill>
              </a:rPr>
              <a:t>інші працівники, </a:t>
            </a:r>
            <a:r>
              <a:rPr lang="uk-UA" sz="1300" dirty="0">
                <a:solidFill>
                  <a:schemeClr val="tx1"/>
                </a:solidFill>
              </a:rPr>
              <a:t>які викладають питання безпечного ведення робіт або проводять інструктажі з охорони праці, безпеки життєдіяльності, а також </a:t>
            </a:r>
            <a:r>
              <a:rPr lang="uk-UA" sz="1300" dirty="0" smtClean="0">
                <a:solidFill>
                  <a:schemeClr val="tx1"/>
                </a:solidFill>
              </a:rPr>
              <a:t>працівники </a:t>
            </a:r>
            <a:r>
              <a:rPr lang="uk-UA" sz="1300" dirty="0">
                <a:solidFill>
                  <a:schemeClr val="tx1"/>
                </a:solidFill>
              </a:rPr>
              <a:t>місцевих органів управління освітою </a:t>
            </a:r>
          </a:p>
        </p:txBody>
      </p:sp>
      <p:sp>
        <p:nvSpPr>
          <p:cNvPr id="13" name="Округлений прямокутник 12"/>
          <p:cNvSpPr/>
          <p:nvPr/>
        </p:nvSpPr>
        <p:spPr>
          <a:xfrm>
            <a:off x="1553095" y="4883064"/>
            <a:ext cx="4796445" cy="366406"/>
          </a:xfrm>
          <a:prstGeom prst="round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Районні </a:t>
            </a:r>
            <a:r>
              <a:rPr lang="uk-UA" dirty="0"/>
              <a:t>(</a:t>
            </a:r>
            <a:r>
              <a:rPr lang="uk-UA" dirty="0" smtClean="0"/>
              <a:t>міські) органи </a:t>
            </a:r>
            <a:r>
              <a:rPr lang="uk-UA" dirty="0"/>
              <a:t>управління освітою</a:t>
            </a:r>
          </a:p>
        </p:txBody>
      </p:sp>
      <p:sp>
        <p:nvSpPr>
          <p:cNvPr id="14" name="Округлена прямокутна виноска 13"/>
          <p:cNvSpPr/>
          <p:nvPr/>
        </p:nvSpPr>
        <p:spPr>
          <a:xfrm>
            <a:off x="7484231" y="4883064"/>
            <a:ext cx="4585848" cy="1318230"/>
          </a:xfrm>
          <a:prstGeom prst="wedgeRoundRectCallout">
            <a:avLst>
              <a:gd name="adj1" fmla="val -54126"/>
              <a:gd name="adj2" fmla="val 41969"/>
              <a:gd name="adj3" fmla="val 16667"/>
            </a:avLst>
          </a:prstGeom>
          <a:solidFill>
            <a:schemeClr val="accent4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Навчання та перевірка знань з охорони праці, безпеки життєдіяльності </a:t>
            </a:r>
            <a:r>
              <a:rPr lang="uk-UA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проводиться </a:t>
            </a:r>
            <a:r>
              <a:rPr lang="uk-UA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базі методичних підрозділів відповідних органів управління освітою або в закладах освіти та навчальних центрах, визначених місцевими органами управління освітою</a:t>
            </a:r>
          </a:p>
        </p:txBody>
      </p:sp>
      <p:sp>
        <p:nvSpPr>
          <p:cNvPr id="17" name="Округлений прямокутник 16"/>
          <p:cNvSpPr/>
          <p:nvPr/>
        </p:nvSpPr>
        <p:spPr>
          <a:xfrm>
            <a:off x="135774" y="6284422"/>
            <a:ext cx="11177848" cy="442479"/>
          </a:xfrm>
          <a:prstGeom prst="roundRect">
            <a:avLst>
              <a:gd name="adj" fmla="val 50000"/>
            </a:avLst>
          </a:prstGeom>
          <a:solidFill>
            <a:schemeClr val="accent4">
              <a:lumMod val="60000"/>
              <a:lumOff val="4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300" b="1" dirty="0">
                <a:solidFill>
                  <a:schemeClr val="tx1"/>
                </a:solidFill>
              </a:rPr>
              <a:t>Усі інші посадові особи та працівники установ та закладів освіти </a:t>
            </a:r>
            <a:r>
              <a:rPr lang="uk-UA" sz="1300" dirty="0">
                <a:solidFill>
                  <a:schemeClr val="tx1"/>
                </a:solidFill>
              </a:rPr>
              <a:t>проходять навчання і перевірку знань з охорони праці, безпеки життєдіяльності </a:t>
            </a:r>
            <a:r>
              <a:rPr lang="uk-UA" sz="1300" b="1" dirty="0">
                <a:solidFill>
                  <a:schemeClr val="tx1"/>
                </a:solidFill>
              </a:rPr>
              <a:t>безпосередньо в установах та закладах освіти, їх структурних підрозділах за місцем роботи обсягом не менше 20 годин</a:t>
            </a:r>
            <a:r>
              <a:rPr lang="uk-UA" sz="13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15" name="Виноска-хмарка 14"/>
          <p:cNvSpPr/>
          <p:nvPr/>
        </p:nvSpPr>
        <p:spPr>
          <a:xfrm>
            <a:off x="7409413" y="2002243"/>
            <a:ext cx="4660668" cy="1137110"/>
          </a:xfrm>
          <a:prstGeom prst="cloudCallout">
            <a:avLst>
              <a:gd name="adj1" fmla="val -8526"/>
              <a:gd name="adj2" fmla="val 65424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Програма навчання </a:t>
            </a:r>
            <a:r>
              <a:rPr lang="uk-UA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керівників, заступників - </a:t>
            </a:r>
            <a:r>
              <a:rPr lang="uk-UA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36 годин</a:t>
            </a:r>
            <a:r>
              <a:rPr lang="uk-UA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спеціалістів з охорони праці та викладачів кафедр охорони праці - </a:t>
            </a:r>
            <a:r>
              <a:rPr lang="uk-UA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72 </a:t>
            </a:r>
            <a:r>
              <a:rPr lang="uk-UA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години</a:t>
            </a:r>
            <a:endParaRPr lang="uk-UA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112327" y="208063"/>
            <a:ext cx="6866313" cy="748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aseline="30000" dirty="0" smtClean="0">
                <a:latin typeface="Microtype" pitchFamily="2" charset="-52"/>
                <a:cs typeface="Arial" pitchFamily="34" charset="0"/>
              </a:rPr>
              <a:t>Перевірка </a:t>
            </a:r>
            <a:r>
              <a:rPr lang="uk-UA" sz="3200" baseline="30000" dirty="0">
                <a:latin typeface="Microtype" pitchFamily="2" charset="-52"/>
                <a:cs typeface="Arial" pitchFamily="34" charset="0"/>
              </a:rPr>
              <a:t>знань з питань охорони праці та безпеки життєдіяльності посадових осіб </a:t>
            </a:r>
          </a:p>
        </p:txBody>
      </p:sp>
    </p:spTree>
    <p:extLst>
      <p:ext uri="{BB962C8B-B14F-4D97-AF65-F5344CB8AC3E}">
        <p14:creationId xmlns:p14="http://schemas.microsoft.com/office/powerpoint/2010/main" val="1373875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номера слайда 2"/>
          <p:cNvSpPr>
            <a:spLocks noGrp="1"/>
          </p:cNvSpPr>
          <p:nvPr>
            <p:ph type="sldNum" sz="quarter" idx="12"/>
          </p:nvPr>
        </p:nvSpPr>
        <p:spPr>
          <a:xfrm>
            <a:off x="11621193" y="6361776"/>
            <a:ext cx="570807" cy="365125"/>
          </a:xfrm>
        </p:spPr>
        <p:txBody>
          <a:bodyPr/>
          <a:lstStyle/>
          <a:p>
            <a:fld id="{699E7D77-901A-3642-843D-2FAAB87BAC81}" type="slidenum">
              <a:rPr lang="en-US" sz="2800" smtClean="0"/>
              <a:t>16</a:t>
            </a:fld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0" y="956986"/>
            <a:ext cx="121919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Навчання з </a:t>
            </a:r>
            <a:r>
              <a:rPr lang="uk-UA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питань охорони праці та </a:t>
            </a:r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безпеки життєдіяльності здобувачів освіти</a:t>
            </a:r>
            <a:endParaRPr lang="uk-UA" sz="3600" b="1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круглений прямокутник 3"/>
          <p:cNvSpPr/>
          <p:nvPr/>
        </p:nvSpPr>
        <p:spPr>
          <a:xfrm>
            <a:off x="3208713" y="2148921"/>
            <a:ext cx="5710843" cy="1516991"/>
          </a:xfrm>
          <a:prstGeom prst="roundRect">
            <a:avLst>
              <a:gd name="adj" fmla="val 7212"/>
            </a:avLst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Робота проводиться </a:t>
            </a:r>
            <a:r>
              <a:rPr lang="uk-UA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згідно з вимогами базового компонента дошкільної освіти і спрямовується на формування достатнього та необхідного рівня знань і умінь дитини для безпечного перебування в навколишньому середовищі, елементарних норм поведінки у надзвичайних ситуаціях і запобігання пожежам від дитячих пустощів з вогнем</a:t>
            </a:r>
          </a:p>
        </p:txBody>
      </p:sp>
      <p:sp>
        <p:nvSpPr>
          <p:cNvPr id="11" name="Округлена прямокутна виноска 10"/>
          <p:cNvSpPr/>
          <p:nvPr/>
        </p:nvSpPr>
        <p:spPr>
          <a:xfrm>
            <a:off x="9277003" y="2113327"/>
            <a:ext cx="2715485" cy="1278266"/>
          </a:xfrm>
          <a:prstGeom prst="wedgeRoundRectCallout">
            <a:avLst>
              <a:gd name="adj1" fmla="val -67859"/>
              <a:gd name="adj2" fmla="val -37609"/>
              <a:gd name="adj3" fmla="val 16667"/>
            </a:avLst>
          </a:prstGeom>
          <a:solidFill>
            <a:schemeClr val="accent4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Практичне закріплення матеріалу під час проведення </a:t>
            </a:r>
            <a:r>
              <a:rPr lang="uk-UA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Тижня безпеки </a:t>
            </a:r>
            <a:r>
              <a:rPr lang="uk-UA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дитини </a:t>
            </a:r>
            <a:endParaRPr lang="uk-UA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uk-UA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sz="1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Проводиться щороку</a:t>
            </a:r>
            <a:endParaRPr lang="uk-UA" sz="1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Округлений прямокутник 11"/>
          <p:cNvSpPr/>
          <p:nvPr/>
        </p:nvSpPr>
        <p:spPr>
          <a:xfrm>
            <a:off x="3208713" y="3958183"/>
            <a:ext cx="5710843" cy="1819161"/>
          </a:xfrm>
          <a:prstGeom prst="roundRect">
            <a:avLst>
              <a:gd name="adj" fmla="val 7212"/>
            </a:avLst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Підготовка </a:t>
            </a:r>
            <a:r>
              <a:rPr lang="uk-UA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uk-UA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дій у надзвичайних ситуаціях, що передбачає здобуття знань і вмінь з питань особистої безпеки в умовах загрози та виникнення надзвичайної ситуації, користування засобами захисту від її наслідків, вивчення правил пожежної безпеки та основ цивільного захисту</a:t>
            </a:r>
          </a:p>
        </p:txBody>
      </p:sp>
      <p:sp>
        <p:nvSpPr>
          <p:cNvPr id="13" name="Округлена прямокутна виноска 12"/>
          <p:cNvSpPr/>
          <p:nvPr/>
        </p:nvSpPr>
        <p:spPr>
          <a:xfrm>
            <a:off x="9277003" y="3845671"/>
            <a:ext cx="2715485" cy="2272495"/>
          </a:xfrm>
          <a:prstGeom prst="wedgeRoundRectCallout">
            <a:avLst>
              <a:gd name="adj1" fmla="val -67143"/>
              <a:gd name="adj2" fmla="val -38559"/>
              <a:gd name="adj3" fmla="val 16667"/>
            </a:avLst>
          </a:prstGeom>
          <a:solidFill>
            <a:schemeClr val="accent4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Вивчення </a:t>
            </a:r>
            <a:r>
              <a:rPr lang="uk-UA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предметів </a:t>
            </a:r>
            <a:r>
              <a:rPr lang="uk-UA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“Основи здоров’я”</a:t>
            </a:r>
            <a:r>
              <a:rPr lang="uk-UA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uk-UA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“Захист Вітчизни</a:t>
            </a:r>
            <a:r>
              <a:rPr lang="uk-UA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  <a:p>
            <a:pPr algn="ctr"/>
            <a:endParaRPr lang="uk-UA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Практичне закріплення матеріалу під час проведення </a:t>
            </a:r>
            <a:r>
              <a:rPr lang="uk-UA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Дня цивільного захисту</a:t>
            </a:r>
            <a:endParaRPr lang="uk-UA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uk-UA" sz="14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sz="1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Проводиться щороку</a:t>
            </a:r>
            <a:endParaRPr lang="uk-UA" sz="1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Виноска зі стрілкою вправо 4"/>
          <p:cNvSpPr/>
          <p:nvPr/>
        </p:nvSpPr>
        <p:spPr>
          <a:xfrm>
            <a:off x="149629" y="2516433"/>
            <a:ext cx="3059084" cy="532014"/>
          </a:xfrm>
          <a:prstGeom prst="rightArrowCallout">
            <a:avLst>
              <a:gd name="adj1" fmla="val 25000"/>
              <a:gd name="adj2" fmla="val 25000"/>
              <a:gd name="adj3" fmla="val 12500"/>
              <a:gd name="adj4" fmla="val 85789"/>
            </a:avLst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/>
              <a:t>Дошкільна освіта</a:t>
            </a:r>
            <a:endParaRPr lang="uk-UA" dirty="0"/>
          </a:p>
        </p:txBody>
      </p:sp>
      <p:sp>
        <p:nvSpPr>
          <p:cNvPr id="17" name="Виноска зі стрілкою вправо 16"/>
          <p:cNvSpPr/>
          <p:nvPr/>
        </p:nvSpPr>
        <p:spPr>
          <a:xfrm>
            <a:off x="149629" y="3975969"/>
            <a:ext cx="3059084" cy="713677"/>
          </a:xfrm>
          <a:prstGeom prst="rightArrowCallout">
            <a:avLst>
              <a:gd name="adj1" fmla="val 25000"/>
              <a:gd name="adj2" fmla="val 25000"/>
              <a:gd name="adj3" fmla="val 12500"/>
              <a:gd name="adj4" fmla="val 85789"/>
            </a:avLst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Повна загальна середня освіта</a:t>
            </a:r>
          </a:p>
        </p:txBody>
      </p:sp>
      <p:sp>
        <p:nvSpPr>
          <p:cNvPr id="18" name="Виноска зі стрілкою вправо 17"/>
          <p:cNvSpPr/>
          <p:nvPr/>
        </p:nvSpPr>
        <p:spPr>
          <a:xfrm>
            <a:off x="149629" y="4981918"/>
            <a:ext cx="3059084" cy="717852"/>
          </a:xfrm>
          <a:prstGeom prst="rightArrowCallout">
            <a:avLst>
              <a:gd name="adj1" fmla="val 25000"/>
              <a:gd name="adj2" fmla="val 25000"/>
              <a:gd name="adj3" fmla="val 12500"/>
              <a:gd name="adj4" fmla="val 85789"/>
            </a:avLst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600" dirty="0"/>
              <a:t>Професійна</a:t>
            </a:r>
            <a:r>
              <a:rPr lang="uk-UA" dirty="0"/>
              <a:t> (професійно-технічна) освіта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112327" y="208063"/>
            <a:ext cx="6866313" cy="748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aseline="30000" dirty="0" smtClean="0">
                <a:latin typeface="Microtype" pitchFamily="2" charset="-52"/>
                <a:cs typeface="Arial" pitchFamily="34" charset="0"/>
              </a:rPr>
              <a:t>Перевірка </a:t>
            </a:r>
            <a:r>
              <a:rPr lang="uk-UA" sz="3200" baseline="30000" dirty="0">
                <a:latin typeface="Microtype" pitchFamily="2" charset="-52"/>
                <a:cs typeface="Arial" pitchFamily="34" charset="0"/>
              </a:rPr>
              <a:t>знань з питань охорони праці та безпеки життєдіяльності посадових осіб </a:t>
            </a:r>
          </a:p>
        </p:txBody>
      </p:sp>
    </p:spTree>
    <p:extLst>
      <p:ext uri="{BB962C8B-B14F-4D97-AF65-F5344CB8AC3E}">
        <p14:creationId xmlns:p14="http://schemas.microsoft.com/office/powerpoint/2010/main" val="2183412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номера слайда 2"/>
          <p:cNvSpPr>
            <a:spLocks noGrp="1"/>
          </p:cNvSpPr>
          <p:nvPr>
            <p:ph type="sldNum" sz="quarter" idx="12"/>
          </p:nvPr>
        </p:nvSpPr>
        <p:spPr>
          <a:xfrm>
            <a:off x="11621193" y="6361776"/>
            <a:ext cx="570807" cy="365125"/>
          </a:xfrm>
        </p:spPr>
        <p:txBody>
          <a:bodyPr/>
          <a:lstStyle/>
          <a:p>
            <a:fld id="{699E7D77-901A-3642-843D-2FAAB87BAC81}" type="slidenum">
              <a:rPr lang="en-US" sz="2800" smtClean="0"/>
              <a:t>17</a:t>
            </a:fld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0" y="956986"/>
            <a:ext cx="121919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Навчання з </a:t>
            </a:r>
            <a:r>
              <a:rPr lang="uk-UA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питань охорони праці та </a:t>
            </a:r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безпеки життєдіяльності здобувачів освіти</a:t>
            </a:r>
            <a:endParaRPr lang="uk-UA" sz="3600" b="1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Округлений прямокутник 13"/>
          <p:cNvSpPr/>
          <p:nvPr/>
        </p:nvSpPr>
        <p:spPr>
          <a:xfrm>
            <a:off x="2277687" y="2222199"/>
            <a:ext cx="6824749" cy="4378106"/>
          </a:xfrm>
          <a:prstGeom prst="roundRect">
            <a:avLst>
              <a:gd name="adj" fmla="val 2230"/>
            </a:avLst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Навчання </a:t>
            </a:r>
            <a:r>
              <a:rPr 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студентів всіх спеціальностей за дисциплінами, які відповідно передбачають формування у студентів:</a:t>
            </a:r>
          </a:p>
          <a:p>
            <a:pPr algn="just"/>
            <a:endParaRPr lang="uk-UA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 </a:t>
            </a:r>
            <a:r>
              <a:rPr lang="uk-UA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навчаються за освітнім ступенем бакалавра </a:t>
            </a:r>
            <a:r>
              <a:rPr lang="uk-UA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здатності до ініціативності, відповідальності та навичок до безпечної діяльності відповідно до майбутнього профілю роботи, галузевих норм і правил, а також необхідного рівня індивідуального та колективного рівня безпеки у надзвичайних ситуаціях</a:t>
            </a:r>
            <a:r>
              <a:rPr lang="uk-UA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endParaRPr lang="uk-UA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 навчаються за освітнім ступенем магістра  </a:t>
            </a:r>
            <a:r>
              <a:rPr lang="uk-UA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здатності до ініціативності, відповідальності та навичок до превентивного і аварійного планування, управління заходами безпеки професійної діяльності, уміння приймати рішення у складних та непередбачуваних ситуаціях, лідерські якості на посаді керівника. Знання міжнародних норм і законодавства України у сфері безпеки життєдіяльності населення, системи управління охороною праці та цивільного захисту.</a:t>
            </a:r>
          </a:p>
        </p:txBody>
      </p:sp>
      <p:sp>
        <p:nvSpPr>
          <p:cNvPr id="15" name="Округлена прямокутна виноска 14"/>
          <p:cNvSpPr/>
          <p:nvPr/>
        </p:nvSpPr>
        <p:spPr>
          <a:xfrm>
            <a:off x="9301943" y="2327564"/>
            <a:ext cx="2690546" cy="3740727"/>
          </a:xfrm>
          <a:prstGeom prst="wedgeRoundRectCallout">
            <a:avLst>
              <a:gd name="adj1" fmla="val -59567"/>
              <a:gd name="adj2" fmla="val -48456"/>
              <a:gd name="adj3" fmla="val 16667"/>
            </a:avLst>
          </a:prstGeom>
          <a:solidFill>
            <a:schemeClr val="accent4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Здійснюється за освітніми програмами та навчальними планами, що затверджуються на засіданнях </a:t>
            </a:r>
            <a:r>
              <a:rPr lang="uk-UA" sz="1400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вчених рад закладів вищої освіти</a:t>
            </a:r>
            <a:r>
              <a:rPr lang="uk-UA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endParaRPr lang="uk-UA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Практичне закріплення матеріалу здійснюється під час проведення </a:t>
            </a:r>
            <a:r>
              <a:rPr lang="uk-UA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об'єктового тренування з питань цивільного захисту</a:t>
            </a:r>
            <a:endParaRPr lang="uk-UA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 також протипожежного</a:t>
            </a:r>
            <a:endParaRPr lang="uk-UA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тренування </a:t>
            </a:r>
          </a:p>
          <a:p>
            <a:pPr algn="ctr"/>
            <a:endParaRPr lang="uk-UA" sz="14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sz="1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Проводиться щороку</a:t>
            </a:r>
            <a:endParaRPr lang="uk-UA" sz="1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Виноска зі стрілкою вправо 16"/>
          <p:cNvSpPr/>
          <p:nvPr/>
        </p:nvSpPr>
        <p:spPr>
          <a:xfrm>
            <a:off x="149629" y="3152110"/>
            <a:ext cx="2128058" cy="717852"/>
          </a:xfrm>
          <a:prstGeom prst="rightArrowCallout">
            <a:avLst>
              <a:gd name="adj1" fmla="val 25000"/>
              <a:gd name="adj2" fmla="val 25000"/>
              <a:gd name="adj3" fmla="val 12500"/>
              <a:gd name="adj4" fmla="val 90119"/>
            </a:avLst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Вища освіта</a:t>
            </a:r>
            <a:endParaRPr lang="uk-UA" dirty="0"/>
          </a:p>
        </p:txBody>
      </p:sp>
      <p:sp>
        <p:nvSpPr>
          <p:cNvPr id="8" name="TextBox 7"/>
          <p:cNvSpPr txBox="1"/>
          <p:nvPr/>
        </p:nvSpPr>
        <p:spPr>
          <a:xfrm>
            <a:off x="5112327" y="208063"/>
            <a:ext cx="6866313" cy="748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aseline="30000" dirty="0" smtClean="0">
                <a:latin typeface="Microtype" pitchFamily="2" charset="-52"/>
                <a:cs typeface="Arial" pitchFamily="34" charset="0"/>
              </a:rPr>
              <a:t>Перевірка </a:t>
            </a:r>
            <a:r>
              <a:rPr lang="uk-UA" sz="3200" baseline="30000" dirty="0">
                <a:latin typeface="Microtype" pitchFamily="2" charset="-52"/>
                <a:cs typeface="Arial" pitchFamily="34" charset="0"/>
              </a:rPr>
              <a:t>знань з питань охорони праці та безпеки життєдіяльності посадових осіб </a:t>
            </a:r>
          </a:p>
        </p:txBody>
      </p:sp>
    </p:spTree>
    <p:extLst>
      <p:ext uri="{BB962C8B-B14F-4D97-AF65-F5344CB8AC3E}">
        <p14:creationId xmlns:p14="http://schemas.microsoft.com/office/powerpoint/2010/main" val="1262015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номера слайда 2"/>
          <p:cNvSpPr>
            <a:spLocks noGrp="1"/>
          </p:cNvSpPr>
          <p:nvPr>
            <p:ph type="sldNum" sz="quarter" idx="12"/>
          </p:nvPr>
        </p:nvSpPr>
        <p:spPr>
          <a:xfrm>
            <a:off x="11621193" y="6361776"/>
            <a:ext cx="570807" cy="365125"/>
          </a:xfrm>
        </p:spPr>
        <p:txBody>
          <a:bodyPr/>
          <a:lstStyle/>
          <a:p>
            <a:fld id="{699E7D77-901A-3642-843D-2FAAB87BAC81}" type="slidenum">
              <a:rPr lang="en-US" sz="2800" smtClean="0"/>
              <a:t>18</a:t>
            </a:fld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0" y="956986"/>
            <a:ext cx="121919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</a:t>
            </a:r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розслідування нещасних випадків, що сталися із здобувачами освіти під час освітнього процесу</a:t>
            </a:r>
            <a:endParaRPr lang="uk-UA" sz="3600" b="1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круглений прямокутник 4"/>
          <p:cNvSpPr/>
          <p:nvPr/>
        </p:nvSpPr>
        <p:spPr>
          <a:xfrm>
            <a:off x="116378" y="2090218"/>
            <a:ext cx="11646785" cy="4701279"/>
          </a:xfrm>
          <a:prstGeom prst="roundRect">
            <a:avLst>
              <a:gd name="adj" fmla="val 2230"/>
            </a:avLst>
          </a:prstGeom>
          <a:solidFill>
            <a:schemeClr val="accent6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uk-UA" sz="2000" b="1" dirty="0" smtClean="0"/>
              <a:t>Наказ </a:t>
            </a:r>
            <a:r>
              <a:rPr lang="uk-UA" sz="2000" b="1" dirty="0"/>
              <a:t>Міністерства освіти і науки України від 31.08.2001 № 616 </a:t>
            </a:r>
          </a:p>
          <a:p>
            <a:pPr algn="ctr"/>
            <a:endParaRPr lang="uk-UA" sz="2000" b="1" dirty="0"/>
          </a:p>
        </p:txBody>
      </p:sp>
      <p:sp>
        <p:nvSpPr>
          <p:cNvPr id="6" name="Округлений прямокутник 5"/>
          <p:cNvSpPr/>
          <p:nvPr/>
        </p:nvSpPr>
        <p:spPr>
          <a:xfrm>
            <a:off x="207819" y="3196742"/>
            <a:ext cx="3308466" cy="514495"/>
          </a:xfrm>
          <a:prstGeom prst="round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Повідомлення про нещасний випадок</a:t>
            </a:r>
            <a:endParaRPr lang="uk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Округлений прямокутник 7"/>
          <p:cNvSpPr/>
          <p:nvPr/>
        </p:nvSpPr>
        <p:spPr>
          <a:xfrm>
            <a:off x="207819" y="3870544"/>
            <a:ext cx="3308466" cy="534992"/>
          </a:xfrm>
          <a:prstGeom prst="round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Наказ закладу освіти (органу управління освітою)</a:t>
            </a:r>
          </a:p>
        </p:txBody>
      </p:sp>
      <p:sp>
        <p:nvSpPr>
          <p:cNvPr id="9" name="Округлений прямокутник 8"/>
          <p:cNvSpPr/>
          <p:nvPr/>
        </p:nvSpPr>
        <p:spPr>
          <a:xfrm>
            <a:off x="207819" y="4852322"/>
            <a:ext cx="3308466" cy="482138"/>
          </a:xfrm>
          <a:prstGeom prst="round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 розслідування нещасного випадку</a:t>
            </a:r>
          </a:p>
        </p:txBody>
      </p:sp>
      <p:sp>
        <p:nvSpPr>
          <p:cNvPr id="11" name="Округлена прямокутна виноска 10"/>
          <p:cNvSpPr/>
          <p:nvPr/>
        </p:nvSpPr>
        <p:spPr>
          <a:xfrm>
            <a:off x="3632663" y="3870544"/>
            <a:ext cx="8008486" cy="556166"/>
          </a:xfrm>
          <a:prstGeom prst="wedgeRoundRectCallout">
            <a:avLst>
              <a:gd name="adj1" fmla="val -52824"/>
              <a:gd name="adj2" fmla="val -36129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400" b="1" u="sng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Протягом </a:t>
            </a:r>
            <a:r>
              <a:rPr lang="uk-UA" sz="1400" b="1" u="sng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доби </a:t>
            </a:r>
            <a:r>
              <a:rPr lang="uk-UA" sz="1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утворити наказом комісію з розслідування нещасного випадку у складі не менше ніж три особи та організувати розслідування нещасного випадку</a:t>
            </a:r>
          </a:p>
        </p:txBody>
      </p:sp>
      <p:sp>
        <p:nvSpPr>
          <p:cNvPr id="12" name="Округлена прямокутна виноска 11"/>
          <p:cNvSpPr/>
          <p:nvPr/>
        </p:nvSpPr>
        <p:spPr>
          <a:xfrm>
            <a:off x="3632663" y="2971669"/>
            <a:ext cx="8008486" cy="318790"/>
          </a:xfrm>
          <a:prstGeom prst="wedgeRoundRectCallout">
            <a:avLst>
              <a:gd name="adj1" fmla="val -53064"/>
              <a:gd name="adj2" fmla="val 45959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Повідомити </a:t>
            </a:r>
            <a:r>
              <a:rPr lang="uk-UA" sz="1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батьків, інших законних представників потерпілого</a:t>
            </a:r>
          </a:p>
        </p:txBody>
      </p:sp>
      <p:sp>
        <p:nvSpPr>
          <p:cNvPr id="13" name="Округлений прямокутник 12"/>
          <p:cNvSpPr/>
          <p:nvPr/>
        </p:nvSpPr>
        <p:spPr>
          <a:xfrm>
            <a:off x="207819" y="5660007"/>
            <a:ext cx="3308466" cy="620223"/>
          </a:xfrm>
          <a:prstGeom prst="round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Наказ 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результатами  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розслідування нещасного випадку</a:t>
            </a:r>
          </a:p>
        </p:txBody>
      </p:sp>
      <p:sp>
        <p:nvSpPr>
          <p:cNvPr id="14" name="Округлена прямокутна виноска 13"/>
          <p:cNvSpPr/>
          <p:nvPr/>
        </p:nvSpPr>
        <p:spPr>
          <a:xfrm>
            <a:off x="3632663" y="4510224"/>
            <a:ext cx="8008486" cy="1159882"/>
          </a:xfrm>
          <a:prstGeom prst="wedgeRoundRectCallout">
            <a:avLst>
              <a:gd name="adj1" fmla="val -52715"/>
              <a:gd name="adj2" fmla="val -13648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з</a:t>
            </a:r>
            <a:r>
              <a:rPr lang="x-none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’ясувати </a:t>
            </a:r>
            <a:r>
              <a:rPr lang="x-none" sz="1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обставини і причини настання нещасного випадку;</a:t>
            </a:r>
            <a:endParaRPr lang="uk-UA" sz="1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x-none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визначити</a:t>
            </a:r>
            <a:r>
              <a:rPr lang="x-none" sz="1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пов’язаний чи не пов’язаний нещасний випадок з освітнім процесом;</a:t>
            </a:r>
            <a:endParaRPr lang="uk-UA" sz="1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x-none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установити </a:t>
            </a:r>
            <a:r>
              <a:rPr lang="x-none" sz="1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осіб, які допустили порушення вимог нормативно-правових актів з питань охорони праці та безпеки життєдіяльності;</a:t>
            </a:r>
            <a:endParaRPr lang="uk-UA" sz="1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розробити </a:t>
            </a:r>
            <a:r>
              <a:rPr lang="uk-UA" sz="1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заходи щодо попередження подібних нещасних випадків у </a:t>
            </a:r>
            <a:r>
              <a:rPr lang="uk-UA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майбутньому.</a:t>
            </a:r>
            <a:endParaRPr lang="uk-UA" sz="1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Округлена прямокутна виноска 14"/>
          <p:cNvSpPr/>
          <p:nvPr/>
        </p:nvSpPr>
        <p:spPr>
          <a:xfrm>
            <a:off x="3632663" y="5757537"/>
            <a:ext cx="8008486" cy="969363"/>
          </a:xfrm>
          <a:prstGeom prst="wedgeRoundRectCallout">
            <a:avLst>
              <a:gd name="adj1" fmla="val -52711"/>
              <a:gd name="adj2" fmla="val -45279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 вжиття запропонованих комісією зі </a:t>
            </a:r>
            <a:r>
              <a:rPr lang="uk-UA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розслідування </a:t>
            </a:r>
            <a:r>
              <a:rPr lang="uk-UA" sz="1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заходів щодо запобігання подібним випадкам, а також притягнення осіб, які допустили порушення нормативно-правових актів про охорону праці, вимог безпеки проведення освітнього процесу, до відповідальності згідно із законодавством України</a:t>
            </a:r>
          </a:p>
        </p:txBody>
      </p:sp>
      <p:sp>
        <p:nvSpPr>
          <p:cNvPr id="17" name="Округлений прямокутник 16"/>
          <p:cNvSpPr/>
          <p:nvPr/>
        </p:nvSpPr>
        <p:spPr>
          <a:xfrm>
            <a:off x="207819" y="2520172"/>
            <a:ext cx="3308466" cy="514495"/>
          </a:xfrm>
          <a:prstGeom prst="round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Нещасний випадок</a:t>
            </a:r>
            <a:endParaRPr lang="uk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Округлена прямокутна виноска 17"/>
          <p:cNvSpPr/>
          <p:nvPr/>
        </p:nvSpPr>
        <p:spPr>
          <a:xfrm>
            <a:off x="3632663" y="2526209"/>
            <a:ext cx="8008486" cy="359887"/>
          </a:xfrm>
          <a:prstGeom prst="wedgeRoundRectCallout">
            <a:avLst>
              <a:gd name="adj1" fmla="val -52952"/>
              <a:gd name="adj2" fmla="val -35303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Ужити заходів </a:t>
            </a:r>
            <a:r>
              <a:rPr lang="uk-UA" sz="1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щодо усунення причин, що викликали нещасний випадок</a:t>
            </a:r>
          </a:p>
        </p:txBody>
      </p:sp>
      <p:sp>
        <p:nvSpPr>
          <p:cNvPr id="19" name="Округлена прямокутна виноска 18"/>
          <p:cNvSpPr/>
          <p:nvPr/>
        </p:nvSpPr>
        <p:spPr>
          <a:xfrm>
            <a:off x="3632663" y="3340313"/>
            <a:ext cx="8008486" cy="480377"/>
          </a:xfrm>
          <a:prstGeom prst="wedgeRoundRectCallout">
            <a:avLst>
              <a:gd name="adj1" fmla="val -53037"/>
              <a:gd name="adj2" fmla="val -47013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Направити </a:t>
            </a:r>
            <a:r>
              <a:rPr lang="uk-UA" sz="1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письмовий запит до закладу охорони здоров’я для отримання довідки про характер i тяжкість ушкодження потерпілого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112327" y="208063"/>
            <a:ext cx="6866313" cy="748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aseline="30000" dirty="0" smtClean="0">
                <a:latin typeface="Microtype" pitchFamily="2" charset="-52"/>
                <a:cs typeface="Arial" pitchFamily="34" charset="0"/>
              </a:rPr>
              <a:t>Перевірка </a:t>
            </a:r>
            <a:r>
              <a:rPr lang="uk-UA" sz="3200" baseline="30000" dirty="0">
                <a:latin typeface="Microtype" pitchFamily="2" charset="-52"/>
                <a:cs typeface="Arial" pitchFamily="34" charset="0"/>
              </a:rPr>
              <a:t>знань з питань охорони праці та безпеки життєдіяльності посадових осіб </a:t>
            </a:r>
          </a:p>
        </p:txBody>
      </p:sp>
    </p:spTree>
    <p:extLst>
      <p:ext uri="{BB962C8B-B14F-4D97-AF65-F5344CB8AC3E}">
        <p14:creationId xmlns:p14="http://schemas.microsoft.com/office/powerpoint/2010/main" val="1928101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номера слайда 2"/>
          <p:cNvSpPr>
            <a:spLocks noGrp="1"/>
          </p:cNvSpPr>
          <p:nvPr>
            <p:ph type="sldNum" sz="quarter" idx="12"/>
          </p:nvPr>
        </p:nvSpPr>
        <p:spPr>
          <a:xfrm>
            <a:off x="11621193" y="6361776"/>
            <a:ext cx="570807" cy="365125"/>
          </a:xfrm>
        </p:spPr>
        <p:txBody>
          <a:bodyPr/>
          <a:lstStyle/>
          <a:p>
            <a:fld id="{699E7D77-901A-3642-843D-2FAAB87BAC81}" type="slidenum">
              <a:rPr lang="en-US" sz="2800" smtClean="0"/>
              <a:t>19</a:t>
            </a:fld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0" y="956986"/>
            <a:ext cx="121919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</a:t>
            </a:r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розслідування нещасних випадків, що сталися із здобувачами освіти під час освітнього процесу</a:t>
            </a:r>
            <a:endParaRPr lang="uk-UA" sz="3600" b="1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круглений прямокутник 4"/>
          <p:cNvSpPr/>
          <p:nvPr/>
        </p:nvSpPr>
        <p:spPr>
          <a:xfrm>
            <a:off x="116378" y="2090218"/>
            <a:ext cx="11646785" cy="4701279"/>
          </a:xfrm>
          <a:prstGeom prst="roundRect">
            <a:avLst>
              <a:gd name="adj" fmla="val 2230"/>
            </a:avLst>
          </a:prstGeom>
          <a:solidFill>
            <a:schemeClr val="accent6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uk-UA" sz="2000" b="1" dirty="0" smtClean="0"/>
              <a:t>Наказ </a:t>
            </a:r>
            <a:r>
              <a:rPr lang="uk-UA" sz="2000" b="1" dirty="0"/>
              <a:t>Міністерства освіти і науки України від 31.08.2001 № 616 </a:t>
            </a:r>
          </a:p>
          <a:p>
            <a:pPr algn="ctr"/>
            <a:endParaRPr lang="uk-UA" sz="2000" b="1" dirty="0"/>
          </a:p>
        </p:txBody>
      </p:sp>
      <p:sp>
        <p:nvSpPr>
          <p:cNvPr id="6" name="Округлений прямокутник 5"/>
          <p:cNvSpPr/>
          <p:nvPr/>
        </p:nvSpPr>
        <p:spPr>
          <a:xfrm>
            <a:off x="207819" y="3196742"/>
            <a:ext cx="3308466" cy="514495"/>
          </a:xfrm>
          <a:prstGeom prst="round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Повідомлення про нещасний випадок</a:t>
            </a:r>
            <a:endParaRPr lang="uk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Округлений прямокутник 7"/>
          <p:cNvSpPr/>
          <p:nvPr/>
        </p:nvSpPr>
        <p:spPr>
          <a:xfrm>
            <a:off x="207819" y="3870544"/>
            <a:ext cx="3308466" cy="534992"/>
          </a:xfrm>
          <a:prstGeom prst="round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Наказ закладу освіти (органу управління освітою)</a:t>
            </a:r>
          </a:p>
        </p:txBody>
      </p:sp>
      <p:sp>
        <p:nvSpPr>
          <p:cNvPr id="9" name="Округлений прямокутник 8"/>
          <p:cNvSpPr/>
          <p:nvPr/>
        </p:nvSpPr>
        <p:spPr>
          <a:xfrm>
            <a:off x="207819" y="4852322"/>
            <a:ext cx="3308466" cy="482138"/>
          </a:xfrm>
          <a:prstGeom prst="round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 розслідування нещасного випадку</a:t>
            </a:r>
          </a:p>
        </p:txBody>
      </p:sp>
      <p:sp>
        <p:nvSpPr>
          <p:cNvPr id="11" name="Округлена прямокутна виноска 10"/>
          <p:cNvSpPr/>
          <p:nvPr/>
        </p:nvSpPr>
        <p:spPr>
          <a:xfrm>
            <a:off x="3632663" y="3870544"/>
            <a:ext cx="8008486" cy="556166"/>
          </a:xfrm>
          <a:prstGeom prst="wedgeRoundRectCallout">
            <a:avLst>
              <a:gd name="adj1" fmla="val -52824"/>
              <a:gd name="adj2" fmla="val -36129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400" b="1" u="sng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Протягом </a:t>
            </a:r>
            <a:r>
              <a:rPr lang="uk-UA" sz="1400" b="1" u="sng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доби </a:t>
            </a:r>
            <a:r>
              <a:rPr lang="uk-UA" sz="1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утворити наказом комісію з розслідування нещасного випадку у складі не менше ніж три особи та організувати розслідування нещасного випадку</a:t>
            </a:r>
          </a:p>
        </p:txBody>
      </p:sp>
      <p:sp>
        <p:nvSpPr>
          <p:cNvPr id="12" name="Округлена прямокутна виноска 11"/>
          <p:cNvSpPr/>
          <p:nvPr/>
        </p:nvSpPr>
        <p:spPr>
          <a:xfrm>
            <a:off x="3632663" y="2971669"/>
            <a:ext cx="8008486" cy="318790"/>
          </a:xfrm>
          <a:prstGeom prst="wedgeRoundRectCallout">
            <a:avLst>
              <a:gd name="adj1" fmla="val -53064"/>
              <a:gd name="adj2" fmla="val 45959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Повідомити </a:t>
            </a:r>
            <a:r>
              <a:rPr lang="uk-UA" sz="1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батьків, інших законних представників потерпілого</a:t>
            </a:r>
          </a:p>
        </p:txBody>
      </p:sp>
      <p:sp>
        <p:nvSpPr>
          <p:cNvPr id="13" name="Округлений прямокутник 12"/>
          <p:cNvSpPr/>
          <p:nvPr/>
        </p:nvSpPr>
        <p:spPr>
          <a:xfrm>
            <a:off x="207819" y="5660007"/>
            <a:ext cx="3308466" cy="620223"/>
          </a:xfrm>
          <a:prstGeom prst="round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Наказ 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результатами  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розслідування нещасного випадку</a:t>
            </a:r>
          </a:p>
        </p:txBody>
      </p:sp>
      <p:sp>
        <p:nvSpPr>
          <p:cNvPr id="14" name="Округлена прямокутна виноска 13"/>
          <p:cNvSpPr/>
          <p:nvPr/>
        </p:nvSpPr>
        <p:spPr>
          <a:xfrm>
            <a:off x="3632663" y="4510224"/>
            <a:ext cx="8008486" cy="1159882"/>
          </a:xfrm>
          <a:prstGeom prst="wedgeRoundRectCallout">
            <a:avLst>
              <a:gd name="adj1" fmla="val -52715"/>
              <a:gd name="adj2" fmla="val -13648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з</a:t>
            </a:r>
            <a:r>
              <a:rPr lang="x-none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’ясувати </a:t>
            </a:r>
            <a:r>
              <a:rPr lang="x-none" sz="1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обставини і причини настання нещасного випадку;</a:t>
            </a:r>
            <a:endParaRPr lang="uk-UA" sz="1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x-none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визначити</a:t>
            </a:r>
            <a:r>
              <a:rPr lang="x-none" sz="1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пов’язаний чи не пов’язаний нещасний випадок з освітнім процесом;</a:t>
            </a:r>
            <a:endParaRPr lang="uk-UA" sz="1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x-none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установити </a:t>
            </a:r>
            <a:r>
              <a:rPr lang="x-none" sz="1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осіб, які допустили порушення вимог нормативно-правових актів з питань охорони праці та безпеки життєдіяльності;</a:t>
            </a:r>
            <a:endParaRPr lang="uk-UA" sz="1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розробити </a:t>
            </a:r>
            <a:r>
              <a:rPr lang="uk-UA" sz="1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заходи щодо попередження подібних нещасних випадків у </a:t>
            </a:r>
            <a:r>
              <a:rPr lang="uk-UA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майбутньому.</a:t>
            </a:r>
            <a:endParaRPr lang="uk-UA" sz="1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Округлена прямокутна виноска 14"/>
          <p:cNvSpPr/>
          <p:nvPr/>
        </p:nvSpPr>
        <p:spPr>
          <a:xfrm>
            <a:off x="3632663" y="5757537"/>
            <a:ext cx="8008486" cy="969363"/>
          </a:xfrm>
          <a:prstGeom prst="wedgeRoundRectCallout">
            <a:avLst>
              <a:gd name="adj1" fmla="val -52711"/>
              <a:gd name="adj2" fmla="val -45279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 вжиття запропонованих комісією зі </a:t>
            </a:r>
            <a:r>
              <a:rPr lang="uk-UA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розслідування </a:t>
            </a:r>
            <a:r>
              <a:rPr lang="uk-UA" sz="1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заходів щодо запобігання подібним випадкам, а також притягнення осіб, які допустили порушення нормативно-правових актів про охорону праці, вимог безпеки проведення освітнього процесу, до відповідальності згідно із законодавством України</a:t>
            </a:r>
          </a:p>
        </p:txBody>
      </p:sp>
      <p:sp>
        <p:nvSpPr>
          <p:cNvPr id="17" name="Округлений прямокутник 16"/>
          <p:cNvSpPr/>
          <p:nvPr/>
        </p:nvSpPr>
        <p:spPr>
          <a:xfrm>
            <a:off x="207819" y="2520172"/>
            <a:ext cx="3308466" cy="514495"/>
          </a:xfrm>
          <a:prstGeom prst="round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Нещасний випадок</a:t>
            </a:r>
            <a:endParaRPr lang="uk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Округлена прямокутна виноска 17"/>
          <p:cNvSpPr/>
          <p:nvPr/>
        </p:nvSpPr>
        <p:spPr>
          <a:xfrm>
            <a:off x="3632663" y="2526209"/>
            <a:ext cx="8008486" cy="359887"/>
          </a:xfrm>
          <a:prstGeom prst="wedgeRoundRectCallout">
            <a:avLst>
              <a:gd name="adj1" fmla="val -52952"/>
              <a:gd name="adj2" fmla="val -35303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Ужити заходів </a:t>
            </a:r>
            <a:r>
              <a:rPr lang="uk-UA" sz="1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щодо усунення причин, що викликали нещасний випадок</a:t>
            </a:r>
          </a:p>
        </p:txBody>
      </p:sp>
      <p:sp>
        <p:nvSpPr>
          <p:cNvPr id="19" name="Округлена прямокутна виноска 18"/>
          <p:cNvSpPr/>
          <p:nvPr/>
        </p:nvSpPr>
        <p:spPr>
          <a:xfrm>
            <a:off x="3632663" y="3340313"/>
            <a:ext cx="8008486" cy="480377"/>
          </a:xfrm>
          <a:prstGeom prst="wedgeRoundRectCallout">
            <a:avLst>
              <a:gd name="adj1" fmla="val -53037"/>
              <a:gd name="adj2" fmla="val -47013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Направити </a:t>
            </a:r>
            <a:r>
              <a:rPr lang="uk-UA" sz="1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письмовий запит до закладу охорони здоров’я для отримання довідки про характер i тяжкість ушкодження потерпілого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112327" y="208063"/>
            <a:ext cx="6866313" cy="748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aseline="30000" dirty="0" smtClean="0">
                <a:latin typeface="Microtype" pitchFamily="2" charset="-52"/>
                <a:cs typeface="Arial" pitchFamily="34" charset="0"/>
              </a:rPr>
              <a:t>Перевірка </a:t>
            </a:r>
            <a:r>
              <a:rPr lang="uk-UA" sz="3200" baseline="30000" dirty="0">
                <a:latin typeface="Microtype" pitchFamily="2" charset="-52"/>
                <a:cs typeface="Arial" pitchFamily="34" charset="0"/>
              </a:rPr>
              <a:t>знань з питань охорони праці та безпеки життєдіяльності посадових осіб </a:t>
            </a:r>
          </a:p>
        </p:txBody>
      </p:sp>
    </p:spTree>
    <p:extLst>
      <p:ext uri="{BB962C8B-B14F-4D97-AF65-F5344CB8AC3E}">
        <p14:creationId xmlns:p14="http://schemas.microsoft.com/office/powerpoint/2010/main" val="2266333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номера слайда 2"/>
          <p:cNvSpPr>
            <a:spLocks noGrp="1"/>
          </p:cNvSpPr>
          <p:nvPr>
            <p:ph type="sldNum" sz="quarter" idx="12"/>
          </p:nvPr>
        </p:nvSpPr>
        <p:spPr>
          <a:xfrm>
            <a:off x="11621193" y="6361776"/>
            <a:ext cx="570807" cy="365125"/>
          </a:xfrm>
        </p:spPr>
        <p:txBody>
          <a:bodyPr/>
          <a:lstStyle/>
          <a:p>
            <a:fld id="{699E7D77-901A-3642-843D-2FAAB87BAC81}" type="slidenum">
              <a:rPr lang="en-US" sz="2800" smtClean="0"/>
              <a:t>20</a:t>
            </a:fld>
            <a:endParaRPr lang="en-US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5112327" y="208063"/>
            <a:ext cx="6866313" cy="748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aseline="30000" dirty="0" smtClean="0">
                <a:latin typeface="Microtype" pitchFamily="2" charset="-52"/>
                <a:cs typeface="Arial" pitchFamily="34" charset="0"/>
              </a:rPr>
              <a:t>Перевірка </a:t>
            </a:r>
            <a:r>
              <a:rPr lang="uk-UA" sz="3200" baseline="30000" dirty="0">
                <a:latin typeface="Microtype" pitchFamily="2" charset="-52"/>
                <a:cs typeface="Arial" pitchFamily="34" charset="0"/>
              </a:rPr>
              <a:t>знань з питань охорони праці та безпеки життєдіяльності посадових осіб </a:t>
            </a: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947652" y="1043118"/>
            <a:ext cx="10576804" cy="986136"/>
          </a:xfrm>
          <a:prstGeom prst="rect">
            <a:avLst/>
          </a:prstGeom>
        </p:spPr>
        <p:txBody>
          <a:bodyPr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b="1" dirty="0" smtClean="0"/>
              <a:t>Порядок оформлення листа (повідомлення, звіту і </a:t>
            </a:r>
            <a:r>
              <a:rPr lang="uk-UA" b="1" dirty="0" err="1" smtClean="0"/>
              <a:t>т.і</a:t>
            </a:r>
            <a:r>
              <a:rPr lang="uk-UA" b="1" dirty="0" smtClean="0"/>
              <a:t>.), що надсилається на E-mail: </a:t>
            </a:r>
            <a:r>
              <a:rPr lang="en-US" b="1" dirty="0" smtClean="0"/>
              <a:t>bezpeka@mon.gov.ua</a:t>
            </a:r>
            <a:endParaRPr lang="uk-UA" b="1" dirty="0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010" y="1963261"/>
            <a:ext cx="10058400" cy="2386896"/>
          </a:xfrm>
          <a:prstGeom prst="rect">
            <a:avLst/>
          </a:prstGeom>
          <a:effectLst>
            <a:glow rad="165100">
              <a:schemeClr val="accent1">
                <a:alpha val="40000"/>
              </a:schemeClr>
            </a:glow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8" name="Округлений прямокутник 7"/>
          <p:cNvSpPr/>
          <p:nvPr/>
        </p:nvSpPr>
        <p:spPr>
          <a:xfrm>
            <a:off x="377862" y="1934077"/>
            <a:ext cx="11459462" cy="443361"/>
          </a:xfrm>
          <a:prstGeom prst="round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При формуванні листа на E-mail обов'язково зазначати </a:t>
            </a:r>
            <a:r>
              <a:rPr lang="uk-UA" dirty="0" smtClean="0"/>
              <a:t>тему, наприклад:</a:t>
            </a: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010" y="4501444"/>
            <a:ext cx="10058400" cy="2100922"/>
          </a:xfrm>
          <a:prstGeom prst="rect">
            <a:avLst/>
          </a:prstGeom>
          <a:effectLst>
            <a:glow rad="165100">
              <a:schemeClr val="accent1">
                <a:alpha val="40000"/>
              </a:schemeClr>
            </a:glow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12" name="Округлений прямокутник 11"/>
          <p:cNvSpPr/>
          <p:nvPr/>
        </p:nvSpPr>
        <p:spPr>
          <a:xfrm>
            <a:off x="377862" y="4298672"/>
            <a:ext cx="11459462" cy="443361"/>
          </a:xfrm>
          <a:prstGeom prst="round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Прикріплений файл має бути у форматі </a:t>
            </a:r>
            <a:r>
              <a:rPr lang="en-US" b="1" dirty="0"/>
              <a:t>.pdf</a:t>
            </a:r>
            <a:r>
              <a:rPr lang="uk-UA" dirty="0"/>
              <a:t>,</a:t>
            </a:r>
            <a:r>
              <a:rPr lang="uk-UA" b="1" dirty="0"/>
              <a:t> </a:t>
            </a:r>
            <a:r>
              <a:rPr lang="uk-UA" dirty="0"/>
              <a:t>мати назву відповідної установи та дату документу</a:t>
            </a:r>
            <a:r>
              <a:rPr lang="uk-UA" dirty="0" smtClean="0"/>
              <a:t>, наприклад:</a:t>
            </a:r>
          </a:p>
        </p:txBody>
      </p:sp>
    </p:spTree>
    <p:extLst>
      <p:ext uri="{BB962C8B-B14F-4D97-AF65-F5344CB8AC3E}">
        <p14:creationId xmlns:p14="http://schemas.microsoft.com/office/powerpoint/2010/main" val="1756135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номера слайда 2"/>
          <p:cNvSpPr>
            <a:spLocks noGrp="1"/>
          </p:cNvSpPr>
          <p:nvPr>
            <p:ph type="sldNum" sz="quarter" idx="12"/>
          </p:nvPr>
        </p:nvSpPr>
        <p:spPr>
          <a:xfrm>
            <a:off x="11621193" y="6361776"/>
            <a:ext cx="570807" cy="365125"/>
          </a:xfrm>
        </p:spPr>
        <p:txBody>
          <a:bodyPr/>
          <a:lstStyle/>
          <a:p>
            <a:fld id="{699E7D77-901A-3642-843D-2FAAB87BAC81}" type="slidenum">
              <a:rPr lang="en-US" sz="2800" smtClean="0"/>
              <a:t>21</a:t>
            </a:fld>
            <a:endParaRPr lang="en-US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5112327" y="208063"/>
            <a:ext cx="6866313" cy="748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aseline="30000" dirty="0" smtClean="0">
                <a:latin typeface="Microtype" pitchFamily="2" charset="-52"/>
                <a:cs typeface="Arial" pitchFamily="34" charset="0"/>
              </a:rPr>
              <a:t>Перевірка </a:t>
            </a:r>
            <a:r>
              <a:rPr lang="uk-UA" sz="3200" baseline="30000" dirty="0">
                <a:latin typeface="Microtype" pitchFamily="2" charset="-52"/>
                <a:cs typeface="Arial" pitchFamily="34" charset="0"/>
              </a:rPr>
              <a:t>знань з питань охорони праці та безпеки життєдіяльності посадових осіб 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16378" y="1068141"/>
            <a:ext cx="11646785" cy="1093411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b="1" dirty="0" smtClean="0"/>
              <a:t>Контакти для зв'язку  </a:t>
            </a:r>
            <a:r>
              <a:rPr lang="uk-UA" dirty="0" smtClean="0"/>
              <a:t/>
            </a:r>
            <a:br>
              <a:rPr lang="uk-UA" dirty="0" smtClean="0"/>
            </a:br>
            <a:r>
              <a:rPr lang="uk-UA" sz="2700" dirty="0" smtClean="0"/>
              <a:t>сектор мобілізаційної роботи, цивільного захисту та безпеки життєдіяльності</a:t>
            </a:r>
            <a:endParaRPr lang="uk-UA" sz="2700" dirty="0"/>
          </a:p>
        </p:txBody>
      </p:sp>
      <p:sp>
        <p:nvSpPr>
          <p:cNvPr id="11" name="Округлений прямокутник 10"/>
          <p:cNvSpPr/>
          <p:nvPr/>
        </p:nvSpPr>
        <p:spPr>
          <a:xfrm>
            <a:off x="116378" y="2490282"/>
            <a:ext cx="11862262" cy="2859932"/>
          </a:xfrm>
          <a:prstGeom prst="roundRect">
            <a:avLst>
              <a:gd name="adj" fmla="val 2230"/>
            </a:avLst>
          </a:prstGeom>
          <a:solidFill>
            <a:schemeClr val="accent6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en-US" sz="3600" dirty="0" smtClean="0"/>
          </a:p>
          <a:p>
            <a:pPr algn="ctr"/>
            <a:r>
              <a:rPr lang="uk-UA" sz="3600" dirty="0" smtClean="0"/>
              <a:t>Адреса</a:t>
            </a:r>
            <a:r>
              <a:rPr lang="uk-UA" sz="3600" dirty="0"/>
              <a:t>: проспект Перемоги, 10, м. Київ, 01135</a:t>
            </a:r>
          </a:p>
          <a:p>
            <a:pPr algn="ctr"/>
            <a:r>
              <a:rPr lang="uk-UA" sz="3600" dirty="0" smtClean="0"/>
              <a:t>Служб. </a:t>
            </a:r>
            <a:r>
              <a:rPr lang="uk-UA" sz="3600" dirty="0"/>
              <a:t>тел. (044) </a:t>
            </a:r>
            <a:r>
              <a:rPr lang="uk-UA" sz="3600" dirty="0" smtClean="0"/>
              <a:t>287-89-12 Тел</a:t>
            </a:r>
            <a:r>
              <a:rPr lang="uk-UA" sz="3600" dirty="0"/>
              <a:t>./</a:t>
            </a:r>
            <a:r>
              <a:rPr lang="uk-UA" sz="3600" dirty="0" smtClean="0"/>
              <a:t>факс</a:t>
            </a:r>
            <a:r>
              <a:rPr lang="en-US" sz="3600" dirty="0" smtClean="0"/>
              <a:t> </a:t>
            </a:r>
            <a:r>
              <a:rPr lang="uk-UA" sz="3600" dirty="0" smtClean="0"/>
              <a:t>(044</a:t>
            </a:r>
            <a:r>
              <a:rPr lang="uk-UA" sz="3600" dirty="0"/>
              <a:t>) </a:t>
            </a:r>
            <a:r>
              <a:rPr lang="uk-UA" sz="3600" dirty="0" smtClean="0"/>
              <a:t>287-89-27 </a:t>
            </a:r>
          </a:p>
          <a:p>
            <a:pPr algn="ctr"/>
            <a:r>
              <a:rPr lang="uk-UA" sz="3600" dirty="0" smtClean="0"/>
              <a:t>E-mail</a:t>
            </a:r>
            <a:r>
              <a:rPr lang="uk-UA" sz="3600" dirty="0"/>
              <a:t>: </a:t>
            </a:r>
            <a:r>
              <a:rPr lang="en-US" sz="3600" dirty="0" err="1">
                <a:hlinkClick r:id="rId3"/>
              </a:rPr>
              <a:t>bezpeka</a:t>
            </a:r>
            <a:r>
              <a:rPr lang="uk-UA" sz="3600" dirty="0">
                <a:hlinkClick r:id="rId3"/>
              </a:rPr>
              <a:t>@</a:t>
            </a:r>
            <a:r>
              <a:rPr lang="en-US" sz="3600" dirty="0">
                <a:hlinkClick r:id="rId3"/>
              </a:rPr>
              <a:t>mon</a:t>
            </a:r>
            <a:r>
              <a:rPr lang="uk-UA" sz="3600" dirty="0">
                <a:hlinkClick r:id="rId3"/>
              </a:rPr>
              <a:t>.</a:t>
            </a:r>
            <a:r>
              <a:rPr lang="en-US" sz="3600" dirty="0" err="1">
                <a:hlinkClick r:id="rId3"/>
              </a:rPr>
              <a:t>gov</a:t>
            </a:r>
            <a:r>
              <a:rPr lang="uk-UA" sz="3600" dirty="0">
                <a:hlinkClick r:id="rId3"/>
              </a:rPr>
              <a:t>.</a:t>
            </a:r>
            <a:r>
              <a:rPr lang="en-US" sz="3600" dirty="0" err="1">
                <a:hlinkClick r:id="rId3"/>
              </a:rPr>
              <a:t>ua</a:t>
            </a:r>
            <a:r>
              <a:rPr lang="uk-UA" sz="3600" dirty="0"/>
              <a:t> </a:t>
            </a:r>
            <a:r>
              <a:rPr lang="en-US" sz="3600" dirty="0"/>
              <a:t> </a:t>
            </a:r>
            <a:r>
              <a:rPr lang="uk-UA" sz="3600" dirty="0"/>
              <a:t>або</a:t>
            </a:r>
            <a:r>
              <a:rPr lang="en-US" sz="3600" dirty="0"/>
              <a:t> </a:t>
            </a:r>
            <a:r>
              <a:rPr lang="en-US" sz="3600" dirty="0" smtClean="0">
                <a:hlinkClick r:id="rId4"/>
              </a:rPr>
              <a:t>mob@mon.gov.ua</a:t>
            </a:r>
            <a:r>
              <a:rPr lang="en-US" sz="3600" dirty="0" smtClean="0"/>
              <a:t> </a:t>
            </a:r>
            <a:endParaRPr lang="uk-UA" sz="3600" dirty="0"/>
          </a:p>
        </p:txBody>
      </p:sp>
    </p:spTree>
    <p:extLst>
      <p:ext uri="{BB962C8B-B14F-4D97-AF65-F5344CB8AC3E}">
        <p14:creationId xmlns:p14="http://schemas.microsoft.com/office/powerpoint/2010/main" val="1625571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номера слайда 2"/>
          <p:cNvSpPr>
            <a:spLocks noGrp="1"/>
          </p:cNvSpPr>
          <p:nvPr>
            <p:ph type="sldNum" sz="quarter" idx="12"/>
          </p:nvPr>
        </p:nvSpPr>
        <p:spPr>
          <a:xfrm>
            <a:off x="11621193" y="6361776"/>
            <a:ext cx="570807" cy="365125"/>
          </a:xfrm>
        </p:spPr>
        <p:txBody>
          <a:bodyPr/>
          <a:lstStyle/>
          <a:p>
            <a:fld id="{699E7D77-901A-3642-843D-2FAAB87BAC81}" type="slidenum">
              <a:rPr lang="en-US" sz="2800" smtClean="0"/>
              <a:t>22</a:t>
            </a:fld>
            <a:endParaRPr lang="en-US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5112327" y="208063"/>
            <a:ext cx="6866313" cy="748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aseline="30000" dirty="0" smtClean="0">
                <a:latin typeface="Microtype" pitchFamily="2" charset="-52"/>
                <a:cs typeface="Arial" pitchFamily="34" charset="0"/>
              </a:rPr>
              <a:t>Перевірка </a:t>
            </a:r>
            <a:r>
              <a:rPr lang="uk-UA" sz="3200" baseline="30000" dirty="0">
                <a:latin typeface="Microtype" pitchFamily="2" charset="-52"/>
                <a:cs typeface="Arial" pitchFamily="34" charset="0"/>
              </a:rPr>
              <a:t>знань з питань охорони праці та безпеки життєдіяльності посадових осіб 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1724915" y="1036044"/>
            <a:ext cx="9760275" cy="986136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b="1" dirty="0" smtClean="0"/>
              <a:t>Розподіл для перевірки знань з питань охорони праці та безпеки життєдіяльності</a:t>
            </a:r>
            <a:endParaRPr lang="uk-UA" b="1" dirty="0"/>
          </a:p>
        </p:txBody>
      </p:sp>
      <p:sp>
        <p:nvSpPr>
          <p:cNvPr id="7" name="Округлений прямокутник 6"/>
          <p:cNvSpPr/>
          <p:nvPr/>
        </p:nvSpPr>
        <p:spPr>
          <a:xfrm>
            <a:off x="264064" y="2235625"/>
            <a:ext cx="1963573" cy="919349"/>
          </a:xfrm>
          <a:prstGeom prst="roundRect">
            <a:avLst>
              <a:gd name="adj" fmla="val 2230"/>
            </a:avLst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 err="1">
                <a:solidFill>
                  <a:schemeClr val="tx1"/>
                </a:solidFill>
              </a:rPr>
              <a:t>Ауд</a:t>
            </a:r>
            <a:r>
              <a:rPr lang="uk-UA" sz="2400" dirty="0">
                <a:solidFill>
                  <a:schemeClr val="tx1"/>
                </a:solidFill>
              </a:rPr>
              <a:t>. </a:t>
            </a:r>
            <a:r>
              <a:rPr lang="uk-UA" sz="2400" b="1" dirty="0" smtClean="0">
                <a:solidFill>
                  <a:schemeClr val="tx1"/>
                </a:solidFill>
              </a:rPr>
              <a:t>2126 </a:t>
            </a:r>
            <a:br>
              <a:rPr lang="uk-UA" sz="2400" b="1" dirty="0" smtClean="0">
                <a:solidFill>
                  <a:schemeClr val="tx1"/>
                </a:solidFill>
              </a:rPr>
            </a:br>
            <a:r>
              <a:rPr lang="uk-UA" sz="2400" b="1" dirty="0" smtClean="0">
                <a:solidFill>
                  <a:schemeClr val="tx1"/>
                </a:solidFill>
              </a:rPr>
              <a:t>(1 кл</a:t>
            </a:r>
            <a:r>
              <a:rPr lang="uk-UA" sz="2400" b="1" dirty="0" smtClean="0">
                <a:solidFill>
                  <a:schemeClr val="tx1"/>
                </a:solidFill>
              </a:rPr>
              <a:t>ас</a:t>
            </a:r>
            <a:r>
              <a:rPr lang="uk-UA" sz="2400" b="1" dirty="0" smtClean="0">
                <a:solidFill>
                  <a:schemeClr val="tx1"/>
                </a:solidFill>
              </a:rPr>
              <a:t>)</a:t>
            </a:r>
            <a:endParaRPr lang="uk-UA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Виноска зі стрілкою вправо 7"/>
          <p:cNvSpPr/>
          <p:nvPr/>
        </p:nvSpPr>
        <p:spPr>
          <a:xfrm flipH="1">
            <a:off x="2295730" y="1949156"/>
            <a:ext cx="9325463" cy="1492289"/>
          </a:xfrm>
          <a:prstGeom prst="rightArrowCallout">
            <a:avLst>
              <a:gd name="adj1" fmla="val 25000"/>
              <a:gd name="adj2" fmla="val 25000"/>
              <a:gd name="adj3" fmla="val 12500"/>
              <a:gd name="adj4" fmla="val 90119"/>
            </a:avLst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Керівники департаментів (управлінь) освіти і науки обласних, Київської міської державних адміністрацій, ректори (директори) вищих навчальних закладів, підприємств, установ і організацій, що належать до сфери управління Міністерства освіти і науки України</a:t>
            </a:r>
          </a:p>
        </p:txBody>
      </p:sp>
      <p:sp>
        <p:nvSpPr>
          <p:cNvPr id="10" name="Округлений прямокутник 9"/>
          <p:cNvSpPr/>
          <p:nvPr/>
        </p:nvSpPr>
        <p:spPr>
          <a:xfrm>
            <a:off x="264064" y="3749520"/>
            <a:ext cx="1963573" cy="919349"/>
          </a:xfrm>
          <a:prstGeom prst="roundRect">
            <a:avLst>
              <a:gd name="adj" fmla="val 2230"/>
            </a:avLst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 err="1">
                <a:solidFill>
                  <a:schemeClr val="tx1"/>
                </a:solidFill>
              </a:rPr>
              <a:t>Ауд</a:t>
            </a:r>
            <a:r>
              <a:rPr lang="uk-UA" sz="2400" dirty="0">
                <a:solidFill>
                  <a:schemeClr val="tx1"/>
                </a:solidFill>
              </a:rPr>
              <a:t>. </a:t>
            </a:r>
            <a:r>
              <a:rPr lang="uk-UA" sz="2400" b="1" dirty="0">
                <a:solidFill>
                  <a:schemeClr val="tx1"/>
                </a:solidFill>
              </a:rPr>
              <a:t>2126 </a:t>
            </a:r>
            <a:br>
              <a:rPr lang="uk-UA" sz="2400" b="1" dirty="0">
                <a:solidFill>
                  <a:schemeClr val="tx1"/>
                </a:solidFill>
              </a:rPr>
            </a:br>
            <a:r>
              <a:rPr lang="uk-UA" sz="2400" b="1" dirty="0" smtClean="0">
                <a:solidFill>
                  <a:schemeClr val="tx1"/>
                </a:solidFill>
              </a:rPr>
              <a:t>(</a:t>
            </a:r>
            <a:r>
              <a:rPr lang="en-US" sz="2400" b="1" dirty="0" smtClean="0">
                <a:solidFill>
                  <a:schemeClr val="tx1"/>
                </a:solidFill>
              </a:rPr>
              <a:t>2</a:t>
            </a:r>
            <a:r>
              <a:rPr lang="uk-UA" sz="2400" b="1" dirty="0" smtClean="0">
                <a:solidFill>
                  <a:schemeClr val="tx1"/>
                </a:solidFill>
              </a:rPr>
              <a:t> клас)</a:t>
            </a:r>
            <a:endParaRPr lang="uk-UA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Виноска зі стрілкою вправо 11"/>
          <p:cNvSpPr/>
          <p:nvPr/>
        </p:nvSpPr>
        <p:spPr>
          <a:xfrm flipH="1">
            <a:off x="2295729" y="3606286"/>
            <a:ext cx="9325463" cy="1205818"/>
          </a:xfrm>
          <a:prstGeom prst="rightArrowCallout">
            <a:avLst>
              <a:gd name="adj1" fmla="val 25000"/>
              <a:gd name="adj2" fmla="val 25000"/>
              <a:gd name="adj3" fmla="val 12500"/>
              <a:gd name="adj4" fmla="val 90119"/>
            </a:avLst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57300" indent="-1257300" algn="ctr">
              <a:buNone/>
            </a:pPr>
            <a:r>
              <a:rPr lang="uk-UA" dirty="0"/>
              <a:t>Заступники керівників, проректори (заступники директорів)з навчальної роботи, </a:t>
            </a:r>
            <a:endParaRPr lang="uk-UA" dirty="0" smtClean="0"/>
          </a:p>
          <a:p>
            <a:pPr marL="1257300" indent="-1257300" algn="ctr">
              <a:buNone/>
            </a:pPr>
            <a:r>
              <a:rPr lang="uk-UA" dirty="0" smtClean="0"/>
              <a:t>на </a:t>
            </a:r>
            <a:r>
              <a:rPr lang="uk-UA" dirty="0"/>
              <a:t>яких покладено відповідальність за охорону праці та </a:t>
            </a:r>
            <a:r>
              <a:rPr lang="uk-UA" dirty="0" smtClean="0"/>
              <a:t>безпеку життєдіяльності</a:t>
            </a:r>
            <a:endParaRPr lang="uk-UA" dirty="0"/>
          </a:p>
        </p:txBody>
      </p:sp>
      <p:sp>
        <p:nvSpPr>
          <p:cNvPr id="14" name="Округлений прямокутник 13"/>
          <p:cNvSpPr/>
          <p:nvPr/>
        </p:nvSpPr>
        <p:spPr>
          <a:xfrm>
            <a:off x="264065" y="5117434"/>
            <a:ext cx="1963573" cy="919349"/>
          </a:xfrm>
          <a:prstGeom prst="roundRect">
            <a:avLst>
              <a:gd name="adj" fmla="val 2230"/>
            </a:avLst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 err="1">
                <a:solidFill>
                  <a:schemeClr val="tx1"/>
                </a:solidFill>
              </a:rPr>
              <a:t>Ауд</a:t>
            </a:r>
            <a:r>
              <a:rPr lang="uk-UA" sz="2400" dirty="0">
                <a:solidFill>
                  <a:schemeClr val="tx1"/>
                </a:solidFill>
              </a:rPr>
              <a:t>. </a:t>
            </a:r>
            <a:r>
              <a:rPr lang="uk-UA" sz="2400" b="1" dirty="0">
                <a:solidFill>
                  <a:schemeClr val="tx1"/>
                </a:solidFill>
              </a:rPr>
              <a:t>2126 </a:t>
            </a:r>
            <a:br>
              <a:rPr lang="uk-UA" sz="2400" b="1" dirty="0">
                <a:solidFill>
                  <a:schemeClr val="tx1"/>
                </a:solidFill>
              </a:rPr>
            </a:br>
            <a:r>
              <a:rPr lang="uk-UA" sz="2400" b="1" dirty="0" smtClean="0">
                <a:solidFill>
                  <a:schemeClr val="tx1"/>
                </a:solidFill>
              </a:rPr>
              <a:t>(</a:t>
            </a:r>
            <a:r>
              <a:rPr lang="en-US" sz="2400" b="1" dirty="0" smtClean="0">
                <a:solidFill>
                  <a:schemeClr val="tx1"/>
                </a:solidFill>
              </a:rPr>
              <a:t>3</a:t>
            </a:r>
            <a:r>
              <a:rPr lang="uk-UA" sz="2400" b="1" dirty="0" smtClean="0">
                <a:solidFill>
                  <a:schemeClr val="tx1"/>
                </a:solidFill>
              </a:rPr>
              <a:t> клас</a:t>
            </a:r>
            <a:r>
              <a:rPr lang="uk-UA" sz="2400" b="1" dirty="0">
                <a:solidFill>
                  <a:schemeClr val="tx1"/>
                </a:solidFill>
              </a:rPr>
              <a:t>)</a:t>
            </a:r>
            <a:endParaRPr lang="uk-UA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Виноска зі стрілкою вправо 14"/>
          <p:cNvSpPr/>
          <p:nvPr/>
        </p:nvSpPr>
        <p:spPr>
          <a:xfrm flipH="1">
            <a:off x="2295730" y="4974200"/>
            <a:ext cx="9325463" cy="1205818"/>
          </a:xfrm>
          <a:prstGeom prst="rightArrowCallout">
            <a:avLst>
              <a:gd name="adj1" fmla="val 25000"/>
              <a:gd name="adj2" fmla="val 25000"/>
              <a:gd name="adj3" fmla="val 12500"/>
              <a:gd name="adj4" fmla="val 90119"/>
            </a:avLst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57300" indent="-1257300" algn="ctr">
              <a:buNone/>
            </a:pPr>
            <a:r>
              <a:rPr lang="uk-UA" dirty="0"/>
              <a:t>Керівники відділів охорони праці, інженери, інспектори, методисти, на яких </a:t>
            </a:r>
            <a:r>
              <a:rPr lang="uk-UA" dirty="0" smtClean="0"/>
              <a:t>покладено </a:t>
            </a:r>
            <a:r>
              <a:rPr lang="uk-UA" dirty="0"/>
              <a:t>відповідальність за додержанням норм безпеки життєдіяльності в установах та закладах освіти і науки</a:t>
            </a:r>
          </a:p>
        </p:txBody>
      </p:sp>
    </p:spTree>
    <p:extLst>
      <p:ext uri="{BB962C8B-B14F-4D97-AF65-F5344CB8AC3E}">
        <p14:creationId xmlns:p14="http://schemas.microsoft.com/office/powerpoint/2010/main" val="1307474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31080" y="5228137"/>
            <a:ext cx="8738770" cy="9746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aseline="30000" dirty="0" smtClean="0">
                <a:solidFill>
                  <a:schemeClr val="bg1"/>
                </a:solidFill>
                <a:latin typeface="Microtype" pitchFamily="2" charset="-52"/>
                <a:cs typeface="Arial" pitchFamily="34" charset="0"/>
              </a:rPr>
              <a:t>Віталій</a:t>
            </a:r>
            <a:r>
              <a:rPr lang="uk-UA" sz="2800" dirty="0" smtClean="0">
                <a:solidFill>
                  <a:schemeClr val="bg1"/>
                </a:solidFill>
                <a:latin typeface="Microtype" pitchFamily="2" charset="-52"/>
                <a:cs typeface="Arial" pitchFamily="34" charset="0"/>
              </a:rPr>
              <a:t> </a:t>
            </a:r>
            <a:r>
              <a:rPr lang="uk-UA" sz="2800" baseline="30000" dirty="0" smtClean="0">
                <a:solidFill>
                  <a:schemeClr val="bg1"/>
                </a:solidFill>
                <a:latin typeface="Microtype" pitchFamily="2" charset="-52"/>
                <a:cs typeface="Arial" pitchFamily="34" charset="0"/>
              </a:rPr>
              <a:t>Міщенко</a:t>
            </a:r>
            <a:r>
              <a:rPr lang="uk-UA" sz="2200" baseline="30000" dirty="0" smtClean="0">
                <a:solidFill>
                  <a:schemeClr val="bg1"/>
                </a:solidFill>
                <a:latin typeface="Microtype" pitchFamily="2" charset="-52"/>
                <a:cs typeface="Arial" pitchFamily="34" charset="0"/>
              </a:rPr>
              <a:t>, </a:t>
            </a:r>
            <a:br>
              <a:rPr lang="uk-UA" sz="2200" baseline="30000" dirty="0" smtClean="0">
                <a:solidFill>
                  <a:schemeClr val="bg1"/>
                </a:solidFill>
                <a:latin typeface="Microtype" pitchFamily="2" charset="-52"/>
                <a:cs typeface="Arial" pitchFamily="34" charset="0"/>
              </a:rPr>
            </a:br>
            <a:r>
              <a:rPr lang="uk-UA" sz="2200" baseline="30000" dirty="0" smtClean="0">
                <a:solidFill>
                  <a:schemeClr val="bg1"/>
                </a:solidFill>
                <a:latin typeface="Microtype" pitchFamily="2" charset="-52"/>
                <a:cs typeface="Arial" pitchFamily="34" charset="0"/>
              </a:rPr>
              <a:t>головний </a:t>
            </a:r>
            <a:r>
              <a:rPr lang="uk-UA" sz="2200" baseline="30000" dirty="0">
                <a:solidFill>
                  <a:schemeClr val="bg1"/>
                </a:solidFill>
                <a:latin typeface="Microtype" pitchFamily="2" charset="-52"/>
                <a:cs typeface="Arial" pitchFamily="34" charset="0"/>
              </a:rPr>
              <a:t>спеціаліст </a:t>
            </a:r>
            <a:r>
              <a:rPr lang="uk-UA" sz="2200" baseline="30000" dirty="0" smtClean="0">
                <a:solidFill>
                  <a:schemeClr val="bg1"/>
                </a:solidFill>
                <a:latin typeface="Microtype" pitchFamily="2" charset="-52"/>
                <a:cs typeface="Arial" pitchFamily="34" charset="0"/>
              </a:rPr>
              <a:t>сектору мобілізаційної роботи</a:t>
            </a:r>
            <a:r>
              <a:rPr lang="uk-UA" sz="2200" baseline="30000" dirty="0">
                <a:solidFill>
                  <a:schemeClr val="bg1"/>
                </a:solidFill>
                <a:latin typeface="Microtype" pitchFamily="2" charset="-52"/>
                <a:cs typeface="Arial" pitchFamily="34" charset="0"/>
              </a:rPr>
              <a:t>, цивільного захисту та безпеки життєдіяльності Міністерства освіти і науки </a:t>
            </a:r>
            <a:r>
              <a:rPr lang="uk-UA" sz="2200" baseline="30000" dirty="0" smtClean="0">
                <a:solidFill>
                  <a:schemeClr val="bg1"/>
                </a:solidFill>
                <a:latin typeface="Microtype" pitchFamily="2" charset="-52"/>
                <a:cs typeface="Arial" pitchFamily="34" charset="0"/>
              </a:rPr>
              <a:t>України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1396" y="3068481"/>
            <a:ext cx="83542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6000" b="1" baseline="30000" dirty="0" smtClean="0">
                <a:solidFill>
                  <a:schemeClr val="bg1"/>
                </a:solidFill>
                <a:latin typeface="Innerspace" pitchFamily="2" charset="-52"/>
                <a:cs typeface="Arial" pitchFamily="34" charset="0"/>
              </a:rPr>
              <a:t>Дякую за увагу</a:t>
            </a:r>
            <a:endParaRPr lang="uk-UA" sz="6000" b="1" baseline="30000" dirty="0">
              <a:solidFill>
                <a:schemeClr val="bg1"/>
              </a:solidFill>
              <a:latin typeface="Innerspace" pitchFamily="2" charset="-52"/>
              <a:cs typeface="Arial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815" y="826477"/>
            <a:ext cx="3312370" cy="597046"/>
          </a:xfrm>
          <a:prstGeom prst="rect">
            <a:avLst/>
          </a:prstGeom>
        </p:spPr>
      </p:pic>
      <p:sp>
        <p:nvSpPr>
          <p:cNvPr id="2" name="Місце для номера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E7D77-901A-3642-843D-2FAAB87BAC81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302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3720</TotalTime>
  <Words>3013</Words>
  <Application>Microsoft Office PowerPoint</Application>
  <PresentationFormat>Произвольный</PresentationFormat>
  <Paragraphs>287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Перевірка знань посадових осіб з питань охорони праці та безпеки життєдіяльності</dc:title>
  <dc:creator>Mykhaylo Gryshchenko</dc:creator>
  <cp:lastModifiedBy>Mike</cp:lastModifiedBy>
  <cp:revision>154</cp:revision>
  <dcterms:created xsi:type="dcterms:W3CDTF">2017-03-02T06:16:51Z</dcterms:created>
  <dcterms:modified xsi:type="dcterms:W3CDTF">2019-02-19T11:46:30Z</dcterms:modified>
</cp:coreProperties>
</file>