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6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1" r:id="rId1"/>
    <p:sldMasterId id="2147483884" r:id="rId2"/>
    <p:sldMasterId id="2147483897" r:id="rId3"/>
    <p:sldMasterId id="2147483910" r:id="rId4"/>
    <p:sldMasterId id="2147483923" r:id="rId5"/>
    <p:sldMasterId id="2147483936" r:id="rId6"/>
    <p:sldMasterId id="2147483975" r:id="rId7"/>
  </p:sldMasterIdLst>
  <p:notesMasterIdLst>
    <p:notesMasterId r:id="rId27"/>
  </p:notesMasterIdLst>
  <p:sldIdLst>
    <p:sldId id="256" r:id="rId8"/>
    <p:sldId id="376" r:id="rId9"/>
    <p:sldId id="385" r:id="rId10"/>
    <p:sldId id="386" r:id="rId11"/>
    <p:sldId id="375" r:id="rId12"/>
    <p:sldId id="384" r:id="rId13"/>
    <p:sldId id="347" r:id="rId14"/>
    <p:sldId id="377" r:id="rId15"/>
    <p:sldId id="362" r:id="rId16"/>
    <p:sldId id="363" r:id="rId17"/>
    <p:sldId id="378" r:id="rId18"/>
    <p:sldId id="379" r:id="rId19"/>
    <p:sldId id="382" r:id="rId20"/>
    <p:sldId id="381" r:id="rId21"/>
    <p:sldId id="389" r:id="rId22"/>
    <p:sldId id="374" r:id="rId23"/>
    <p:sldId id="388" r:id="rId24"/>
    <p:sldId id="387" r:id="rId25"/>
    <p:sldId id="380" r:id="rId26"/>
  </p:sldIdLst>
  <p:sldSz cx="9144000" cy="6858000" type="screen4x3"/>
  <p:notesSz cx="6858000" cy="9144000"/>
  <p:custDataLst>
    <p:tags r:id="rId28"/>
  </p:custData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0066FF"/>
    <a:srgbClr val="FF3300"/>
    <a:srgbClr val="99CCFF"/>
    <a:srgbClr val="04374A"/>
    <a:srgbClr val="E590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3" autoAdjust="0"/>
    <p:restoredTop sz="96374" autoAdjust="0"/>
  </p:normalViewPr>
  <p:slideViewPr>
    <p:cSldViewPr>
      <p:cViewPr varScale="1">
        <p:scale>
          <a:sx n="107" d="100"/>
          <a:sy n="107" d="100"/>
        </p:scale>
        <p:origin x="165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tags" Target="tags/tag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F4FDA90-410F-461D-B5EA-7B921B7D573B}" type="datetimeFigureOut">
              <a:rPr lang="ru-RU"/>
              <a:pPr>
                <a:defRPr/>
              </a:pPr>
              <a:t>ср 03.04.24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64ECF436-8720-421C-9599-3EE0884E2D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32955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/>
          </a:p>
        </p:txBody>
      </p:sp>
      <p:sp>
        <p:nvSpPr>
          <p:cNvPr id="15363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977D0A3-0DA1-43CC-B5E2-193DB5E25CE7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ECF436-8720-421C-9599-3EE0884E2D0A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47868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CC339DF-A6FE-4225-AC5D-5ED01CDF7B3E}" type="datetimeFigureOut">
              <a:rPr lang="ru-RU" smtClean="0"/>
              <a:pPr>
                <a:defRPr/>
              </a:pPr>
              <a:t>ср 03.04.24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0EF181-B567-4A35-84F3-49770113CA8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0830D21-6FBE-4004-83ED-F2F0FCEE5D91}" type="datetimeFigureOut">
              <a:rPr lang="ru-RU" smtClean="0"/>
              <a:pPr>
                <a:defRPr/>
              </a:pPr>
              <a:t>ср 03.04.24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831933-ABD3-42BF-A039-658BACB1E25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4FAFE66-0EB5-4700-8ADF-540B86580861}" type="datetimeFigureOut">
              <a:rPr lang="ru-RU" smtClean="0"/>
              <a:pPr>
                <a:defRPr/>
              </a:pPr>
              <a:t>ср 03.04.24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4EA38B-AC6A-466C-AD7B-30FC098961B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DD5FB5F-D78B-4BD9-BAED-A6A4B1EB0993}" type="datetimeFigureOut">
              <a:rPr lang="ru-RU" smtClean="0"/>
              <a:pPr>
                <a:defRPr/>
              </a:pPr>
              <a:t>ср 03.04.24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61A01A-F325-41C1-BF8F-A8E3541F34D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BC5E9B3-B618-4490-9B0F-ED84222225E3}" type="datetimeFigureOut">
              <a:rPr lang="ru-RU" smtClean="0"/>
              <a:pPr>
                <a:defRPr/>
              </a:pPr>
              <a:t>ср 03.04.24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5411FE-9A3E-4B7B-943A-24721DE5552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6A0F339-E909-41E9-BC88-70A6B6937456}" type="datetimeFigureOut">
              <a:rPr lang="ru-RU" smtClean="0"/>
              <a:pPr>
                <a:defRPr/>
              </a:pPr>
              <a:t>ср 03.04.24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31F3F6-3EAD-4400-BCD7-30DFC938771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FAAC715-330B-463E-A834-325B45217719}" type="datetimeFigureOut">
              <a:rPr lang="ru-RU" smtClean="0"/>
              <a:pPr>
                <a:defRPr/>
              </a:pPr>
              <a:t>ср 03.04.24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E75D9C-5E17-45E8-9902-1485D10B359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9965825-B1E6-4EE0-9AC8-C62864D21CE7}" type="datetimeFigureOut">
              <a:rPr lang="ru-RU" smtClean="0"/>
              <a:pPr>
                <a:defRPr/>
              </a:pPr>
              <a:t>ср 03.04.24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38694F-1491-4670-A1EF-584869D5D1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083EE42-27D2-4B82-B153-F32EE692B409}" type="datetimeFigureOut">
              <a:rPr lang="ru-RU" smtClean="0"/>
              <a:pPr>
                <a:defRPr/>
              </a:pPr>
              <a:t>ср 03.04.24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91A633-9420-411E-BCB5-5AB78C99C83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8CE581E-8A2D-4EC8-B3C7-E1DD5DE01903}" type="datetimeFigureOut">
              <a:rPr lang="ru-RU" smtClean="0"/>
              <a:pPr>
                <a:defRPr/>
              </a:pPr>
              <a:t>ср 03.04.24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CEC648-E63B-4145-A6F5-916188E18D9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E6C4D4C-D0C0-4CF7-82C9-803E2716307C}" type="datetimeFigureOut">
              <a:rPr lang="ru-RU" smtClean="0"/>
              <a:pPr>
                <a:defRPr/>
              </a:pPr>
              <a:t>ср 03.04.24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2004D7-73D2-475D-A3A4-FC3ECD8CE6A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A0EE75-08BB-42A8-A948-97692CB0FC4A}" type="datetimeFigureOut">
              <a:rPr lang="ru-RU"/>
              <a:pPr>
                <a:defRPr/>
              </a:pPr>
              <a:t>ср 03.04.24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A0BDF6-AF57-445E-A2BF-3D6CBFD0D4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3BB17CA-31BA-471A-9AED-B9E6D24F2764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ср 03.04.24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0EF181-B567-4A35-84F3-49770113CA8B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79151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6E5A237-9B99-4333-9ADF-BC9808677875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ср 03.04.24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831933-ABD3-42BF-A039-658BACB1E256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412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3873ADA-CCE9-4334-9CCE-930B09704411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ср 03.04.24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4EA38B-AC6A-466C-AD7B-30FC098961B8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4890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6E99ECE-0E66-4BB7-9E3D-7A4F7B6A2A8D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ср 03.04.24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61A01A-F325-41C1-BF8F-A8E3541F34D3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0600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50F7339-108F-4F99-BFC2-02A88C45482B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ср 03.04.24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5411FE-9A3E-4B7B-943A-24721DE5552F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8969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D12736C-2B97-4728-81CB-123B03809DA0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ср 03.04.24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31F3F6-3EAD-4400-BCD7-30DFC9387718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75903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727BC3D-A4FA-470B-83E9-EEE422BA28DF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ср 03.04.24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E75D9C-5E17-45E8-9902-1485D10B359E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75936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A47C3B9-8D0C-408B-95B3-0BB3EB2472B3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ср 03.04.24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38694F-1491-4670-A1EF-584869D5D1B3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90218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F7E257-8EF6-45DA-BDD5-AE2E744CFB68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ср 03.04.24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91A633-9420-411E-BCB5-5AB78C99C837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52304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734CAF4-8ED7-471C-917F-4193D8A9E7DA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ср 03.04.24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CEC648-E63B-4145-A6F5-916188E18D96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639797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ACBC6E5-2D2B-4BDC-ADE8-09B087EA858C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ср 03.04.24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2004D7-73D2-475D-A3A4-FC3ECD8CE6AD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918803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2C22BB-A64C-405C-A77A-768032C68443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ср 03.04.24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A0BDF6-AF57-445E-A2BF-3D6CBFD0D4B9}" type="slidenum">
              <a:rPr lang="ru-RU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560362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3BB17CA-31BA-471A-9AED-B9E6D24F2764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ср 03.04.24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0EF181-B567-4A35-84F3-49770113CA8B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718546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6E5A237-9B99-4333-9ADF-BC9808677875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ср 03.04.24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831933-ABD3-42BF-A039-658BACB1E256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58654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3873ADA-CCE9-4334-9CCE-930B09704411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ср 03.04.24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4EA38B-AC6A-466C-AD7B-30FC098961B8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564626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6E99ECE-0E66-4BB7-9E3D-7A4F7B6A2A8D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ср 03.04.24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61A01A-F325-41C1-BF8F-A8E3541F34D3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67290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50F7339-108F-4F99-BFC2-02A88C45482B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ср 03.04.24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5411FE-9A3E-4B7B-943A-24721DE5552F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986928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D12736C-2B97-4728-81CB-123B03809DA0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ср 03.04.24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31F3F6-3EAD-4400-BCD7-30DFC9387718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301019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727BC3D-A4FA-470B-83E9-EEE422BA28DF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ср 03.04.24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E75D9C-5E17-45E8-9902-1485D10B359E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435272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A47C3B9-8D0C-408B-95B3-0BB3EB2472B3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ср 03.04.24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38694F-1491-4670-A1EF-584869D5D1B3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624405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F7E257-8EF6-45DA-BDD5-AE2E744CFB68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ср 03.04.24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91A633-9420-411E-BCB5-5AB78C99C837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411703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734CAF4-8ED7-471C-917F-4193D8A9E7DA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ср 03.04.24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CEC648-E63B-4145-A6F5-916188E18D96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168257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ACBC6E5-2D2B-4BDC-ADE8-09B087EA858C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ср 03.04.24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2004D7-73D2-475D-A3A4-FC3ECD8CE6AD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931027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2C22BB-A64C-405C-A77A-768032C68443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ср 03.04.24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A0BDF6-AF57-445E-A2BF-3D6CBFD0D4B9}" type="slidenum">
              <a:rPr lang="ru-RU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715986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3BB17CA-31BA-471A-9AED-B9E6D24F2764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ср 03.04.24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0EF181-B567-4A35-84F3-49770113CA8B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554977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6E5A237-9B99-4333-9ADF-BC9808677875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ср 03.04.24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831933-ABD3-42BF-A039-658BACB1E256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8052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3873ADA-CCE9-4334-9CCE-930B09704411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ср 03.04.24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4EA38B-AC6A-466C-AD7B-30FC098961B8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224570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6E99ECE-0E66-4BB7-9E3D-7A4F7B6A2A8D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ср 03.04.24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61A01A-F325-41C1-BF8F-A8E3541F34D3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4023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50F7339-108F-4F99-BFC2-02A88C45482B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ср 03.04.24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5411FE-9A3E-4B7B-943A-24721DE5552F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190168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D12736C-2B97-4728-81CB-123B03809DA0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ср 03.04.24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31F3F6-3EAD-4400-BCD7-30DFC9387718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78347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727BC3D-A4FA-470B-83E9-EEE422BA28DF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ср 03.04.24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E75D9C-5E17-45E8-9902-1485D10B359E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405764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A47C3B9-8D0C-408B-95B3-0BB3EB2472B3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ср 03.04.24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38694F-1491-4670-A1EF-584869D5D1B3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794465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F7E257-8EF6-45DA-BDD5-AE2E744CFB68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ср 03.04.24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91A633-9420-411E-BCB5-5AB78C99C837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776713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734CAF4-8ED7-471C-917F-4193D8A9E7DA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ср 03.04.24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CEC648-E63B-4145-A6F5-916188E18D96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327218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ACBC6E5-2D2B-4BDC-ADE8-09B087EA858C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ср 03.04.24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2004D7-73D2-475D-A3A4-FC3ECD8CE6AD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183644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2C22BB-A64C-405C-A77A-768032C68443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ср 03.04.24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A0BDF6-AF57-445E-A2BF-3D6CBFD0D4B9}" type="slidenum">
              <a:rPr lang="ru-RU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928245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3BB17CA-31BA-471A-9AED-B9E6D24F2764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ср 03.04.24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0EF181-B567-4A35-84F3-49770113CA8B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518943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6E5A237-9B99-4333-9ADF-BC9808677875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ср 03.04.24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831933-ABD3-42BF-A039-658BACB1E256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8481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3873ADA-CCE9-4334-9CCE-930B09704411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ср 03.04.24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4EA38B-AC6A-466C-AD7B-30FC098961B8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550726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6E99ECE-0E66-4BB7-9E3D-7A4F7B6A2A8D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ср 03.04.24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61A01A-F325-41C1-BF8F-A8E3541F34D3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66041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50F7339-108F-4F99-BFC2-02A88C45482B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ср 03.04.24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5411FE-9A3E-4B7B-943A-24721DE5552F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007163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D12736C-2B97-4728-81CB-123B03809DA0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ср 03.04.24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31F3F6-3EAD-4400-BCD7-30DFC9387718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057151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727BC3D-A4FA-470B-83E9-EEE422BA28DF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ср 03.04.24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E75D9C-5E17-45E8-9902-1485D10B359E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842841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A47C3B9-8D0C-408B-95B3-0BB3EB2472B3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ср 03.04.24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38694F-1491-4670-A1EF-584869D5D1B3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895885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F7E257-8EF6-45DA-BDD5-AE2E744CFB68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ср 03.04.24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91A633-9420-411E-BCB5-5AB78C99C837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015915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734CAF4-8ED7-471C-917F-4193D8A9E7DA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ср 03.04.24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CEC648-E63B-4145-A6F5-916188E18D96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395931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ACBC6E5-2D2B-4BDC-ADE8-09B087EA858C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ср 03.04.24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2004D7-73D2-475D-A3A4-FC3ECD8CE6AD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355714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2C22BB-A64C-405C-A77A-768032C68443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ср 03.04.24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A0BDF6-AF57-445E-A2BF-3D6CBFD0D4B9}" type="slidenum">
              <a:rPr lang="ru-RU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120127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3BB17CA-31BA-471A-9AED-B9E6D24F2764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ср 03.04.24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0EF181-B567-4A35-84F3-49770113CA8B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627565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6E5A237-9B99-4333-9ADF-BC9808677875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ср 03.04.24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831933-ABD3-42BF-A039-658BACB1E256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72728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3873ADA-CCE9-4334-9CCE-930B09704411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ср 03.04.24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4EA38B-AC6A-466C-AD7B-30FC098961B8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103277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6E99ECE-0E66-4BB7-9E3D-7A4F7B6A2A8D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ср 03.04.24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61A01A-F325-41C1-BF8F-A8E3541F34D3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4573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50F7339-108F-4F99-BFC2-02A88C45482B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ср 03.04.24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5411FE-9A3E-4B7B-943A-24721DE5552F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295395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D12736C-2B97-4728-81CB-123B03809DA0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ср 03.04.24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31F3F6-3EAD-4400-BCD7-30DFC9387718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328276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727BC3D-A4FA-470B-83E9-EEE422BA28DF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ср 03.04.24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E75D9C-5E17-45E8-9902-1485D10B359E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308680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A47C3B9-8D0C-408B-95B3-0BB3EB2472B3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ср 03.04.24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38694F-1491-4670-A1EF-584869D5D1B3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3274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F7E257-8EF6-45DA-BDD5-AE2E744CFB68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ср 03.04.24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91A633-9420-411E-BCB5-5AB78C99C837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763431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734CAF4-8ED7-471C-917F-4193D8A9E7DA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ср 03.04.24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CEC648-E63B-4145-A6F5-916188E18D96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835488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ACBC6E5-2D2B-4BDC-ADE8-09B087EA858C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ср 03.04.24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2004D7-73D2-475D-A3A4-FC3ECD8CE6AD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349648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2C22BB-A64C-405C-A77A-768032C68443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ср 03.04.24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A0BDF6-AF57-445E-A2BF-3D6CBFD0D4B9}" type="slidenum">
              <a:rPr lang="ru-RU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87844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3BB17CA-31BA-471A-9AED-B9E6D24F2764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ср 03.04.24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0EF181-B567-4A35-84F3-49770113CA8B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996272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6E5A237-9B99-4333-9ADF-BC9808677875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ср 03.04.24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831933-ABD3-42BF-A039-658BACB1E256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93300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3873ADA-CCE9-4334-9CCE-930B09704411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ср 03.04.24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4EA38B-AC6A-466C-AD7B-30FC098961B8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81304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6E99ECE-0E66-4BB7-9E3D-7A4F7B6A2A8D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ср 03.04.24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61A01A-F325-41C1-BF8F-A8E3541F34D3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26998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50F7339-108F-4F99-BFC2-02A88C45482B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ср 03.04.24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5411FE-9A3E-4B7B-943A-24721DE5552F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35471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D12736C-2B97-4728-81CB-123B03809DA0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ср 03.04.24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31F3F6-3EAD-4400-BCD7-30DFC9387718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887679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727BC3D-A4FA-470B-83E9-EEE422BA28DF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ср 03.04.24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E75D9C-5E17-45E8-9902-1485D10B359E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703784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A47C3B9-8D0C-408B-95B3-0BB3EB2472B3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ср 03.04.24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38694F-1491-4670-A1EF-584869D5D1B3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365583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F7E257-8EF6-45DA-BDD5-AE2E744CFB68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ср 03.04.24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91A633-9420-411E-BCB5-5AB78C99C837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607713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734CAF4-8ED7-471C-917F-4193D8A9E7DA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ср 03.04.24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CEC648-E63B-4145-A6F5-916188E18D96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442487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ACBC6E5-2D2B-4BDC-ADE8-09B087EA858C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ср 03.04.24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2004D7-73D2-475D-A3A4-FC3ECD8CE6AD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44032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2C22BB-A64C-405C-A77A-768032C68443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ср 03.04.24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A0BDF6-AF57-445E-A2BF-3D6CBFD0D4B9}" type="slidenum">
              <a:rPr lang="ru-RU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7144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s://presentation-creation.ru/" TargetMode="Externa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hyperlink" Target="https://presentation-creation.ru/" TargetMode="Externa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hyperlink" Target="https://presentation-creation.ru/" TargetMode="Externa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hyperlink" Target="https://presentation-creation.ru/" TargetMode="Externa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hyperlink" Target="https://presentation-creation.ru/" TargetMode="Externa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Relationship Id="rId14" Type="http://schemas.openxmlformats.org/officeDocument/2006/relationships/hyperlink" Target="https://presentation-creation.ru/" TargetMode="Externa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slideLayout" Target="../slideLayouts/slideLayout84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Relationship Id="rId14" Type="http://schemas.openxmlformats.org/officeDocument/2006/relationships/hyperlink" Target="https://presentation-creation.ru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1F84285C-78D7-4046-B340-14492E9E32B4}" type="datetimeFigureOut">
              <a:rPr lang="ru-RU" smtClean="0"/>
              <a:pPr>
                <a:defRPr/>
              </a:pPr>
              <a:t>ср 03.04.24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41D56FC0-AB68-4143-BAF3-D1D1EFF1CED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pic>
        <p:nvPicPr>
          <p:cNvPr id="15" name="Рисунок 14">
            <a:hlinkClick r:id="rId14"/>
          </p:cNvPr>
          <p:cNvPicPr>
            <a:picLocks noChangeAspect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-1620838" y="46038"/>
            <a:ext cx="757238" cy="757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73" r:id="rId2"/>
    <p:sldLayoutId id="2147483874" r:id="rId3"/>
    <p:sldLayoutId id="2147483875" r:id="rId4"/>
    <p:sldLayoutId id="2147483876" r:id="rId5"/>
    <p:sldLayoutId id="2147483877" r:id="rId6"/>
    <p:sldLayoutId id="2147483878" r:id="rId7"/>
    <p:sldLayoutId id="2147483879" r:id="rId8"/>
    <p:sldLayoutId id="2147483880" r:id="rId9"/>
    <p:sldLayoutId id="2147483881" r:id="rId10"/>
    <p:sldLayoutId id="2147483882" r:id="rId11"/>
    <p:sldLayoutId id="2147483883" r:id="rId12"/>
  </p:sldLayoutIdLst>
  <p:transition spd="med"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6E91F6B-E38E-44BC-A063-35F1CA483D71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ср 03.04.24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41D56FC0-AB68-4143-BAF3-D1D1EFF1CED2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pic>
        <p:nvPicPr>
          <p:cNvPr id="15" name="Рисунок 14">
            <a:hlinkClick r:id="rId14"/>
          </p:cNvPr>
          <p:cNvPicPr>
            <a:picLocks noChangeAspect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-1620838" y="46038"/>
            <a:ext cx="757238" cy="757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17073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5" r:id="rId1"/>
    <p:sldLayoutId id="2147483886" r:id="rId2"/>
    <p:sldLayoutId id="2147483887" r:id="rId3"/>
    <p:sldLayoutId id="2147483888" r:id="rId4"/>
    <p:sldLayoutId id="2147483889" r:id="rId5"/>
    <p:sldLayoutId id="2147483890" r:id="rId6"/>
    <p:sldLayoutId id="2147483891" r:id="rId7"/>
    <p:sldLayoutId id="2147483892" r:id="rId8"/>
    <p:sldLayoutId id="2147483893" r:id="rId9"/>
    <p:sldLayoutId id="2147483894" r:id="rId10"/>
    <p:sldLayoutId id="2147483895" r:id="rId11"/>
    <p:sldLayoutId id="2147483896" r:id="rId12"/>
  </p:sldLayoutIdLst>
  <p:transition spd="med">
    <p:fade/>
  </p:transition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6E91F6B-E38E-44BC-A063-35F1CA483D71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ср 03.04.24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41D56FC0-AB68-4143-BAF3-D1D1EFF1CED2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pic>
        <p:nvPicPr>
          <p:cNvPr id="15" name="Рисунок 14">
            <a:hlinkClick r:id="rId14"/>
          </p:cNvPr>
          <p:cNvPicPr>
            <a:picLocks noChangeAspect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-1620838" y="46038"/>
            <a:ext cx="757238" cy="757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65392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  <p:sldLayoutId id="2147483899" r:id="rId2"/>
    <p:sldLayoutId id="2147483900" r:id="rId3"/>
    <p:sldLayoutId id="2147483901" r:id="rId4"/>
    <p:sldLayoutId id="2147483902" r:id="rId5"/>
    <p:sldLayoutId id="2147483903" r:id="rId6"/>
    <p:sldLayoutId id="2147483904" r:id="rId7"/>
    <p:sldLayoutId id="2147483905" r:id="rId8"/>
    <p:sldLayoutId id="2147483906" r:id="rId9"/>
    <p:sldLayoutId id="2147483907" r:id="rId10"/>
    <p:sldLayoutId id="2147483908" r:id="rId11"/>
    <p:sldLayoutId id="2147483909" r:id="rId12"/>
  </p:sldLayoutIdLst>
  <p:transition spd="med">
    <p:fade/>
  </p:transition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6E91F6B-E38E-44BC-A063-35F1CA483D71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ср 03.04.24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41D56FC0-AB68-4143-BAF3-D1D1EFF1CED2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pic>
        <p:nvPicPr>
          <p:cNvPr id="15" name="Рисунок 14">
            <a:hlinkClick r:id="rId14"/>
          </p:cNvPr>
          <p:cNvPicPr>
            <a:picLocks noChangeAspect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-1620838" y="46038"/>
            <a:ext cx="757238" cy="757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90163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  <p:sldLayoutId id="2147483919" r:id="rId9"/>
    <p:sldLayoutId id="2147483920" r:id="rId10"/>
    <p:sldLayoutId id="2147483921" r:id="rId11"/>
    <p:sldLayoutId id="2147483922" r:id="rId12"/>
  </p:sldLayoutIdLst>
  <p:transition spd="med">
    <p:fade/>
  </p:transition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6E91F6B-E38E-44BC-A063-35F1CA483D71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ср 03.04.24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41D56FC0-AB68-4143-BAF3-D1D1EFF1CED2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pic>
        <p:nvPicPr>
          <p:cNvPr id="15" name="Рисунок 14">
            <a:hlinkClick r:id="rId14"/>
          </p:cNvPr>
          <p:cNvPicPr>
            <a:picLocks noChangeAspect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-1620838" y="46038"/>
            <a:ext cx="757238" cy="757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53151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4" r:id="rId1"/>
    <p:sldLayoutId id="2147483925" r:id="rId2"/>
    <p:sldLayoutId id="2147483926" r:id="rId3"/>
    <p:sldLayoutId id="2147483927" r:id="rId4"/>
    <p:sldLayoutId id="2147483928" r:id="rId5"/>
    <p:sldLayoutId id="2147483929" r:id="rId6"/>
    <p:sldLayoutId id="2147483930" r:id="rId7"/>
    <p:sldLayoutId id="2147483931" r:id="rId8"/>
    <p:sldLayoutId id="2147483932" r:id="rId9"/>
    <p:sldLayoutId id="2147483933" r:id="rId10"/>
    <p:sldLayoutId id="2147483934" r:id="rId11"/>
    <p:sldLayoutId id="2147483935" r:id="rId12"/>
  </p:sldLayoutIdLst>
  <p:transition spd="med">
    <p:fade/>
  </p:transition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6E91F6B-E38E-44BC-A063-35F1CA483D71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ср 03.04.24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41D56FC0-AB68-4143-BAF3-D1D1EFF1CED2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pic>
        <p:nvPicPr>
          <p:cNvPr id="15" name="Рисунок 14">
            <a:hlinkClick r:id="rId14"/>
          </p:cNvPr>
          <p:cNvPicPr>
            <a:picLocks noChangeAspect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-1620838" y="46038"/>
            <a:ext cx="757238" cy="757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96617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  <p:sldLayoutId id="2147483948" r:id="rId12"/>
  </p:sldLayoutIdLst>
  <p:transition spd="med">
    <p:fade/>
  </p:transition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6E91F6B-E38E-44BC-A063-35F1CA483D71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ср 03.04.24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41D56FC0-AB68-4143-BAF3-D1D1EFF1CED2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pic>
        <p:nvPicPr>
          <p:cNvPr id="15" name="Рисунок 14">
            <a:hlinkClick r:id="rId14"/>
          </p:cNvPr>
          <p:cNvPicPr>
            <a:picLocks noChangeAspect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-1620838" y="46038"/>
            <a:ext cx="757238" cy="757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47622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6" r:id="rId1"/>
    <p:sldLayoutId id="2147483977" r:id="rId2"/>
    <p:sldLayoutId id="2147483978" r:id="rId3"/>
    <p:sldLayoutId id="2147483979" r:id="rId4"/>
    <p:sldLayoutId id="2147483980" r:id="rId5"/>
    <p:sldLayoutId id="2147483981" r:id="rId6"/>
    <p:sldLayoutId id="2147483982" r:id="rId7"/>
    <p:sldLayoutId id="2147483983" r:id="rId8"/>
    <p:sldLayoutId id="2147483984" r:id="rId9"/>
    <p:sldLayoutId id="2147483985" r:id="rId10"/>
    <p:sldLayoutId id="2147483986" r:id="rId11"/>
    <p:sldLayoutId id="2147483987" r:id="rId12"/>
  </p:sldLayoutIdLst>
  <p:transition spd="med">
    <p:fade/>
  </p:transition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mailto:pk.ddma.1952@gmail.com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hyperlink" Target="http://www.testportal.gov.ua/" TargetMode="External"/><Relationship Id="rId7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4.xml"/><Relationship Id="rId6" Type="http://schemas.openxmlformats.org/officeDocument/2006/relationships/hyperlink" Target="http://www.mon.gov.ua/" TargetMode="External"/><Relationship Id="rId5" Type="http://schemas.openxmlformats.org/officeDocument/2006/relationships/image" Target="../media/image8.png"/><Relationship Id="rId4" Type="http://schemas.openxmlformats.org/officeDocument/2006/relationships/hyperlink" Target="https://vstup.edbo.gov.ua/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1560" y="3212976"/>
            <a:ext cx="79208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hangingPunct="0"/>
            <a:r>
              <a:rPr lang="uk-UA" sz="3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«Вступна кампанія 2024 в Україні: </a:t>
            </a:r>
          </a:p>
          <a:p>
            <a:pPr algn="ctr" hangingPunct="0"/>
            <a:r>
              <a:rPr lang="uk-UA" sz="3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зміни, деталі, роз’яснення»</a:t>
            </a:r>
            <a:endParaRPr lang="ru-RU" sz="3200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71600" y="1628800"/>
            <a:ext cx="74168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Донбаська державна машинобудівна академія</a:t>
            </a:r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188640"/>
            <a:ext cx="856108" cy="9756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91534" y="1221720"/>
            <a:ext cx="8392319" cy="2495312"/>
          </a:xfrm>
        </p:spPr>
        <p:txBody>
          <a:bodyPr>
            <a:noAutofit/>
          </a:bodyPr>
          <a:lstStyle/>
          <a:p>
            <a:pPr algn="just"/>
            <a:r>
              <a:rPr lang="ru-RU" sz="20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uk-UA" sz="20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Єдиний вступний іспит (ЄВІ) – </a:t>
            </a:r>
            <a:r>
              <a:rPr lang="uk-UA" sz="20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форма вступного випробування для вступу на навчання для здобуття ступеня магістра на основі диплому бакалавра або спеціаліста, або магістра, яка поєднує </a:t>
            </a:r>
            <a:r>
              <a:rPr lang="uk-UA" sz="20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тест загальної навчальної компетентності (ТЗНК)</a:t>
            </a:r>
            <a:r>
              <a:rPr lang="uk-UA" sz="20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uk-UA" sz="20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тест з іноземної мови </a:t>
            </a:r>
            <a:r>
              <a:rPr lang="uk-UA" sz="20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(англійської, німецької, французької, іспанської на вибір вступника), яке проводиться Українським центром оцінювання якості освіти відповідно до законодавства.</a:t>
            </a:r>
            <a:endParaRPr lang="ru-RU" sz="2000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16" y="188640"/>
            <a:ext cx="712092" cy="8115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27584" y="408437"/>
            <a:ext cx="73808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uk-UA" sz="2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Єдиний вступний іспит</a:t>
            </a:r>
            <a:endParaRPr lang="ru-RU" sz="24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93228" y="4005064"/>
            <a:ext cx="838893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uk-UA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Метою </a:t>
            </a:r>
            <a:r>
              <a:rPr lang="uk-UA" sz="2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ТЗНК </a:t>
            </a:r>
            <a:r>
              <a:rPr lang="uk-UA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є оцінювання рівня сформованості загальної навчальної компетентності претендента на здобуття ступеня магістра. (Здатність спілкуватися державною мовою, здатність навчатися й оволодівати сучасними знаннями, здатність застосовувати знання в практичних ситуаціях). </a:t>
            </a:r>
          </a:p>
        </p:txBody>
      </p:sp>
    </p:spTree>
    <p:extLst>
      <p:ext uri="{BB962C8B-B14F-4D97-AF65-F5344CB8AC3E}">
        <p14:creationId xmlns:p14="http://schemas.microsoft.com/office/powerpoint/2010/main" val="3603709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16" y="188640"/>
            <a:ext cx="712092" cy="8115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83530" y="2454910"/>
            <a:ext cx="8388932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uk-UA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вступу на спеціальності на здобуття ступеня магістра необхідно скласти ЄВІ та ЄФВВ: </a:t>
            </a:r>
          </a:p>
          <a:p>
            <a:pPr algn="just"/>
            <a:r>
              <a:rPr lang="uk-UA" sz="2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014.04 Середня освіта (Математика), </a:t>
            </a:r>
          </a:p>
          <a:p>
            <a:pPr algn="just"/>
            <a:r>
              <a:rPr lang="uk-UA" sz="2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051 Економіка, </a:t>
            </a:r>
          </a:p>
          <a:p>
            <a:pPr algn="just"/>
            <a:r>
              <a:rPr lang="uk-UA" sz="2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071 Облік і оподаткування, </a:t>
            </a:r>
          </a:p>
          <a:p>
            <a:pPr algn="just"/>
            <a:r>
              <a:rPr lang="uk-UA" sz="2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072 Фінанси, банківська справа, страхування та фондовий ринок, </a:t>
            </a:r>
          </a:p>
          <a:p>
            <a:pPr algn="just"/>
            <a:r>
              <a:rPr lang="uk-UA" sz="2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073 Менеджмент, </a:t>
            </a:r>
          </a:p>
          <a:p>
            <a:pPr algn="just"/>
            <a:r>
              <a:rPr lang="uk-UA" sz="2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075 Маркетинг, </a:t>
            </a:r>
          </a:p>
          <a:p>
            <a:pPr algn="just"/>
            <a:r>
              <a:rPr lang="uk-UA" sz="2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076 Підприємництво та торгівля, </a:t>
            </a:r>
          </a:p>
          <a:p>
            <a:pPr algn="just"/>
            <a:r>
              <a:rPr lang="ru-RU" sz="2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122 </a:t>
            </a:r>
            <a:r>
              <a:rPr lang="ru-RU" sz="2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Комп’ютерні</a:t>
            </a:r>
            <a:r>
              <a:rPr lang="ru-RU" sz="2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науки, </a:t>
            </a:r>
          </a:p>
          <a:p>
            <a:pPr algn="just"/>
            <a:r>
              <a:rPr lang="ru-RU" sz="2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123 </a:t>
            </a:r>
            <a:r>
              <a:rPr lang="ru-RU" sz="2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Комп’ютерна</a:t>
            </a:r>
            <a:r>
              <a:rPr lang="ru-RU" sz="2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інженерія</a:t>
            </a:r>
            <a:r>
              <a:rPr lang="ru-RU" sz="2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algn="just"/>
            <a:r>
              <a:rPr lang="ru-RU" sz="2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124 </a:t>
            </a:r>
            <a:r>
              <a:rPr lang="ru-RU" sz="2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Системний</a:t>
            </a:r>
            <a:r>
              <a:rPr lang="ru-RU" sz="2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sz="2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algn="just"/>
            <a:r>
              <a:rPr lang="ru-RU" sz="2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126 </a:t>
            </a:r>
            <a:r>
              <a:rPr lang="ru-RU" sz="2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Інформаційні</a:t>
            </a:r>
            <a:r>
              <a:rPr lang="ru-RU" sz="2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технології</a:t>
            </a:r>
            <a:r>
              <a:rPr lang="ru-RU" sz="2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algn="just"/>
            <a:r>
              <a:rPr lang="uk-UA" sz="2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281 Публічне управління та адміністрування.</a:t>
            </a:r>
          </a:p>
          <a:p>
            <a:pPr algn="just"/>
            <a:endParaRPr lang="uk-UA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08162" y="363586"/>
            <a:ext cx="73082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uk-UA" sz="2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ЄДИНЕ ФАХОВЕ ВСТУПНЕ ВИПРОБУВАННЯ</a:t>
            </a:r>
            <a:endParaRPr lang="ru-RU" sz="24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8EF0B62-5C10-4392-BE0C-D70A6F5DB87A}"/>
              </a:ext>
            </a:extLst>
          </p:cNvPr>
          <p:cNvSpPr txBox="1"/>
          <p:nvPr/>
        </p:nvSpPr>
        <p:spPr>
          <a:xfrm>
            <a:off x="1115616" y="1548262"/>
            <a:ext cx="5384202" cy="2654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Объект 1">
            <a:extLst>
              <a:ext uri="{FF2B5EF4-FFF2-40B4-BE49-F238E27FC236}">
                <a16:creationId xmlns:a16="http://schemas.microsoft.com/office/drawing/2014/main" id="{4EBC04D2-F756-47EE-8BC0-A385B6125E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0067" y="797455"/>
            <a:ext cx="8309076" cy="1672508"/>
          </a:xfrm>
        </p:spPr>
        <p:txBody>
          <a:bodyPr>
            <a:normAutofit/>
          </a:bodyPr>
          <a:lstStyle/>
          <a:p>
            <a:pPr marL="0" indent="447675" algn="just">
              <a:buNone/>
            </a:pPr>
            <a:r>
              <a:rPr lang="ru-RU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uk-UA" sz="2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ЄФВВ - </a:t>
            </a:r>
            <a:r>
              <a:rPr lang="uk-UA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вступного випробування для вступу на навчання для здобуття ступеня магістра, яка передбачає оцінювання рівня підготовленості вступника до здобуття ступеня магістра з відповідної спеціальності яке проводиться Українським центром оцінювання якості освіти відповідно до законодавства.</a:t>
            </a:r>
            <a:r>
              <a:rPr lang="uk-UA" sz="22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8009309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188640"/>
            <a:ext cx="856108" cy="9756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6F7F2DE-1A57-45A8-9073-72772B71FED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038" t="10801" r="26375" b="3800"/>
          <a:stretch/>
        </p:blipFill>
        <p:spPr>
          <a:xfrm>
            <a:off x="1835696" y="288568"/>
            <a:ext cx="5263484" cy="6552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8400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58587" y="1617182"/>
            <a:ext cx="8363272" cy="4311152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ru-RU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</a:t>
            </a:r>
            <a:r>
              <a:rPr lang="uk-UA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реєстрації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uk-UA" sz="1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Сформуйте комплект реєстраційних документів</a:t>
            </a:r>
            <a:r>
              <a:rPr lang="uk-UA" sz="1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268288" indent="-88900" algn="just">
              <a:spcBef>
                <a:spcPts val="0"/>
              </a:spcBef>
              <a:buNone/>
            </a:pPr>
            <a:r>
              <a:rPr lang="ru-RU" sz="1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k-UA" sz="1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заповнити заяву-анкету з особистою інформацією, необхідною для оформлення екзаменаційного </a:t>
            </a:r>
            <a:r>
              <a:rPr lang="ru-RU" sz="1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листка, на яку </a:t>
            </a:r>
            <a:r>
              <a:rPr lang="ru-RU" sz="18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накладено</a:t>
            </a:r>
            <a:r>
              <a:rPr lang="ru-RU" sz="1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кваліфікований</a:t>
            </a:r>
            <a:r>
              <a:rPr lang="ru-RU" sz="1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електронний</a:t>
            </a:r>
            <a:r>
              <a:rPr lang="ru-RU" sz="1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підпис</a:t>
            </a:r>
            <a:r>
              <a:rPr lang="ru-RU" sz="1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вступника</a:t>
            </a:r>
            <a:r>
              <a:rPr lang="ru-RU" sz="1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85725" algn="just">
              <a:spcBef>
                <a:spcPts val="0"/>
              </a:spcBef>
              <a:buNone/>
            </a:pPr>
            <a:r>
              <a:rPr lang="ru-RU" sz="1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1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Зробити</a:t>
            </a:r>
            <a:r>
              <a:rPr lang="ru-RU" sz="1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скановані</a:t>
            </a:r>
            <a:r>
              <a:rPr lang="ru-RU" sz="1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копії</a:t>
            </a:r>
            <a:r>
              <a:rPr lang="ru-RU" sz="1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фотокопії</a:t>
            </a:r>
            <a:r>
              <a:rPr lang="ru-RU" sz="1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1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наступних</a:t>
            </a:r>
            <a:r>
              <a:rPr lang="ru-RU" sz="1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документів</a:t>
            </a:r>
            <a:r>
              <a:rPr lang="ru-RU" sz="1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179388" indent="0" algn="just">
              <a:spcBef>
                <a:spcPts val="0"/>
              </a:spcBef>
              <a:buNone/>
            </a:pPr>
            <a:r>
              <a:rPr lang="ru-RU" sz="1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перша </a:t>
            </a:r>
            <a:r>
              <a:rPr lang="ru-RU" sz="18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сторінка</a:t>
            </a:r>
            <a:r>
              <a:rPr lang="ru-RU" sz="1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паспорта;</a:t>
            </a:r>
          </a:p>
          <a:p>
            <a:pPr marL="179388" indent="0" algn="just">
              <a:spcBef>
                <a:spcPts val="0"/>
              </a:spcBef>
              <a:buNone/>
            </a:pPr>
            <a:r>
              <a:rPr lang="ru-RU" sz="1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8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облікова</a:t>
            </a:r>
            <a:r>
              <a:rPr lang="ru-RU" sz="1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картка</a:t>
            </a:r>
            <a:r>
              <a:rPr lang="ru-RU" sz="1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платника</a:t>
            </a:r>
            <a:r>
              <a:rPr lang="ru-RU" sz="1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податків</a:t>
            </a:r>
            <a:r>
              <a:rPr lang="ru-RU" sz="1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179388" indent="0" algn="just">
              <a:spcBef>
                <a:spcPts val="0"/>
              </a:spcBef>
              <a:buNone/>
            </a:pPr>
            <a:r>
              <a:rPr lang="uk-UA" sz="1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копію диплому (якщо випускник минулих років);</a:t>
            </a:r>
            <a:endParaRPr lang="ru-RU" sz="1800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8775" indent="-179388" algn="just">
              <a:spcBef>
                <a:spcPts val="0"/>
              </a:spcBef>
              <a:buNone/>
            </a:pPr>
            <a:r>
              <a:rPr lang="ru-RU" sz="1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uk-UA" sz="1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фотокартки </a:t>
            </a:r>
            <a:r>
              <a:rPr lang="ru-RU" sz="1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8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кольорова</a:t>
            </a:r>
            <a:r>
              <a:rPr lang="ru-RU" sz="1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uk-UA" sz="1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документів (</a:t>
            </a:r>
            <a:r>
              <a:rPr lang="uk-UA" sz="18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відцифрований</a:t>
            </a:r>
            <a:r>
              <a:rPr lang="uk-UA" sz="1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образ обличчя особи)</a:t>
            </a:r>
            <a:r>
              <a:rPr lang="ru-RU" sz="1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1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зображенням</a:t>
            </a:r>
            <a:r>
              <a:rPr lang="ru-RU" sz="1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відповідає</a:t>
            </a:r>
            <a:r>
              <a:rPr lang="ru-RU" sz="1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досягнутому</a:t>
            </a:r>
            <a:r>
              <a:rPr lang="ru-RU" sz="1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віку</a:t>
            </a:r>
            <a:r>
              <a:rPr lang="ru-RU" sz="1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вступника</a:t>
            </a:r>
            <a:r>
              <a:rPr lang="ru-RU" sz="1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 algn="just">
              <a:spcBef>
                <a:spcPts val="0"/>
              </a:spcBef>
              <a:buNone/>
              <a:tabLst>
                <a:tab pos="268288" algn="l"/>
                <a:tab pos="452438" algn="l"/>
              </a:tabLst>
            </a:pPr>
            <a:r>
              <a:rPr lang="uk-UA" sz="1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ru-RU" sz="1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Надішліть</a:t>
            </a:r>
            <a:r>
              <a:rPr lang="ru-RU" sz="1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електронну</a:t>
            </a:r>
            <a:r>
              <a:rPr lang="ru-RU" sz="1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адресу </a:t>
            </a:r>
            <a:r>
              <a:rPr lang="ru-RU" sz="1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приймальної</a:t>
            </a:r>
            <a:r>
              <a:rPr lang="ru-RU" sz="1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комісії</a:t>
            </a:r>
            <a:r>
              <a:rPr lang="ru-RU" sz="1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u="sng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pk.ddma.1952@gmail.com</a:t>
            </a:r>
            <a:r>
              <a:rPr lang="ru-RU" sz="1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скановані</a:t>
            </a:r>
            <a:r>
              <a:rPr lang="ru-RU" sz="1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копії</a:t>
            </a:r>
            <a:r>
              <a:rPr lang="ru-RU" sz="1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фотокопії</a:t>
            </a:r>
            <a:r>
              <a:rPr lang="ru-RU" sz="1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реєстраційних</a:t>
            </a:r>
            <a:r>
              <a:rPr lang="ru-RU" sz="1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документів</a:t>
            </a:r>
            <a:r>
              <a:rPr lang="ru-RU" sz="1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spcBef>
                <a:spcPts val="0"/>
              </a:spcBef>
              <a:buNone/>
              <a:tabLst>
                <a:tab pos="268288" algn="l"/>
                <a:tab pos="720725" algn="l"/>
              </a:tabLst>
            </a:pPr>
            <a:r>
              <a:rPr lang="ru-RU" sz="1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1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Отримайте</a:t>
            </a:r>
            <a:r>
              <a:rPr lang="ru-RU" sz="1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екзаменаційний</a:t>
            </a:r>
            <a:r>
              <a:rPr lang="ru-RU" sz="1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лист. 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5423" y="908720"/>
            <a:ext cx="8229600" cy="648072"/>
          </a:xfrm>
        </p:spPr>
        <p:txBody>
          <a:bodyPr>
            <a:noAutofit/>
          </a:bodyPr>
          <a:lstStyle/>
          <a:p>
            <a:pPr algn="just"/>
            <a:r>
              <a:rPr lang="uk-UA" sz="1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Реєстрація для складання </a:t>
            </a:r>
            <a:r>
              <a:rPr lang="uk-UA" sz="18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ЄВІ, ЄФВВ </a:t>
            </a:r>
            <a:r>
              <a:rPr lang="uk-UA" sz="1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розпочинається </a:t>
            </a:r>
            <a:r>
              <a:rPr lang="ru-RU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1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800" b="1" u="sng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07 по 29 травня </a:t>
            </a:r>
            <a:r>
              <a:rPr lang="uk-UA" sz="1800" u="sng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(основний період) </a:t>
            </a:r>
            <a:r>
              <a:rPr lang="uk-UA" sz="1800" b="1" u="sng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з 17 по 21 липня </a:t>
            </a:r>
            <a:r>
              <a:rPr lang="uk-UA" sz="1800" u="sng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(додатковий період).</a:t>
            </a:r>
            <a:endParaRPr lang="ru-RU" sz="2000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03848" y="404664"/>
            <a:ext cx="48245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uk-UA" sz="2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Реєстрація на ЄВІ та ЄФВВ</a:t>
            </a:r>
            <a:endParaRPr lang="ru-RU" sz="24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188640"/>
            <a:ext cx="856108" cy="9756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482159" y="5928334"/>
            <a:ext cx="79928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Передбачено</a:t>
            </a:r>
            <a:r>
              <a:rPr lang="ru-RU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</a:t>
            </a:r>
            <a:r>
              <a:rPr lang="ru-RU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двох</a:t>
            </a:r>
            <a:r>
              <a:rPr lang="ru-RU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сесій</a:t>
            </a:r>
            <a:r>
              <a:rPr lang="ru-RU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ЄВІ, ЄФВВ</a:t>
            </a:r>
            <a:r>
              <a:rPr lang="ru-RU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uk-UA" b="1" u="sng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 24 червня по 15 липня </a:t>
            </a:r>
            <a:r>
              <a:rPr lang="uk-UA" u="sng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(основний період) </a:t>
            </a:r>
            <a:r>
              <a:rPr lang="uk-UA" b="1" u="sng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з 31 липня по 14 серпня </a:t>
            </a:r>
            <a:r>
              <a:rPr lang="uk-UA" u="sng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(додатковий період)</a:t>
            </a:r>
            <a:r>
              <a:rPr lang="uk-UA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56098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67744" y="445652"/>
            <a:ext cx="48245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БЛОКУ ЄВІ</a:t>
            </a:r>
            <a:endParaRPr lang="ru-RU" sz="24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188640"/>
            <a:ext cx="856108" cy="9756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008E553-BB1D-4669-B2BD-32873221790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8739" t="15000" r="8263" b="23401"/>
          <a:stretch/>
        </p:blipFill>
        <p:spPr>
          <a:xfrm>
            <a:off x="140235" y="1523798"/>
            <a:ext cx="8888273" cy="4888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3997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16" y="188640"/>
            <a:ext cx="712092" cy="8115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123728" y="298791"/>
            <a:ext cx="6192688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ru-RU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Вступ</a:t>
            </a:r>
            <a:r>
              <a:rPr lang="ru-RU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спеціальності</a:t>
            </a:r>
            <a:r>
              <a:rPr lang="ru-RU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непотрібно</a:t>
            </a:r>
            <a:r>
              <a:rPr lang="ru-RU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складати</a:t>
            </a:r>
            <a:r>
              <a:rPr lang="ru-RU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ЄФВВ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95536" y="778274"/>
            <a:ext cx="849694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     </a:t>
            </a:r>
            <a:r>
              <a:rPr lang="ru-RU" sz="2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4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вступу</a:t>
            </a:r>
            <a:r>
              <a:rPr lang="ru-RU" sz="2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спеціальності</a:t>
            </a:r>
            <a:r>
              <a:rPr lang="ru-RU" sz="2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r>
              <a:rPr lang="ru-RU" sz="2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131 </a:t>
            </a:r>
            <a:r>
              <a:rPr lang="ru-RU" sz="2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Прикладна</a:t>
            </a:r>
            <a:r>
              <a:rPr lang="ru-RU" sz="2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механіка</a:t>
            </a:r>
            <a:r>
              <a:rPr lang="ru-RU" sz="2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r>
              <a:rPr lang="ru-RU" sz="2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133 </a:t>
            </a:r>
            <a:r>
              <a:rPr lang="ru-RU" sz="2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Галузеве</a:t>
            </a:r>
            <a:r>
              <a:rPr lang="ru-RU" sz="2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машинобудування</a:t>
            </a:r>
            <a:r>
              <a:rPr lang="ru-RU" sz="2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r>
              <a:rPr lang="ru-RU" sz="2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136 </a:t>
            </a:r>
            <a:r>
              <a:rPr lang="ru-RU" sz="2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Металургія</a:t>
            </a:r>
            <a:r>
              <a:rPr lang="ru-RU" sz="2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538163" indent="-538163"/>
            <a:r>
              <a:rPr lang="ru-RU" sz="2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141 </a:t>
            </a:r>
            <a:r>
              <a:rPr lang="ru-RU" sz="2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Електроенергетика</a:t>
            </a:r>
            <a:r>
              <a:rPr lang="ru-RU" sz="2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електротехніка</a:t>
            </a:r>
            <a:r>
              <a:rPr lang="ru-RU" sz="2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електромеханіка</a:t>
            </a:r>
            <a:r>
              <a:rPr lang="ru-RU" sz="2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538163" indent="-538163">
              <a:tabLst>
                <a:tab pos="538163" algn="l"/>
              </a:tabLst>
            </a:pPr>
            <a:r>
              <a:rPr lang="ru-RU" sz="2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174 </a:t>
            </a:r>
            <a:r>
              <a:rPr lang="ru-RU" sz="2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Автоматизація</a:t>
            </a:r>
            <a:r>
              <a:rPr lang="ru-RU" sz="2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комп’ютерно-інтегровані</a:t>
            </a:r>
            <a:r>
              <a:rPr lang="ru-RU" sz="2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технології</a:t>
            </a:r>
            <a:r>
              <a:rPr lang="ru-RU" sz="2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робототехніка</a:t>
            </a:r>
            <a:r>
              <a:rPr lang="ru-RU" sz="2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r>
              <a:rPr lang="ru-RU" sz="2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232 </a:t>
            </a:r>
            <a:r>
              <a:rPr lang="ru-RU" sz="2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Соціальне</a:t>
            </a:r>
            <a:r>
              <a:rPr lang="ru-RU" sz="2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sz="2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r>
              <a:rPr lang="ru-RU" sz="2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102 </a:t>
            </a:r>
            <a:r>
              <a:rPr lang="ru-RU" sz="2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Хімія</a:t>
            </a:r>
            <a:r>
              <a:rPr lang="ru-RU" sz="2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Зараховуються</a:t>
            </a:r>
            <a:r>
              <a:rPr lang="ru-RU" sz="2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2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</a:t>
            </a:r>
            <a:r>
              <a:rPr lang="ru-RU" sz="2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ЄВІ;</a:t>
            </a:r>
          </a:p>
          <a:p>
            <a:r>
              <a:rPr lang="ru-RU" sz="2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результат </a:t>
            </a:r>
            <a:r>
              <a:rPr lang="ru-RU" sz="24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фахового</a:t>
            </a:r>
            <a:r>
              <a:rPr lang="ru-RU" sz="2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іспиту</a:t>
            </a:r>
            <a:r>
              <a:rPr lang="ru-RU" sz="2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якій</a:t>
            </a:r>
            <a:r>
              <a:rPr lang="ru-RU" sz="2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складається</a:t>
            </a:r>
            <a:r>
              <a:rPr lang="ru-RU" sz="2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ДДМА;</a:t>
            </a:r>
          </a:p>
          <a:p>
            <a:r>
              <a:rPr lang="ru-RU" sz="2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результат </a:t>
            </a:r>
            <a:r>
              <a:rPr lang="ru-RU" sz="24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розгляду</a:t>
            </a:r>
            <a:r>
              <a:rPr lang="ru-RU" sz="2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мотиваційного</a:t>
            </a:r>
            <a:r>
              <a:rPr lang="ru-RU" sz="2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листа</a:t>
            </a:r>
            <a:r>
              <a:rPr lang="ru-RU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914877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188640"/>
            <a:ext cx="856108" cy="9756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724128" y="302987"/>
            <a:ext cx="2505650" cy="30777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Мотиваційний</a:t>
            </a:r>
            <a:r>
              <a:rPr lang="ru-RU" sz="1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лист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3528" y="1052736"/>
            <a:ext cx="8461841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uk-UA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uk-UA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Обов’язковою умовою вступу в 2024 році до закладів вищої освіти України, в тому числі і до ДДМА на всі спеціальності та освітні програми, є подання кожним вступником </a:t>
            </a:r>
            <a:r>
              <a:rPr lang="uk-UA" sz="2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мотиваційного листа</a:t>
            </a:r>
            <a:r>
              <a:rPr lang="uk-UA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lvl="0" algn="just"/>
            <a:endParaRPr lang="uk-UA" sz="2000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sz="2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sz="2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Мотиваційний</a:t>
            </a:r>
            <a:r>
              <a:rPr lang="ru-RU" sz="2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лист </a:t>
            </a:r>
            <a:r>
              <a:rPr lang="ru-RU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документ, </a:t>
            </a:r>
            <a:r>
              <a:rPr lang="ru-RU" sz="20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складається</a:t>
            </a:r>
            <a:r>
              <a:rPr lang="ru-RU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подається</a:t>
            </a:r>
            <a:r>
              <a:rPr lang="ru-RU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вступником</a:t>
            </a:r>
            <a:r>
              <a:rPr lang="ru-RU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закладу </a:t>
            </a:r>
            <a:r>
              <a:rPr lang="ru-RU" sz="20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вищої</a:t>
            </a:r>
            <a:r>
              <a:rPr lang="ru-RU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у </a:t>
            </a:r>
            <a:r>
              <a:rPr lang="ru-RU" sz="20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якому</a:t>
            </a:r>
            <a:r>
              <a:rPr lang="ru-RU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пояснюються</a:t>
            </a:r>
            <a:r>
              <a:rPr lang="ru-RU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причини, через </a:t>
            </a:r>
            <a:r>
              <a:rPr lang="ru-RU" sz="20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вступник</a:t>
            </a:r>
            <a:r>
              <a:rPr lang="ru-RU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вважає</a:t>
            </a:r>
            <a:r>
              <a:rPr lang="ru-RU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себе </a:t>
            </a:r>
            <a:r>
              <a:rPr lang="ru-RU" sz="20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найкращим</a:t>
            </a:r>
            <a:r>
              <a:rPr lang="ru-RU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кандидатом для </a:t>
            </a:r>
            <a:r>
              <a:rPr lang="ru-RU" sz="20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вступу</a:t>
            </a:r>
            <a:r>
              <a:rPr lang="ru-RU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відповідну</a:t>
            </a:r>
            <a:r>
              <a:rPr lang="ru-RU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навчальну</a:t>
            </a:r>
            <a:r>
              <a:rPr lang="ru-RU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програму</a:t>
            </a:r>
            <a:r>
              <a:rPr lang="ru-RU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Підготовка</a:t>
            </a:r>
            <a:r>
              <a:rPr lang="ru-RU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такого листа </a:t>
            </a:r>
            <a:r>
              <a:rPr lang="ru-RU" sz="20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вимагає</a:t>
            </a:r>
            <a:r>
              <a:rPr lang="ru-RU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детального </a:t>
            </a:r>
            <a:r>
              <a:rPr lang="ru-RU" sz="20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вступником</a:t>
            </a:r>
            <a:r>
              <a:rPr lang="ru-RU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загального</a:t>
            </a:r>
            <a:r>
              <a:rPr lang="ru-RU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академічного</a:t>
            </a:r>
            <a:r>
              <a:rPr lang="ru-RU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середовища</a:t>
            </a:r>
            <a:r>
              <a:rPr lang="ru-RU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ЗВО та </a:t>
            </a:r>
            <a:r>
              <a:rPr lang="ru-RU" sz="20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освітніх</a:t>
            </a:r>
            <a:r>
              <a:rPr lang="ru-RU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</a:t>
            </a:r>
            <a:r>
              <a:rPr lang="ru-RU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just"/>
            <a:endParaRPr lang="ru-RU" sz="2000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uk-UA" sz="2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Кількість поданих заяв, відповідають кількості мотиваційних листів. </a:t>
            </a:r>
          </a:p>
          <a:p>
            <a:pPr lvl="0" algn="just"/>
            <a:endParaRPr lang="uk-UA" sz="20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uk-UA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Правила написання та вимоги до мотиваційного листа розміщено в правилах прийому та веб-сайті ДДМА.</a:t>
            </a:r>
            <a:endParaRPr lang="ru-RU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84341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3"/>
          <p:cNvSpPr>
            <a:spLocks noGrp="1" noChangeArrowheads="1"/>
          </p:cNvSpPr>
          <p:nvPr>
            <p:ph idx="1"/>
          </p:nvPr>
        </p:nvSpPr>
        <p:spPr>
          <a:xfrm>
            <a:off x="395536" y="1052736"/>
            <a:ext cx="8352927" cy="5616351"/>
          </a:xfrm>
        </p:spPr>
        <p:txBody>
          <a:bodyPr>
            <a:noAutofit/>
          </a:bodyPr>
          <a:lstStyle/>
          <a:p>
            <a:pPr marL="0" indent="0" algn="just" eaLnBrk="1" hangingPunct="1">
              <a:buFontTx/>
              <a:buNone/>
            </a:pPr>
            <a:r>
              <a:rPr lang="uk-UA" sz="2000" b="1" u="sng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01 липня</a:t>
            </a:r>
            <a:r>
              <a:rPr lang="uk-UA" sz="2000" b="1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uk-UA" sz="20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реєстрація електронних кабінетів вступників, завантаження необхідних документів.</a:t>
            </a:r>
          </a:p>
          <a:p>
            <a:pPr marL="0" indent="0" algn="just">
              <a:buNone/>
            </a:pPr>
            <a:r>
              <a:rPr lang="uk-UA" sz="20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 – 16 липня</a:t>
            </a:r>
            <a:r>
              <a:rPr lang="uk-UA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uk-UA" sz="20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реєстрація на фахові випробування, співбесіди (на бюджет), </a:t>
            </a:r>
            <a:r>
              <a:rPr lang="uk-UA" sz="20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 15 серпня</a:t>
            </a:r>
            <a:r>
              <a:rPr lang="uk-UA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uk-UA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реєстрація на фахові випробування, співбесіди (на контракт).</a:t>
            </a:r>
          </a:p>
          <a:p>
            <a:pPr marL="0" indent="0" algn="just">
              <a:buNone/>
            </a:pPr>
            <a:r>
              <a:rPr lang="uk-UA" sz="2000" b="1" u="sng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17 - 28 липня</a:t>
            </a:r>
            <a:r>
              <a:rPr lang="uk-UA" sz="2000" b="1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фахові випробування, співбесіди замість ЄВІ, ЄФВВ (на бюджет). З </a:t>
            </a:r>
            <a:r>
              <a:rPr lang="uk-UA" sz="20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1-16 серпня</a:t>
            </a:r>
            <a:r>
              <a:rPr lang="uk-UA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фахові випробування, співбесіди замість ЄВІ, ЄФВВ.</a:t>
            </a:r>
          </a:p>
          <a:p>
            <a:pPr marL="0" indent="0" algn="just">
              <a:buNone/>
            </a:pPr>
            <a:r>
              <a:rPr lang="ru-RU" sz="2000" b="1" u="sng" dirty="0">
                <a:solidFill>
                  <a:srgbClr val="FF33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1 - 22 </a:t>
            </a:r>
            <a:r>
              <a:rPr lang="uk-UA" sz="2000" b="1" u="sng" dirty="0" err="1">
                <a:solidFill>
                  <a:srgbClr val="FF33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серпн</a:t>
            </a:r>
            <a:r>
              <a:rPr lang="ru-RU" sz="2000" b="1" u="sng" dirty="0">
                <a:solidFill>
                  <a:srgbClr val="FF33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я</a:t>
            </a:r>
            <a:r>
              <a:rPr lang="uk-UA" sz="2000" b="1" dirty="0">
                <a:solidFill>
                  <a:srgbClr val="FF33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uk-UA" sz="2000" b="1" dirty="0">
                <a:solidFill>
                  <a:srgbClr val="FF33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solidFill>
                  <a:srgbClr val="0000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прийом заяв та документів </a:t>
            </a:r>
            <a:r>
              <a:rPr lang="uk-UA" sz="20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в електронному вигляді </a:t>
            </a:r>
          </a:p>
          <a:p>
            <a:pPr marL="0" indent="0" algn="just">
              <a:buNone/>
            </a:pPr>
            <a:r>
              <a:rPr lang="uk-UA" sz="2000" b="1" u="sng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24 серпня</a:t>
            </a:r>
            <a:r>
              <a:rPr lang="uk-UA" sz="2000" b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uk-UA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оприлюднення рейтингових списків на бюджет.</a:t>
            </a:r>
          </a:p>
          <a:p>
            <a:pPr marL="0" indent="0" algn="just">
              <a:buNone/>
            </a:pPr>
            <a:r>
              <a:rPr lang="uk-UA" sz="2000" b="1" u="sng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28 серпня</a:t>
            </a:r>
            <a:r>
              <a:rPr lang="uk-UA" sz="2000" b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оприлюднення рейтингових списків на контракт.</a:t>
            </a:r>
          </a:p>
          <a:p>
            <a:pPr marL="0" indent="0" algn="just" eaLnBrk="1" hangingPunct="1">
              <a:buFontTx/>
              <a:buNone/>
            </a:pPr>
            <a:r>
              <a:rPr lang="uk-UA" sz="2000" b="1" u="sng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До 18.00 26 серпня</a:t>
            </a:r>
            <a:r>
              <a:rPr lang="uk-UA" sz="2000" b="1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– абітурієнт повинен надіслати </a:t>
            </a:r>
            <a:r>
              <a:rPr lang="uk-UA" sz="20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сканкопії</a:t>
            </a:r>
            <a:r>
              <a:rPr lang="uk-UA" sz="20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та /або  фотокопії документів на електронну пошту приймальній комісії.</a:t>
            </a:r>
            <a:endParaRPr lang="uk-UA" sz="2000" dirty="0">
              <a:solidFill>
                <a:schemeClr val="hlin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eaLnBrk="1" hangingPunct="1">
              <a:buFontTx/>
              <a:buNone/>
            </a:pPr>
            <a:r>
              <a:rPr lang="ru-RU" sz="2000" b="1" u="sng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27 </a:t>
            </a:r>
            <a:r>
              <a:rPr lang="ru-RU" sz="2000" b="1" u="sng" dirty="0" err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серпня</a:t>
            </a:r>
            <a:r>
              <a:rPr lang="ru-RU" sz="2000" b="1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зарахування</a:t>
            </a:r>
            <a:r>
              <a:rPr lang="ru-RU" sz="20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вступників</a:t>
            </a:r>
            <a:r>
              <a:rPr lang="ru-RU" sz="20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на бюджет.</a:t>
            </a:r>
          </a:p>
          <a:p>
            <a:pPr marL="0" indent="0" algn="just" eaLnBrk="1" hangingPunct="1">
              <a:buFontTx/>
              <a:buNone/>
            </a:pPr>
            <a:r>
              <a:rPr lang="ru-RU" sz="2000" b="1" u="sng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30 </a:t>
            </a:r>
            <a:r>
              <a:rPr lang="ru-RU" sz="2000" b="1" u="sng" dirty="0" err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серпня</a:t>
            </a:r>
            <a:r>
              <a:rPr lang="ru-RU" sz="20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0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зарахування</a:t>
            </a:r>
            <a:r>
              <a:rPr lang="ru-RU" sz="20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вступників</a:t>
            </a:r>
            <a:r>
              <a:rPr lang="ru-RU" sz="20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на контракт.</a:t>
            </a:r>
            <a:endParaRPr lang="uk-UA" sz="2000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13" name="Rectangle 2"/>
          <p:cNvSpPr>
            <a:spLocks noGrp="1" noChangeArrowheads="1"/>
          </p:cNvSpPr>
          <p:nvPr>
            <p:ph type="title"/>
          </p:nvPr>
        </p:nvSpPr>
        <p:spPr>
          <a:xfrm>
            <a:off x="3926285" y="365367"/>
            <a:ext cx="3958083" cy="388337"/>
          </a:xfrm>
        </p:spPr>
        <p:txBody>
          <a:bodyPr>
            <a:normAutofit fontScale="90000"/>
          </a:bodyPr>
          <a:lstStyle/>
          <a:p>
            <a:pPr algn="r" eaLnBrk="1" hangingPunct="1"/>
            <a:r>
              <a:rPr lang="uk-UA" altLang="uk-UA" sz="20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Основні дати для вступу до ДДМА </a:t>
            </a:r>
            <a:endParaRPr lang="ru-RU" sz="20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 descr="gerbddma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884368" y="188913"/>
            <a:ext cx="998537" cy="1143000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1886121893"/>
      </p:ext>
    </p:extLst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565212" y="3087629"/>
            <a:ext cx="8013576" cy="3344863"/>
          </a:xfrm>
        </p:spPr>
        <p:txBody>
          <a:bodyPr>
            <a:normAutofit/>
          </a:bodyPr>
          <a:lstStyle/>
          <a:p>
            <a:pPr marL="0" indent="450000" algn="just" eaLnBrk="1" hangingPunct="1">
              <a:spcBef>
                <a:spcPts val="0"/>
              </a:spcBef>
              <a:buFontTx/>
              <a:buNone/>
            </a:pPr>
            <a:r>
              <a:rPr lang="uk-UA" sz="2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У процесі  подання  заяв  для  участі  в конкурсі абітурієнту  необхідно  вказати в кожній  заяві  пріоритетність  від  </a:t>
            </a:r>
            <a:r>
              <a:rPr lang="uk-UA" sz="22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1  до  5</a:t>
            </a:r>
            <a:r>
              <a:rPr lang="uk-UA" sz="2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, при  цьому  </a:t>
            </a:r>
            <a:r>
              <a:rPr lang="uk-UA" sz="22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«1»</a:t>
            </a:r>
            <a:r>
              <a:rPr lang="uk-UA" sz="2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 визначає  найвищу пріоритетність. </a:t>
            </a:r>
          </a:p>
          <a:p>
            <a:pPr eaLnBrk="1" hangingPunct="1">
              <a:buFontTx/>
              <a:buNone/>
            </a:pPr>
            <a:endParaRPr lang="ru-RU" sz="2200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buFontTx/>
              <a:buNone/>
            </a:pPr>
            <a:r>
              <a:rPr lang="uk-UA" sz="2200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Пріоритетність не може бути змінена впродовж всієї вступної кампанії.</a:t>
            </a:r>
            <a:r>
              <a:rPr lang="uk-UA" sz="22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eaLnBrk="1" hangingPunct="1"/>
            <a:endParaRPr lang="ru-RU" sz="3600" dirty="0"/>
          </a:p>
        </p:txBody>
      </p:sp>
      <p:pic>
        <p:nvPicPr>
          <p:cNvPr id="6" name="Picture 4" descr="gerbddmam"/>
          <p:cNvPicPr>
            <a:picLocks noGrp="1" noChangeAspect="1" noChangeArrowheads="1"/>
          </p:cNvPicPr>
          <p:nvPr>
            <p:ph type="title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7981851" y="184572"/>
            <a:ext cx="998537" cy="1143000"/>
          </a:xfrm>
          <a:effectLst>
            <a:softEdge rad="127000"/>
          </a:effectLst>
        </p:spPr>
      </p:pic>
      <p:sp>
        <p:nvSpPr>
          <p:cNvPr id="39939" name="Rectangle 5"/>
          <p:cNvSpPr>
            <a:spLocks noChangeArrowheads="1"/>
          </p:cNvSpPr>
          <p:nvPr/>
        </p:nvSpPr>
        <p:spPr bwMode="auto">
          <a:xfrm>
            <a:off x="251520" y="476672"/>
            <a:ext cx="8229600" cy="85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uk-UA" altLang="uk-UA" sz="28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Правила вступу до ДДМА </a:t>
            </a:r>
            <a:endParaRPr lang="ru-RU" sz="28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6C30BDF-E4B3-40B0-8CB2-6748FAB9B3A9}"/>
              </a:ext>
            </a:extLst>
          </p:cNvPr>
          <p:cNvSpPr txBox="1"/>
          <p:nvPr/>
        </p:nvSpPr>
        <p:spPr>
          <a:xfrm>
            <a:off x="941240" y="1916832"/>
            <a:ext cx="685016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buFontTx/>
              <a:buNone/>
            </a:pPr>
            <a:r>
              <a:rPr lang="uk-UA" sz="20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Абітурієнт може подати</a:t>
            </a:r>
            <a:r>
              <a:rPr lang="uk-UA" sz="2000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b="1" u="sng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до 5 заяв на бюджет</a:t>
            </a:r>
          </a:p>
          <a:p>
            <a:pPr algn="ctr" eaLnBrk="1" hangingPunct="1">
              <a:buFontTx/>
              <a:buNone/>
            </a:pPr>
            <a:r>
              <a:rPr lang="uk-UA" sz="2000" b="1" u="sng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Максимальна кількість заяв (бюджет + контракт) – 15 </a:t>
            </a:r>
            <a:endParaRPr lang="ru-RU" sz="2000" b="1" u="sng" dirty="0">
              <a:solidFill>
                <a:srgbClr val="FF33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4105643"/>
      </p:ext>
    </p:extLst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9365" y="188913"/>
            <a:ext cx="7772400" cy="699988"/>
          </a:xfrm>
        </p:spPr>
        <p:txBody>
          <a:bodyPr>
            <a:normAutofit/>
          </a:bodyPr>
          <a:lstStyle/>
          <a:p>
            <a:pPr eaLnBrk="1" hangingPunct="1"/>
            <a:r>
              <a:rPr lang="uk-UA" sz="2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КОНКУРСНИЙ БАЛ</a:t>
            </a:r>
            <a:endParaRPr lang="ru-RU" sz="24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08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11423" y="1268760"/>
            <a:ext cx="8631384" cy="3312368"/>
          </a:xfrm>
          <a:solidFill>
            <a:schemeClr val="bg2">
              <a:lumMod val="50000"/>
            </a:schemeClr>
          </a:solidFill>
        </p:spPr>
        <p:txBody>
          <a:bodyPr>
            <a:normAutofit fontScale="25000" lnSpcReduction="20000"/>
          </a:bodyPr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sz="2400" b="1" dirty="0"/>
              <a:t> </a:t>
            </a:r>
          </a:p>
          <a:p>
            <a:pPr>
              <a:lnSpc>
                <a:spcPct val="120000"/>
              </a:lnSpc>
            </a:pPr>
            <a:r>
              <a:rPr lang="ru-RU" sz="7200" b="1" dirty="0"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7200" b="1" dirty="0" err="1">
                <a:latin typeface="Times New Roman" pitchFamily="18" charset="0"/>
                <a:cs typeface="Times New Roman" pitchFamily="18" charset="0"/>
              </a:rPr>
              <a:t>вступу</a:t>
            </a:r>
            <a:r>
              <a:rPr lang="ru-RU" sz="7200" b="1" dirty="0">
                <a:latin typeface="Times New Roman" pitchFamily="18" charset="0"/>
                <a:cs typeface="Times New Roman" pitchFamily="18" charset="0"/>
              </a:rPr>
              <a:t> на перший курс для </a:t>
            </a:r>
            <a:r>
              <a:rPr lang="ru-RU" sz="7200" b="1" dirty="0" err="1">
                <a:latin typeface="Times New Roman" pitchFamily="18" charset="0"/>
                <a:cs typeface="Times New Roman" pitchFamily="18" charset="0"/>
              </a:rPr>
              <a:t>здобуття</a:t>
            </a:r>
            <a:r>
              <a:rPr lang="ru-RU" sz="7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7200" b="1" dirty="0" err="1">
                <a:latin typeface="Times New Roman" pitchFamily="18" charset="0"/>
                <a:cs typeface="Times New Roman" pitchFamily="18" charset="0"/>
              </a:rPr>
              <a:t>ступеня</a:t>
            </a:r>
            <a:r>
              <a:rPr lang="ru-RU" sz="7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7200" b="1" dirty="0" err="1">
                <a:latin typeface="Times New Roman" pitchFamily="18" charset="0"/>
                <a:cs typeface="Times New Roman" pitchFamily="18" charset="0"/>
              </a:rPr>
              <a:t>магістра</a:t>
            </a:r>
            <a:r>
              <a:rPr lang="ru-RU" sz="7200" b="1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7200" b="1" dirty="0" err="1">
                <a:latin typeface="Times New Roman" pitchFamily="18" charset="0"/>
                <a:cs typeface="Times New Roman" pitchFamily="18" charset="0"/>
              </a:rPr>
              <a:t>абітурієнтів</a:t>
            </a:r>
            <a:r>
              <a:rPr lang="ru-RU" sz="72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7200" b="1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7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7200" b="1" dirty="0" err="1">
                <a:latin typeface="Times New Roman" pitchFamily="18" charset="0"/>
                <a:cs typeface="Times New Roman" pitchFamily="18" charset="0"/>
              </a:rPr>
              <a:t>вступають</a:t>
            </a:r>
            <a:r>
              <a:rPr lang="ru-RU" sz="7200" b="1" dirty="0">
                <a:latin typeface="Times New Roman" pitchFamily="18" charset="0"/>
                <a:cs typeface="Times New Roman" pitchFamily="18" charset="0"/>
              </a:rPr>
              <a:t> за результатами ЄВІ та ЄФВВ та/</a:t>
            </a:r>
            <a:r>
              <a:rPr lang="ru-RU" sz="7200" b="1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7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7200" b="1" dirty="0" err="1">
                <a:latin typeface="Times New Roman" pitchFamily="18" charset="0"/>
                <a:cs typeface="Times New Roman" pitchFamily="18" charset="0"/>
              </a:rPr>
              <a:t>фахового</a:t>
            </a:r>
            <a:r>
              <a:rPr lang="ru-RU" sz="7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7200" b="1" dirty="0" err="1">
                <a:latin typeface="Times New Roman" pitchFamily="18" charset="0"/>
                <a:cs typeface="Times New Roman" pitchFamily="18" charset="0"/>
              </a:rPr>
              <a:t>іспиту</a:t>
            </a:r>
            <a:r>
              <a:rPr lang="ru-RU" sz="72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7200" b="1" dirty="0" err="1">
                <a:latin typeface="Times New Roman" pitchFamily="18" charset="0"/>
                <a:cs typeface="Times New Roman" pitchFamily="18" charset="0"/>
              </a:rPr>
              <a:t>розраховується</a:t>
            </a:r>
            <a:r>
              <a:rPr lang="ru-RU" sz="7200" b="1" dirty="0">
                <a:latin typeface="Times New Roman" pitchFamily="18" charset="0"/>
                <a:cs typeface="Times New Roman" pitchFamily="18" charset="0"/>
              </a:rPr>
              <a:t> за такою формулою: </a:t>
            </a:r>
          </a:p>
          <a:p>
            <a:pPr>
              <a:lnSpc>
                <a:spcPct val="120000"/>
              </a:lnSpc>
            </a:pPr>
            <a:endParaRPr lang="ru-RU" sz="7200" b="1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</a:pPr>
            <a:r>
              <a:rPr lang="ru-RU" sz="96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(КБ) = 0,2 × П1 +0,2 × П2 + 0,6 × П3  </a:t>
            </a:r>
          </a:p>
          <a:p>
            <a:pPr>
              <a:lnSpc>
                <a:spcPct val="120000"/>
              </a:lnSpc>
            </a:pPr>
            <a:endParaRPr lang="ru-RU" sz="96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</a:pPr>
            <a:r>
              <a:rPr lang="ru-RU" sz="7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П1 – </a:t>
            </a:r>
            <a:r>
              <a:rPr lang="ru-RU" sz="72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оцінка</a:t>
            </a:r>
            <a:r>
              <a:rPr lang="ru-RU" sz="7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тесту </a:t>
            </a:r>
            <a:r>
              <a:rPr lang="ru-RU" sz="72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загальної</a:t>
            </a:r>
            <a:r>
              <a:rPr lang="ru-RU" sz="7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72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навчальної</a:t>
            </a:r>
            <a:r>
              <a:rPr lang="ru-RU" sz="7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72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компетентності</a:t>
            </a:r>
            <a:r>
              <a:rPr lang="ru-RU" sz="7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ЄВІ;</a:t>
            </a:r>
          </a:p>
          <a:p>
            <a:pPr indent="1074738" algn="just">
              <a:lnSpc>
                <a:spcPct val="120000"/>
              </a:lnSpc>
            </a:pPr>
            <a:r>
              <a:rPr lang="ru-RU" sz="7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П2 – </a:t>
            </a:r>
            <a:r>
              <a:rPr lang="ru-RU" sz="72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оцінка</a:t>
            </a:r>
            <a:r>
              <a:rPr lang="ru-RU" sz="7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тесту з </a:t>
            </a:r>
            <a:r>
              <a:rPr lang="ru-RU" sz="72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іноземної</a:t>
            </a:r>
            <a:r>
              <a:rPr lang="ru-RU" sz="7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72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мови</a:t>
            </a:r>
            <a:r>
              <a:rPr lang="ru-RU" sz="7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ЄВІ;</a:t>
            </a:r>
          </a:p>
          <a:p>
            <a:pPr indent="1074738" algn="just">
              <a:lnSpc>
                <a:spcPct val="120000"/>
              </a:lnSpc>
            </a:pPr>
            <a:r>
              <a:rPr lang="ru-RU" sz="7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П3 – </a:t>
            </a:r>
            <a:r>
              <a:rPr lang="ru-RU" sz="72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оцінка</a:t>
            </a:r>
            <a:r>
              <a:rPr lang="ru-RU" sz="7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ЄФВВ </a:t>
            </a:r>
            <a:r>
              <a:rPr lang="ru-RU" sz="72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7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72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оцінка</a:t>
            </a:r>
            <a:r>
              <a:rPr lang="ru-RU" sz="7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72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фахового</a:t>
            </a:r>
            <a:r>
              <a:rPr lang="ru-RU" sz="7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72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іспиту</a:t>
            </a:r>
            <a:endParaRPr lang="ru-RU" sz="6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 descr="gerbddma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8065353" y="188913"/>
            <a:ext cx="817552" cy="935831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3" name="TextBox 2"/>
          <p:cNvSpPr txBox="1"/>
          <p:nvPr/>
        </p:nvSpPr>
        <p:spPr>
          <a:xfrm>
            <a:off x="512616" y="4960987"/>
            <a:ext cx="86313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spc="-30" dirty="0">
                <a:solidFill>
                  <a:srgbClr val="0000CC"/>
                </a:solidFill>
                <a:latin typeface="Times New Roman"/>
                <a:ea typeface="Calibri"/>
              </a:rPr>
              <a:t>Конкурсний бал для вступу на місця державного замовлення: </a:t>
            </a:r>
          </a:p>
          <a:p>
            <a:pPr algn="just"/>
            <a:r>
              <a:rPr lang="uk-UA" sz="2000" b="1" spc="-30" dirty="0">
                <a:solidFill>
                  <a:srgbClr val="FF0000"/>
                </a:solidFill>
                <a:latin typeface="Times New Roman"/>
                <a:ea typeface="Calibri"/>
              </a:rPr>
              <a:t>281 «Публічне управління та адміністрування» </a:t>
            </a:r>
            <a:r>
              <a:rPr lang="uk-UA" sz="2000" b="1" spc="-30" dirty="0">
                <a:solidFill>
                  <a:srgbClr val="0000CC"/>
                </a:solidFill>
                <a:latin typeface="Times New Roman"/>
                <a:ea typeface="Calibri"/>
              </a:rPr>
              <a:t>не менше </a:t>
            </a:r>
            <a:r>
              <a:rPr lang="uk-UA" sz="2000" b="1" spc="-30" dirty="0">
                <a:solidFill>
                  <a:srgbClr val="FF0000"/>
                </a:solidFill>
                <a:latin typeface="Times New Roman"/>
                <a:ea typeface="Calibri"/>
              </a:rPr>
              <a:t>150 балів</a:t>
            </a:r>
          </a:p>
          <a:p>
            <a:pPr algn="just"/>
            <a:r>
              <a:rPr lang="uk-UA" sz="2000" b="1" spc="-30" dirty="0">
                <a:solidFill>
                  <a:srgbClr val="FF0000"/>
                </a:solidFill>
                <a:latin typeface="Times New Roman"/>
                <a:ea typeface="Calibri"/>
              </a:rPr>
              <a:t>для інших спеціальностей </a:t>
            </a:r>
            <a:r>
              <a:rPr lang="uk-UA" sz="2000" b="1" spc="-30" dirty="0">
                <a:solidFill>
                  <a:srgbClr val="0000CC"/>
                </a:solidFill>
                <a:latin typeface="Times New Roman"/>
                <a:ea typeface="Calibri"/>
              </a:rPr>
              <a:t>–</a:t>
            </a:r>
            <a:r>
              <a:rPr lang="uk-UA" sz="2000" b="1" spc="-30" dirty="0">
                <a:solidFill>
                  <a:prstClr val="black"/>
                </a:solidFill>
                <a:latin typeface="Times New Roman"/>
                <a:ea typeface="Calibri"/>
              </a:rPr>
              <a:t> </a:t>
            </a:r>
            <a:r>
              <a:rPr lang="uk-UA" sz="2000" b="1" spc="-30" dirty="0">
                <a:solidFill>
                  <a:srgbClr val="0000CC"/>
                </a:solidFill>
                <a:latin typeface="Times New Roman"/>
                <a:ea typeface="Calibri"/>
              </a:rPr>
              <a:t>не менше ніж </a:t>
            </a:r>
            <a:r>
              <a:rPr lang="uk-UA" sz="2000" b="1" spc="-30" dirty="0">
                <a:solidFill>
                  <a:srgbClr val="FF0000"/>
                </a:solidFill>
                <a:latin typeface="Times New Roman"/>
                <a:ea typeface="Calibri"/>
              </a:rPr>
              <a:t>130 балів</a:t>
            </a:r>
            <a:endParaRPr lang="ru-RU" sz="2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7886487"/>
      </p:ext>
    </p:extLst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3"/>
          <p:cNvSpPr>
            <a:spLocks noGrp="1" noChangeArrowheads="1"/>
          </p:cNvSpPr>
          <p:nvPr>
            <p:ph idx="1"/>
          </p:nvPr>
        </p:nvSpPr>
        <p:spPr>
          <a:xfrm>
            <a:off x="179512" y="197400"/>
            <a:ext cx="8784976" cy="5967904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25000" lnSpcReduction="20000"/>
          </a:bodyPr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endParaRPr lang="ru-RU" sz="2400" b="1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en-US" sz="72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9600" b="1" dirty="0" err="1">
                <a:solidFill>
                  <a:srgbClr val="0000CC"/>
                </a:solidFill>
                <a:latin typeface="Times New Roman" pitchFamily="18" charset="0"/>
              </a:rPr>
              <a:t>Перелік</a:t>
            </a:r>
            <a:r>
              <a:rPr lang="ru-RU" sz="9600" b="1" dirty="0">
                <a:solidFill>
                  <a:srgbClr val="0000CC"/>
                </a:solidFill>
                <a:latin typeface="Times New Roman" pitchFamily="18" charset="0"/>
              </a:rPr>
              <a:t> </a:t>
            </a:r>
            <a:r>
              <a:rPr lang="ru-RU" sz="9600" b="1" dirty="0" err="1">
                <a:solidFill>
                  <a:srgbClr val="0000CC"/>
                </a:solidFill>
                <a:latin typeface="Times New Roman" pitchFamily="18" charset="0"/>
              </a:rPr>
              <a:t>документів</a:t>
            </a:r>
            <a:r>
              <a:rPr lang="ru-RU" sz="9600" b="1" dirty="0">
                <a:solidFill>
                  <a:srgbClr val="0000CC"/>
                </a:solidFill>
                <a:latin typeface="Times New Roman" pitchFamily="18" charset="0"/>
              </a:rPr>
              <a:t>, </a:t>
            </a:r>
            <a:r>
              <a:rPr lang="ru-RU" sz="9600" b="1" dirty="0" err="1">
                <a:solidFill>
                  <a:srgbClr val="0000CC"/>
                </a:solidFill>
                <a:latin typeface="Times New Roman" pitchFamily="18" charset="0"/>
              </a:rPr>
              <a:t>що</a:t>
            </a:r>
            <a:r>
              <a:rPr lang="ru-RU" sz="9600" b="1" dirty="0">
                <a:solidFill>
                  <a:srgbClr val="0000CC"/>
                </a:solidFill>
                <a:latin typeface="Times New Roman" pitchFamily="18" charset="0"/>
              </a:rPr>
              <a:t> </a:t>
            </a:r>
            <a:r>
              <a:rPr lang="ru-RU" sz="9600" b="1" dirty="0" err="1">
                <a:solidFill>
                  <a:srgbClr val="0000CC"/>
                </a:solidFill>
                <a:latin typeface="Times New Roman" pitchFamily="18" charset="0"/>
              </a:rPr>
              <a:t>необхідно</a:t>
            </a:r>
            <a:r>
              <a:rPr lang="ru-RU" sz="9600" b="1" dirty="0">
                <a:solidFill>
                  <a:srgbClr val="0000CC"/>
                </a:solidFill>
                <a:latin typeface="Times New Roman" pitchFamily="18" charset="0"/>
              </a:rPr>
              <a:t> </a:t>
            </a:r>
            <a:r>
              <a:rPr lang="ru-RU" sz="9600" b="1" dirty="0" err="1">
                <a:solidFill>
                  <a:srgbClr val="0000CC"/>
                </a:solidFill>
                <a:latin typeface="Times New Roman" pitchFamily="18" charset="0"/>
              </a:rPr>
              <a:t>надати</a:t>
            </a:r>
            <a:r>
              <a:rPr lang="ru-RU" sz="9600" b="1" dirty="0">
                <a:solidFill>
                  <a:srgbClr val="0000CC"/>
                </a:solidFill>
                <a:latin typeface="Times New Roman" pitchFamily="18" charset="0"/>
              </a:rPr>
              <a:t> для </a:t>
            </a:r>
            <a:r>
              <a:rPr lang="ru-RU" sz="9600" b="1" dirty="0" err="1">
                <a:solidFill>
                  <a:srgbClr val="0000CC"/>
                </a:solidFill>
                <a:latin typeface="Times New Roman" pitchFamily="18" charset="0"/>
              </a:rPr>
              <a:t>вступу</a:t>
            </a:r>
            <a:r>
              <a:rPr lang="ru-RU" sz="9600" b="1" dirty="0">
                <a:solidFill>
                  <a:srgbClr val="0000CC"/>
                </a:solidFill>
                <a:latin typeface="Times New Roman" pitchFamily="18" charset="0"/>
              </a:rPr>
              <a:t> до ДДМА</a:t>
            </a:r>
            <a:r>
              <a:rPr lang="en-US" sz="96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uk-UA" sz="96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70000"/>
              </a:lnSpc>
              <a:buNone/>
            </a:pPr>
            <a:r>
              <a:rPr lang="en-US" sz="72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7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Абітурієнти, які були рекомендовані до зарахування на навчання за державним замовленням або за кошти фізичних та юридичних осіб, мають надіслати </a:t>
            </a:r>
            <a:r>
              <a:rPr lang="uk-UA" sz="7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до</a:t>
            </a:r>
            <a:r>
              <a:rPr lang="uk-UA" sz="7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7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26 серпня</a:t>
            </a:r>
            <a:r>
              <a:rPr lang="uk-UA" sz="7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на електронну пошту </a:t>
            </a:r>
            <a:r>
              <a:rPr lang="uk-UA" sz="7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pk.ddma.1952@gmail.com </a:t>
            </a:r>
            <a:r>
              <a:rPr lang="uk-UA" sz="7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приймальної комісії </a:t>
            </a:r>
            <a:r>
              <a:rPr lang="uk-UA" sz="7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сканкопії</a:t>
            </a:r>
            <a:r>
              <a:rPr lang="uk-UA" sz="7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та/або фотокопії наступних документів з накладанням КЕП/ЕЦП:</a:t>
            </a:r>
          </a:p>
          <a:p>
            <a:pPr marL="0" indent="0" algn="just">
              <a:buNone/>
            </a:pPr>
            <a:endParaRPr lang="ru-RU" sz="7200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72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документа, </a:t>
            </a:r>
            <a:r>
              <a:rPr lang="ru-RU" sz="72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72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72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посвідчує</a:t>
            </a:r>
            <a:r>
              <a:rPr lang="ru-RU" sz="72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особу та </a:t>
            </a:r>
            <a:r>
              <a:rPr lang="ru-RU" sz="72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громадянство</a:t>
            </a:r>
            <a:r>
              <a:rPr lang="ru-RU" sz="72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. В </a:t>
            </a:r>
            <a:r>
              <a:rPr lang="ru-RU" sz="72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разі</a:t>
            </a:r>
            <a:r>
              <a:rPr lang="ru-RU" sz="72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72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наявності</a:t>
            </a:r>
            <a:r>
              <a:rPr lang="ru-RU" sz="72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ID-</a:t>
            </a:r>
            <a:r>
              <a:rPr lang="ru-RU" sz="72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картки</a:t>
            </a:r>
            <a:r>
              <a:rPr lang="ru-RU" sz="72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72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витяг</a:t>
            </a:r>
            <a:r>
              <a:rPr lang="ru-RU" sz="72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sz="72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місце</a:t>
            </a:r>
            <a:r>
              <a:rPr lang="ru-RU" sz="72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72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проживання</a:t>
            </a:r>
            <a:r>
              <a:rPr lang="ru-RU" sz="72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72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72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72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застосунку</a:t>
            </a:r>
            <a:r>
              <a:rPr lang="ru-RU" sz="72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72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7200" b="1" i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72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я</a:t>
            </a:r>
            <a:r>
              <a:rPr lang="ru-RU" sz="72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endParaRPr lang="ru-RU" sz="40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72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довідки</a:t>
            </a:r>
            <a:r>
              <a:rPr lang="ru-RU" sz="72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sz="72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присвоєння</a:t>
            </a:r>
            <a:r>
              <a:rPr lang="ru-RU" sz="72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72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індивідуального</a:t>
            </a:r>
            <a:r>
              <a:rPr lang="ru-RU" sz="72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72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податкового</a:t>
            </a:r>
            <a:r>
              <a:rPr lang="ru-RU" sz="72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номера; </a:t>
            </a:r>
          </a:p>
          <a:p>
            <a:endParaRPr lang="ru-RU" sz="40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uk-UA" sz="7200" b="1" i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призовників - посвідчення про приписку до призовної дільниці; </a:t>
            </a:r>
          </a:p>
          <a:p>
            <a:pPr marL="268288" lvl="0" indent="0">
              <a:buNone/>
            </a:pPr>
            <a:r>
              <a:rPr lang="uk-UA" sz="7200" b="1" i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військовозобов’язаних - військовий квиток або тимчасове посвідчення військовозобов’язаного; </a:t>
            </a:r>
          </a:p>
          <a:p>
            <a:pPr marL="268288" lvl="0" indent="0">
              <a:buNone/>
            </a:pPr>
            <a:r>
              <a:rPr lang="uk-UA" sz="7200" b="1" i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резервістів - військовий квиток;</a:t>
            </a:r>
          </a:p>
          <a:p>
            <a:pPr marL="268288" lvl="0" indent="0">
              <a:buNone/>
            </a:pPr>
            <a:endParaRPr lang="uk-UA" sz="4000" b="1" i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7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диплому бакалавра, спеціаліста, магістра і додатка до нього;</a:t>
            </a:r>
          </a:p>
          <a:p>
            <a:pPr lvl="0"/>
            <a:endParaRPr lang="ru-RU" sz="40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7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кольорову фотокартку розміром 3 × 4 см.</a:t>
            </a:r>
            <a:endParaRPr lang="ru-RU" sz="72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4" descr="gerbddma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8515169" y="16976"/>
            <a:ext cx="628831" cy="719807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3070820619"/>
      </p:ext>
    </p:extLst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1503" y="476672"/>
            <a:ext cx="77768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Перелік</a:t>
            </a:r>
            <a:r>
              <a:rPr lang="ru-RU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спеціальностей</a:t>
            </a:r>
            <a:r>
              <a:rPr lang="ru-RU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освітніх</a:t>
            </a:r>
            <a:r>
              <a:rPr lang="ru-RU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програм</a:t>
            </a:r>
            <a:r>
              <a:rPr lang="ru-RU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подання</a:t>
            </a:r>
            <a:r>
              <a:rPr lang="ru-RU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заяв</a:t>
            </a:r>
            <a:r>
              <a:rPr lang="ru-RU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документів</a:t>
            </a:r>
            <a:r>
              <a:rPr lang="ru-RU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 до ДДМА на </a:t>
            </a:r>
            <a:r>
              <a:rPr lang="ru-RU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денну</a:t>
            </a:r>
            <a:r>
              <a:rPr lang="ru-RU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заочну</a:t>
            </a:r>
            <a:r>
              <a:rPr lang="ru-RU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форми</a:t>
            </a:r>
            <a:r>
              <a:rPr lang="ru-RU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здобуття</a:t>
            </a:r>
            <a:r>
              <a:rPr lang="ru-RU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освти</a:t>
            </a:r>
            <a:r>
              <a:rPr lang="ru-RU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у 2024 р.</a:t>
            </a:r>
          </a:p>
        </p:txBody>
      </p:sp>
      <p:pic>
        <p:nvPicPr>
          <p:cNvPr id="5" name="Picture 4" descr="gerbddmam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8384" y="188640"/>
            <a:ext cx="851782" cy="974439"/>
          </a:xfrm>
          <a:prstGeom prst="rect">
            <a:avLst/>
          </a:prstGeom>
          <a:effectLst>
            <a:softEdge rad="127000"/>
          </a:effectLst>
        </p:spPr>
      </p:pic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7DE5D5BC-EB0C-4862-A3FB-728C4F1DD3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2236726"/>
              </p:ext>
            </p:extLst>
          </p:nvPr>
        </p:nvGraphicFramePr>
        <p:xfrm>
          <a:off x="467544" y="1163079"/>
          <a:ext cx="7640822" cy="5506279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842420">
                  <a:extLst>
                    <a:ext uri="{9D8B030D-6E8A-4147-A177-3AD203B41FA5}">
                      <a16:colId xmlns:a16="http://schemas.microsoft.com/office/drawing/2014/main" val="916992117"/>
                    </a:ext>
                  </a:extLst>
                </a:gridCol>
                <a:gridCol w="1845424">
                  <a:extLst>
                    <a:ext uri="{9D8B030D-6E8A-4147-A177-3AD203B41FA5}">
                      <a16:colId xmlns:a16="http://schemas.microsoft.com/office/drawing/2014/main" val="269300904"/>
                    </a:ext>
                  </a:extLst>
                </a:gridCol>
                <a:gridCol w="1766561">
                  <a:extLst>
                    <a:ext uri="{9D8B030D-6E8A-4147-A177-3AD203B41FA5}">
                      <a16:colId xmlns:a16="http://schemas.microsoft.com/office/drawing/2014/main" val="3769132501"/>
                    </a:ext>
                  </a:extLst>
                </a:gridCol>
                <a:gridCol w="2186417">
                  <a:extLst>
                    <a:ext uri="{9D8B030D-6E8A-4147-A177-3AD203B41FA5}">
                      <a16:colId xmlns:a16="http://schemas.microsoft.com/office/drawing/2014/main" val="405810969"/>
                    </a:ext>
                  </a:extLst>
                </a:gridCol>
              </a:tblGrid>
              <a:tr h="101632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uk-UA" sz="1200" b="1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Шифр, спеціальність</a:t>
                      </a:r>
                      <a:endParaRPr lang="ru-RU" sz="12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16" marR="452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uk-UA" sz="1200" b="1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Освітньо-професійна програма</a:t>
                      </a:r>
                      <a:endParaRPr lang="ru-RU" sz="12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uk-UA" sz="1200" b="1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(термін навчання 1 рік 4 місяці)</a:t>
                      </a:r>
                      <a:endParaRPr lang="ru-RU" sz="12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16" marR="452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uk-UA" sz="1200" b="1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Освітньо-наукова програма</a:t>
                      </a:r>
                      <a:endParaRPr lang="ru-RU" sz="120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uk-UA" sz="1200" b="1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(термін навчання 1 рік 9 місяців)</a:t>
                      </a:r>
                      <a:endParaRPr lang="ru-RU" sz="120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16" marR="452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uk-UA" sz="1200" b="1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Вступні іспити</a:t>
                      </a:r>
                      <a:endParaRPr lang="ru-RU" sz="12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16" marR="452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7780476"/>
                  </a:ext>
                </a:extLst>
              </a:tr>
              <a:tr h="3982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uk-UA" sz="1200" b="1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131</a:t>
                      </a:r>
                      <a:r>
                        <a:rPr lang="uk-UA" sz="12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Прикладна механіка</a:t>
                      </a:r>
                      <a:endParaRPr lang="ru-RU" sz="12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16" marR="452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uk-UA" sz="12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Прикладна механіка</a:t>
                      </a:r>
                      <a:endParaRPr lang="ru-RU" sz="12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16" marR="452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uk-UA" sz="120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Прикладна механіка</a:t>
                      </a:r>
                      <a:endParaRPr lang="ru-RU" sz="120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16" marR="452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uk-UA" sz="1200">
                          <a:solidFill>
                            <a:srgbClr val="0000CC"/>
                          </a:solidFill>
                          <a:effectLst/>
                          <a:latin typeface="TimesNewRomanPSM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ЄВІ та фаховий іспит</a:t>
                      </a:r>
                      <a:endParaRPr lang="ru-RU" sz="120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16" marR="452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68075678"/>
                  </a:ext>
                </a:extLst>
              </a:tr>
              <a:tr h="3982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uk-UA" sz="1200" b="1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133</a:t>
                      </a:r>
                      <a:r>
                        <a:rPr lang="uk-UA" sz="120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Галузеве машинобудування</a:t>
                      </a:r>
                      <a:endParaRPr lang="ru-RU" sz="120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16" marR="452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uk-UA" sz="12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Галузеве машинобудування</a:t>
                      </a:r>
                      <a:endParaRPr lang="ru-RU" sz="12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16" marR="452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uk-UA" sz="12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Галузеве машинобудування</a:t>
                      </a:r>
                      <a:endParaRPr lang="ru-RU" sz="12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16" marR="452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uk-UA" sz="1200">
                          <a:solidFill>
                            <a:srgbClr val="0000CC"/>
                          </a:solidFill>
                          <a:effectLst/>
                          <a:latin typeface="TimesNewRomanPSM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ЄВІ та фаховий іспит</a:t>
                      </a:r>
                      <a:endParaRPr lang="ru-RU" sz="120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16" marR="452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200278"/>
                  </a:ext>
                </a:extLst>
              </a:tr>
              <a:tr h="4523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uk-UA" sz="1200" b="1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136</a:t>
                      </a:r>
                      <a:r>
                        <a:rPr lang="uk-UA" sz="120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Металургія</a:t>
                      </a:r>
                      <a:endParaRPr lang="ru-RU" sz="120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16" marR="452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uk-UA" sz="120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Металургія</a:t>
                      </a:r>
                      <a:endParaRPr lang="ru-RU" sz="120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16" marR="452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uk-UA" sz="12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endParaRPr lang="ru-RU" sz="12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16" marR="452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uk-UA" sz="1200">
                          <a:solidFill>
                            <a:srgbClr val="0000CC"/>
                          </a:solidFill>
                          <a:effectLst/>
                          <a:latin typeface="TimesNewRomanPSM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ЄВІ та фаховий іспит</a:t>
                      </a:r>
                      <a:endParaRPr lang="ru-RU" sz="120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16" marR="452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25171773"/>
                  </a:ext>
                </a:extLst>
              </a:tr>
              <a:tr h="60425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uk-UA" sz="1200" b="1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102</a:t>
                      </a:r>
                      <a:r>
                        <a:rPr lang="uk-UA" sz="120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Хімія (денна форма здобуття освіти)</a:t>
                      </a:r>
                      <a:endParaRPr lang="ru-RU" sz="120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16" marR="452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uk-UA" sz="120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Хімія харчових продуктів</a:t>
                      </a:r>
                      <a:endParaRPr lang="ru-RU" sz="120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16" marR="452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uk-UA" sz="12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endParaRPr lang="ru-RU" sz="12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16" marR="452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uk-UA" sz="1200" dirty="0">
                          <a:solidFill>
                            <a:srgbClr val="0000CC"/>
                          </a:solidFill>
                          <a:effectLst/>
                          <a:latin typeface="TimesNewRomanPSM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ЄВІ та фаховий іспит</a:t>
                      </a:r>
                      <a:endParaRPr lang="ru-RU" sz="12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16" marR="452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64331253"/>
                  </a:ext>
                </a:extLst>
              </a:tr>
              <a:tr h="81028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uk-UA" sz="1200" b="1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141</a:t>
                      </a:r>
                      <a:r>
                        <a:rPr lang="uk-UA" sz="12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Електроенергетика,  електротехніка  та електромеханіка</a:t>
                      </a:r>
                      <a:endParaRPr lang="ru-RU" sz="12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16" marR="452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uk-UA" sz="120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Електроенергетика,  електротехніка та електромеханіка</a:t>
                      </a:r>
                      <a:endParaRPr lang="ru-RU" sz="120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16" marR="452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uk-UA" sz="120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endParaRPr lang="ru-RU" sz="120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16" marR="452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uk-UA" sz="1200" dirty="0">
                          <a:solidFill>
                            <a:srgbClr val="0000CC"/>
                          </a:solidFill>
                          <a:effectLst/>
                          <a:latin typeface="TimesNewRomanPSM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ЄВІ та фаховий іспит</a:t>
                      </a:r>
                      <a:endParaRPr lang="ru-RU" sz="12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16" marR="452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114764"/>
                  </a:ext>
                </a:extLst>
              </a:tr>
              <a:tr h="101632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uk-UA" sz="1200" b="1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174</a:t>
                      </a:r>
                      <a:r>
                        <a:rPr lang="uk-UA" sz="120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Автоматизація, комп’ютерно-інтегровані технології та робототехніка</a:t>
                      </a:r>
                      <a:endParaRPr lang="ru-RU" sz="120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16" marR="452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uk-UA" sz="120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Автоматизація  та комп’ютерно-інтегровані  технології</a:t>
                      </a:r>
                      <a:endParaRPr lang="ru-RU" sz="120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16" marR="452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uk-UA" sz="120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Автоматизоване управління технологічними процесами</a:t>
                      </a:r>
                      <a:endParaRPr lang="ru-RU" sz="120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16" marR="452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uk-UA" sz="1200" dirty="0">
                          <a:solidFill>
                            <a:srgbClr val="0000CC"/>
                          </a:solidFill>
                          <a:effectLst/>
                          <a:latin typeface="TimesNewRomanPSM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ЄВІ та фаховий іспит</a:t>
                      </a:r>
                      <a:endParaRPr lang="ru-RU" sz="12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16" marR="452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2930481"/>
                  </a:ext>
                </a:extLst>
              </a:tr>
              <a:tr h="81028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uk-UA" sz="1200" b="1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232</a:t>
                      </a:r>
                      <a:r>
                        <a:rPr lang="uk-UA" sz="120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Соціальне забезпечення </a:t>
                      </a:r>
                      <a:endParaRPr lang="ru-RU" sz="120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16" marR="452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uk-UA" sz="120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Економіка та організація соціального забезпечення</a:t>
                      </a:r>
                      <a:endParaRPr lang="ru-RU" sz="120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16" marR="452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uk-UA" sz="120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endParaRPr lang="ru-RU" sz="120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16" marR="452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uk-UA" sz="1200" dirty="0">
                          <a:solidFill>
                            <a:srgbClr val="0000CC"/>
                          </a:solidFill>
                          <a:effectLst/>
                          <a:latin typeface="TimesNewRomanPSM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ЄВІ та фаховий іспит</a:t>
                      </a:r>
                      <a:endParaRPr lang="ru-RU" sz="12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16" marR="452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442002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6258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erbddmam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8384" y="188640"/>
            <a:ext cx="851782" cy="974439"/>
          </a:xfrm>
          <a:prstGeom prst="rect">
            <a:avLst/>
          </a:prstGeom>
          <a:effectLst>
            <a:softEdge rad="127000"/>
          </a:effectLst>
        </p:spPr>
      </p:pic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EF7860B4-145B-40BB-BAF0-6B8791D316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2389034"/>
              </p:ext>
            </p:extLst>
          </p:nvPr>
        </p:nvGraphicFramePr>
        <p:xfrm>
          <a:off x="107504" y="260648"/>
          <a:ext cx="8772662" cy="648072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115339">
                  <a:extLst>
                    <a:ext uri="{9D8B030D-6E8A-4147-A177-3AD203B41FA5}">
                      <a16:colId xmlns:a16="http://schemas.microsoft.com/office/drawing/2014/main" val="226829417"/>
                    </a:ext>
                  </a:extLst>
                </a:gridCol>
                <a:gridCol w="2118789">
                  <a:extLst>
                    <a:ext uri="{9D8B030D-6E8A-4147-A177-3AD203B41FA5}">
                      <a16:colId xmlns:a16="http://schemas.microsoft.com/office/drawing/2014/main" val="870766663"/>
                    </a:ext>
                  </a:extLst>
                </a:gridCol>
                <a:gridCol w="2028242">
                  <a:extLst>
                    <a:ext uri="{9D8B030D-6E8A-4147-A177-3AD203B41FA5}">
                      <a16:colId xmlns:a16="http://schemas.microsoft.com/office/drawing/2014/main" val="591239586"/>
                    </a:ext>
                  </a:extLst>
                </a:gridCol>
                <a:gridCol w="753691">
                  <a:extLst>
                    <a:ext uri="{9D8B030D-6E8A-4147-A177-3AD203B41FA5}">
                      <a16:colId xmlns:a16="http://schemas.microsoft.com/office/drawing/2014/main" val="860881529"/>
                    </a:ext>
                  </a:extLst>
                </a:gridCol>
                <a:gridCol w="1756601">
                  <a:extLst>
                    <a:ext uri="{9D8B030D-6E8A-4147-A177-3AD203B41FA5}">
                      <a16:colId xmlns:a16="http://schemas.microsoft.com/office/drawing/2014/main" val="126204603"/>
                    </a:ext>
                  </a:extLst>
                </a:gridCol>
              </a:tblGrid>
              <a:tr h="78431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uk-UA" sz="1200" b="1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Шифр, спеціальність</a:t>
                      </a:r>
                      <a:endParaRPr lang="ru-RU" sz="12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515" marR="3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uk-UA" sz="1200" b="1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Освітньо-професійна програма</a:t>
                      </a:r>
                      <a:endParaRPr lang="ru-RU" sz="12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uk-UA" sz="1200" b="1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(термін навчання 1 рік 4 місяці)</a:t>
                      </a:r>
                      <a:endParaRPr lang="ru-RU" sz="12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515" marR="31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uk-UA" sz="1200" b="1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Освітньо-наукова програма</a:t>
                      </a:r>
                      <a:endParaRPr lang="ru-RU" sz="12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uk-UA" sz="1200" b="1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(термін навчання 1 рік 9 місяців)</a:t>
                      </a:r>
                      <a:endParaRPr lang="ru-RU" sz="12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515" marR="3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uk-UA" sz="1200" b="1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Вступні іспити</a:t>
                      </a:r>
                      <a:endParaRPr lang="ru-RU" sz="12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515" marR="3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0539405"/>
                  </a:ext>
                </a:extLst>
              </a:tr>
              <a:tr h="38542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tabLst>
                          <a:tab pos="45085" algn="l"/>
                        </a:tabLst>
                      </a:pPr>
                      <a:r>
                        <a:rPr lang="uk-UA" sz="1200" b="1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014.04</a:t>
                      </a:r>
                      <a:r>
                        <a:rPr lang="uk-UA" sz="120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Середня освіта (математика)</a:t>
                      </a:r>
                      <a:endParaRPr lang="ru-RU" sz="120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515" marR="3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uk-UA" sz="12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  <a:endParaRPr lang="ru-RU" sz="12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515" marR="3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uk-UA" sz="12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endParaRPr lang="ru-RU" sz="12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515" marR="3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13"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solidFill>
                            <a:srgbClr val="0000CC"/>
                          </a:solidFill>
                          <a:effectLst/>
                          <a:latin typeface="TimesNewRomanPSMT"/>
                          <a:cs typeface="Times New Roman" panose="02020603050405020304" pitchFamily="18" charset="0"/>
                        </a:rPr>
                        <a:t>ЄВІ</a:t>
                      </a:r>
                      <a:endParaRPr lang="ru-RU" sz="12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515" marR="3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uk-UA" sz="120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предметний тест з педагогіки та психології</a:t>
                      </a:r>
                      <a:endParaRPr lang="ru-RU" sz="120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515" marR="3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848657"/>
                  </a:ext>
                </a:extLst>
              </a:tr>
              <a:tr h="199444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tabLst>
                          <a:tab pos="45085" algn="l"/>
                        </a:tabLst>
                      </a:pPr>
                      <a:r>
                        <a:rPr lang="uk-UA" sz="1200" b="1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122</a:t>
                      </a:r>
                      <a:r>
                        <a:rPr lang="uk-UA" sz="120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Комп’ютерні науки</a:t>
                      </a:r>
                      <a:endParaRPr lang="ru-RU" sz="120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515" marR="3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uk-UA" sz="120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Комп’ютерні науки в техніці, бізнесі та медицині</a:t>
                      </a:r>
                      <a:endParaRPr lang="ru-RU" sz="12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515" marR="3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uk-UA" sz="12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Комп’ютерні науки</a:t>
                      </a:r>
                      <a:endParaRPr lang="ru-RU" sz="12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515" marR="3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515" marR="3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2643904"/>
                  </a:ext>
                </a:extLst>
              </a:tr>
              <a:tr h="584871"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uk-UA" sz="1200" b="1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122</a:t>
                      </a:r>
                      <a:r>
                        <a:rPr lang="uk-UA" sz="120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Комп’ютерні науки</a:t>
                      </a:r>
                      <a:endParaRPr lang="ru-RU" sz="120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515" marR="3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uk-UA" sz="120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Комп’ютерні науки в техніці, бізнесі та медицині</a:t>
                      </a:r>
                      <a:endParaRPr lang="ru-RU" sz="120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515" marR="3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uk-UA" sz="12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Комп’ютерні науки</a:t>
                      </a:r>
                      <a:endParaRPr lang="ru-RU" sz="12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515" marR="3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uk-UA" sz="20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предметний тест з інформаційних технологій</a:t>
                      </a:r>
                      <a:endParaRPr lang="ru-RU" sz="20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515" marR="31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1092055"/>
                  </a:ext>
                </a:extLst>
              </a:tr>
              <a:tr h="58487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uk-UA" sz="1200" b="1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123</a:t>
                      </a:r>
                      <a:r>
                        <a:rPr lang="uk-UA" sz="120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Комп’ютерна інженерія</a:t>
                      </a:r>
                      <a:endParaRPr lang="ru-RU" sz="120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515" marR="3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uk-UA" sz="12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Комп’ютерні системи та мережі</a:t>
                      </a:r>
                      <a:endParaRPr lang="ru-RU" sz="12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515" marR="3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uk-UA" sz="12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endParaRPr lang="ru-RU" sz="12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515" marR="3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uk-UA" sz="12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предметний тест з інформаційних технологій</a:t>
                      </a:r>
                      <a:endParaRPr lang="ru-RU" sz="12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515" marR="31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2867430"/>
                  </a:ext>
                </a:extLst>
              </a:tr>
              <a:tr h="58487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uk-UA" sz="1200" b="1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124</a:t>
                      </a:r>
                      <a:r>
                        <a:rPr lang="uk-UA" sz="12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Системний аналіз</a:t>
                      </a:r>
                      <a:endParaRPr lang="ru-RU" sz="12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515" marR="3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uk-UA" sz="12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Інтелектуальні системи  прийняття рішень</a:t>
                      </a:r>
                      <a:endParaRPr lang="ru-RU" sz="12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515" marR="3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uk-UA" sz="12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endParaRPr lang="ru-RU" sz="12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515" marR="3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uk-UA" sz="12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предметний тест з інформаційних технологій</a:t>
                      </a:r>
                      <a:endParaRPr lang="ru-RU" sz="12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515" marR="31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0229240"/>
                  </a:ext>
                </a:extLst>
              </a:tr>
              <a:tr h="58487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uk-UA" sz="1200" b="1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126</a:t>
                      </a:r>
                      <a:r>
                        <a:rPr lang="uk-UA" sz="120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Інформаційні системи та технології</a:t>
                      </a:r>
                      <a:endParaRPr lang="ru-RU" sz="120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515" marR="3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uk-UA" sz="120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Інформаційні системи та  технології</a:t>
                      </a:r>
                      <a:endParaRPr lang="ru-RU" sz="120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515" marR="3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uk-UA" sz="12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endParaRPr lang="ru-RU" sz="12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515" marR="3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uk-UA" sz="12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предметний тест з інформаційних технологій</a:t>
                      </a:r>
                      <a:endParaRPr lang="ru-RU" sz="12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515" marR="31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2829103"/>
                  </a:ext>
                </a:extLst>
              </a:tr>
              <a:tr h="58487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uk-UA" sz="1200" b="1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051</a:t>
                      </a:r>
                      <a:r>
                        <a:rPr lang="uk-UA" sz="120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Економіка</a:t>
                      </a:r>
                      <a:endParaRPr lang="ru-RU" sz="120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515" marR="3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uk-UA" sz="12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Економіка та управління підприємством</a:t>
                      </a:r>
                      <a:endParaRPr lang="ru-RU" sz="12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515" marR="3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uk-UA" sz="12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endParaRPr lang="ru-RU" sz="12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515" marR="3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60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ЄВІ</a:t>
                      </a:r>
                      <a:endParaRPr lang="ru-RU" sz="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515" marR="3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uk-UA" sz="12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предметний тест з економіки та міжнародної економіки</a:t>
                      </a:r>
                      <a:endParaRPr lang="ru-RU" sz="12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515" marR="3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3745379"/>
                  </a:ext>
                </a:extLst>
              </a:tr>
              <a:tr h="26004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uk-UA" sz="1200" b="1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071</a:t>
                      </a:r>
                      <a:r>
                        <a:rPr lang="uk-UA" sz="120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Облік і оподаткування</a:t>
                      </a:r>
                      <a:endParaRPr lang="ru-RU" sz="120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515" marR="3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uk-UA" sz="120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Облік і оподаткування</a:t>
                      </a:r>
                      <a:endParaRPr lang="ru-RU" sz="120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515" marR="3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uk-UA" sz="12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endParaRPr lang="ru-RU" sz="12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515" marR="3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uk-UA" sz="12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предметний тест з обліку та фінансів</a:t>
                      </a:r>
                      <a:endParaRPr lang="ru-RU" sz="12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515" marR="31515" marT="0" marB="0" anchor="ctr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0416591"/>
                  </a:ext>
                </a:extLst>
              </a:tr>
              <a:tr h="58487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uk-UA" sz="1200" b="1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072</a:t>
                      </a:r>
                      <a:r>
                        <a:rPr lang="uk-UA" sz="120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Фінанси, банківська справа, страхування та фондовий ринок</a:t>
                      </a:r>
                      <a:endParaRPr lang="ru-RU" sz="120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515" marR="3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uk-UA" sz="12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Фінанси, банківська справа та страхування</a:t>
                      </a:r>
                      <a:endParaRPr lang="ru-RU" sz="12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515" marR="3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uk-UA" sz="12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endParaRPr lang="ru-RU" sz="12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515" marR="3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513678"/>
                  </a:ext>
                </a:extLst>
              </a:tr>
              <a:tr h="1859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uk-UA" sz="1200" b="1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073</a:t>
                      </a:r>
                      <a:r>
                        <a:rPr lang="uk-UA" sz="120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Менеджмент </a:t>
                      </a:r>
                      <a:endParaRPr lang="ru-RU" sz="120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515" marR="3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uk-UA" sz="120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Менеджмент</a:t>
                      </a:r>
                      <a:endParaRPr lang="ru-RU" sz="120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515" marR="3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uk-UA" sz="120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endParaRPr lang="ru-RU" sz="120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515" marR="3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uk-UA" sz="12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предметний тест з управління та адміністрування</a:t>
                      </a:r>
                      <a:endParaRPr lang="ru-RU" sz="12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515" marR="3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6057650"/>
                  </a:ext>
                </a:extLst>
              </a:tr>
              <a:tr h="1859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uk-UA" sz="1200" b="1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075</a:t>
                      </a:r>
                      <a:r>
                        <a:rPr lang="uk-UA" sz="120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Маркетинг</a:t>
                      </a:r>
                      <a:endParaRPr lang="ru-RU" sz="120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515" marR="3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uk-UA" sz="120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Маркетинг</a:t>
                      </a:r>
                      <a:endParaRPr lang="ru-RU" sz="120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515" marR="3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uk-UA" sz="12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endParaRPr lang="ru-RU" sz="12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515" marR="3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7932765"/>
                  </a:ext>
                </a:extLst>
              </a:tr>
              <a:tr h="38542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uk-UA" sz="1200" b="1" spc="-3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076</a:t>
                      </a:r>
                      <a:r>
                        <a:rPr lang="uk-UA" sz="1200" spc="-3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20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Підприємництво та торгівля</a:t>
                      </a:r>
                      <a:endParaRPr lang="ru-RU" sz="120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515" marR="3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uk-UA" sz="1200" spc="-3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Підприємництво, торгівля </a:t>
                      </a:r>
                      <a:r>
                        <a:rPr lang="uk-UA" sz="1200" spc="-2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та біржова діяльність</a:t>
                      </a:r>
                      <a:endParaRPr lang="ru-RU" sz="12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515" marR="3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uk-UA" sz="12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endParaRPr lang="ru-RU" sz="12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515" marR="3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0680989"/>
                  </a:ext>
                </a:extLst>
              </a:tr>
              <a:tr h="58487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uk-UA" sz="1200" b="1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281</a:t>
                      </a:r>
                      <a:r>
                        <a:rPr lang="uk-UA" sz="120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Публічне управління  та адміністрування</a:t>
                      </a:r>
                      <a:endParaRPr lang="ru-RU" sz="120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515" marR="3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uk-UA" sz="12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Державна служба</a:t>
                      </a:r>
                      <a:endParaRPr lang="ru-RU" sz="12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515" marR="3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uk-UA" sz="12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endParaRPr lang="ru-RU" sz="12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515" marR="3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uk-UA" sz="12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один з предметних тестів на вибір вступника</a:t>
                      </a:r>
                      <a:endParaRPr lang="ru-RU" sz="12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515" marR="31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54721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25185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gerbddmam"/>
          <p:cNvPicPr>
            <a:picLocks noGrp="1" noChangeAspect="1" noChangeArrowheads="1"/>
          </p:cNvPicPr>
          <p:nvPr>
            <p:ph type="title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7981851" y="184572"/>
            <a:ext cx="998537" cy="1143000"/>
          </a:xfrm>
          <a:effectLst>
            <a:softEdge rad="127000"/>
          </a:effectLst>
        </p:spPr>
      </p:pic>
      <p:sp>
        <p:nvSpPr>
          <p:cNvPr id="39939" name="Rectangle 5"/>
          <p:cNvSpPr>
            <a:spLocks noChangeArrowheads="1"/>
          </p:cNvSpPr>
          <p:nvPr/>
        </p:nvSpPr>
        <p:spPr bwMode="auto">
          <a:xfrm>
            <a:off x="251519" y="213009"/>
            <a:ext cx="8229600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uk-UA" altLang="uk-UA" sz="28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Друга вища освіта</a:t>
            </a:r>
            <a:endParaRPr lang="ru-RU" sz="28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6B0F835-E1BF-4C97-ADB7-8CDBBEB93FA5}"/>
              </a:ext>
            </a:extLst>
          </p:cNvPr>
          <p:cNvSpPr txBox="1"/>
          <p:nvPr/>
        </p:nvSpPr>
        <p:spPr>
          <a:xfrm>
            <a:off x="377534" y="573049"/>
            <a:ext cx="8388932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uk-UA" sz="1400" u="sng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вступу на спеціальності на здобуття ступеня магістра необхідно скласти ЄВІ та ЄФВВ: </a:t>
            </a:r>
          </a:p>
          <a:p>
            <a:pPr algn="just"/>
            <a:r>
              <a:rPr lang="uk-UA" sz="1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014.04 Середня освіта (Математика), </a:t>
            </a:r>
          </a:p>
          <a:p>
            <a:pPr algn="just"/>
            <a:r>
              <a:rPr lang="uk-UA" sz="1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051 Економіка, </a:t>
            </a:r>
          </a:p>
          <a:p>
            <a:pPr algn="just"/>
            <a:r>
              <a:rPr lang="uk-UA" sz="1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071 Облік і оподаткування, </a:t>
            </a:r>
          </a:p>
          <a:p>
            <a:pPr algn="just"/>
            <a:r>
              <a:rPr lang="uk-UA" sz="1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072 Фінанси, банківська справа, страхування та фондовий ринок, </a:t>
            </a:r>
          </a:p>
          <a:p>
            <a:pPr algn="just"/>
            <a:r>
              <a:rPr lang="uk-UA" sz="1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073 Менеджмент, </a:t>
            </a:r>
          </a:p>
          <a:p>
            <a:pPr algn="just"/>
            <a:r>
              <a:rPr lang="uk-UA" sz="1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075 Маркетинг, </a:t>
            </a:r>
          </a:p>
          <a:p>
            <a:pPr algn="just"/>
            <a:r>
              <a:rPr lang="uk-UA" sz="1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076 Підприємництво та торгівля, </a:t>
            </a:r>
          </a:p>
          <a:p>
            <a:pPr algn="just"/>
            <a:r>
              <a:rPr lang="ru-RU" sz="1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122 </a:t>
            </a:r>
            <a:r>
              <a:rPr lang="ru-RU" sz="1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Комп’ютерні</a:t>
            </a:r>
            <a:r>
              <a:rPr lang="ru-RU" sz="1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науки, </a:t>
            </a:r>
          </a:p>
          <a:p>
            <a:pPr algn="just"/>
            <a:r>
              <a:rPr lang="ru-RU" sz="1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123 </a:t>
            </a:r>
            <a:r>
              <a:rPr lang="ru-RU" sz="1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Комп’ютерна</a:t>
            </a:r>
            <a:r>
              <a:rPr lang="ru-RU" sz="1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інженерія</a:t>
            </a:r>
            <a:r>
              <a:rPr lang="ru-RU" sz="1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algn="just"/>
            <a:r>
              <a:rPr lang="ru-RU" sz="1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124 </a:t>
            </a:r>
            <a:r>
              <a:rPr lang="ru-RU" sz="1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Системний</a:t>
            </a:r>
            <a:r>
              <a:rPr lang="ru-RU" sz="1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sz="1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algn="just"/>
            <a:r>
              <a:rPr lang="ru-RU" sz="1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126 </a:t>
            </a:r>
            <a:r>
              <a:rPr lang="ru-RU" sz="1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Інформаційні</a:t>
            </a:r>
            <a:r>
              <a:rPr lang="ru-RU" sz="1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1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технології</a:t>
            </a:r>
            <a:r>
              <a:rPr lang="ru-RU" sz="1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algn="just"/>
            <a:r>
              <a:rPr lang="uk-UA" sz="1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281 Публічне управління та адміністрування.</a:t>
            </a:r>
          </a:p>
          <a:p>
            <a:pPr algn="just"/>
            <a:endParaRPr lang="uk-UA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35CCED0-2F43-4D8E-AE4D-93545F123BCE}"/>
              </a:ext>
            </a:extLst>
          </p:cNvPr>
          <p:cNvSpPr/>
          <p:nvPr/>
        </p:nvSpPr>
        <p:spPr>
          <a:xfrm>
            <a:off x="357899" y="3607295"/>
            <a:ext cx="758631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kumimoji="0" lang="ru-RU" sz="1400" b="0" i="0" u="sng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kumimoji="0" lang="ru-RU" sz="1400" b="0" i="0" u="sng" strike="noStrike" kern="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вступу</a:t>
            </a:r>
            <a:r>
              <a:rPr kumimoji="0" lang="ru-RU" sz="1400" b="0" i="0" u="sng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kumimoji="0" lang="ru-RU" sz="1400" b="0" i="0" u="sng" strike="noStrike" kern="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спеціальності</a:t>
            </a:r>
            <a:r>
              <a:rPr kumimoji="0" lang="ru-RU" sz="1400" b="0" i="0" u="sng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131 </a:t>
            </a:r>
            <a:r>
              <a:rPr kumimoji="0" lang="ru-RU" sz="1400" b="1" i="0" u="none" strike="noStrike" kern="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Прикладна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400" b="1" i="0" u="none" strike="noStrike" kern="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механіка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133 </a:t>
            </a:r>
            <a:r>
              <a:rPr kumimoji="0" lang="ru-RU" sz="1400" b="1" i="0" u="none" strike="noStrike" kern="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Галузеве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400" b="1" i="0" u="none" strike="noStrike" kern="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машинобудування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136 </a:t>
            </a:r>
            <a:r>
              <a:rPr kumimoji="0" lang="ru-RU" sz="1400" b="1" i="0" u="none" strike="noStrike" kern="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Металургія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538163" marR="0" lvl="0" indent="-538163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141 </a:t>
            </a:r>
            <a:r>
              <a:rPr kumimoji="0" lang="ru-RU" sz="1400" b="1" i="0" u="none" strike="noStrike" kern="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Електроенергетика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400" b="1" i="0" u="none" strike="noStrike" kern="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електротехніка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kumimoji="0" lang="ru-RU" sz="1400" b="1" i="0" u="none" strike="noStrike" kern="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електромеханіка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538163" marR="0" lvl="0" indent="-538163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38163" algn="l"/>
              </a:tabLst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174 </a:t>
            </a:r>
            <a:r>
              <a:rPr kumimoji="0" lang="ru-RU" sz="1400" b="1" i="0" u="none" strike="noStrike" kern="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Автоматизація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kumimoji="0" lang="ru-RU" sz="1400" b="1" i="0" u="none" strike="noStrike" kern="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комп’ютерно-інтегровані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400" b="1" i="0" u="none" strike="noStrike" kern="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технології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kumimoji="0" lang="ru-RU" sz="1400" b="1" i="0" u="none" strike="noStrike" kern="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робототехніка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232 </a:t>
            </a:r>
            <a:r>
              <a:rPr kumimoji="0" lang="ru-RU" sz="1400" b="1" i="0" u="none" strike="noStrike" kern="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Соціальне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400" b="1" i="0" u="none" strike="noStrike" kern="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102 </a:t>
            </a:r>
            <a:r>
              <a:rPr kumimoji="0" lang="ru-RU" sz="1400" b="1" i="0" u="none" strike="noStrike" kern="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Хімія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Зараховуються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kumimoji="0" lang="ru-RU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ЄВІ  </a:t>
            </a:r>
            <a:r>
              <a:rPr kumimoji="0" lang="ru-RU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вступне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випробування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kumimoji="0" lang="ru-RU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іноземної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мови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яке </a:t>
            </a:r>
            <a:r>
              <a:rPr kumimoji="0" lang="ru-RU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складається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у ДДМА;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- результат </a:t>
            </a:r>
            <a:r>
              <a:rPr kumimoji="0" lang="ru-RU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фахового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іспиту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якій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складається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у ДДМА;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- результат </a:t>
            </a:r>
            <a:r>
              <a:rPr kumimoji="0" lang="ru-RU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розгляду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мотиваційного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листа.</a:t>
            </a:r>
          </a:p>
        </p:txBody>
      </p:sp>
    </p:spTree>
    <p:extLst>
      <p:ext uri="{BB962C8B-B14F-4D97-AF65-F5344CB8AC3E}">
        <p14:creationId xmlns:p14="http://schemas.microsoft.com/office/powerpoint/2010/main" val="1156675239"/>
      </p:ext>
    </p:extLst>
  </p:cSld>
  <p:clrMapOvr>
    <a:masterClrMapping/>
  </p:clrMapOvr>
  <p:transition spd="med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4514" t="11639" r="25603" b="11446"/>
          <a:stretch>
            <a:fillRect/>
          </a:stretch>
        </p:blipFill>
        <p:spPr>
          <a:xfrm>
            <a:off x="3187471" y="3420388"/>
            <a:ext cx="5484991" cy="3273975"/>
          </a:xfrm>
          <a:effectLst>
            <a:softEdge rad="127000"/>
          </a:effectLst>
        </p:spPr>
      </p:pic>
      <p:sp>
        <p:nvSpPr>
          <p:cNvPr id="34818" name="Rectangle 5"/>
          <p:cNvSpPr>
            <a:spLocks noChangeArrowheads="1"/>
          </p:cNvSpPr>
          <p:nvPr/>
        </p:nvSpPr>
        <p:spPr bwMode="auto">
          <a:xfrm>
            <a:off x="321924" y="5085184"/>
            <a:ext cx="3097948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uk-UA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УЦОЯО </a:t>
            </a:r>
            <a:r>
              <a:rPr lang="uk-UA" altLang="uk-UA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en-US" altLang="uk-UA" b="1" dirty="0">
                <a:solidFill>
                  <a:srgbClr val="FFFF00"/>
                </a:solidFill>
                <a:hlinkClick r:id="rId3"/>
              </a:rPr>
              <a:t>www.testportal.gov.ua</a:t>
            </a:r>
            <a:endParaRPr lang="uk-UA" altLang="uk-UA" b="1" dirty="0">
              <a:solidFill>
                <a:srgbClr val="FFFF00"/>
              </a:solidFill>
            </a:endParaRPr>
          </a:p>
          <a:p>
            <a:r>
              <a:rPr lang="en-US" altLang="uk-UA" b="1" dirty="0">
                <a:solidFill>
                  <a:srgbClr val="FFFF00"/>
                </a:solidFill>
              </a:rPr>
              <a:t> </a:t>
            </a:r>
            <a:r>
              <a:rPr lang="uk-UA" altLang="uk-UA" b="1" dirty="0">
                <a:solidFill>
                  <a:srgbClr val="FFFF00"/>
                </a:solidFill>
              </a:rPr>
              <a:t>    </a:t>
            </a:r>
            <a:endParaRPr lang="uk-UA" altLang="uk-UA" dirty="0">
              <a:solidFill>
                <a:srgbClr val="FFFF00"/>
              </a:solidFill>
            </a:endParaRPr>
          </a:p>
          <a:p>
            <a:r>
              <a:rPr lang="uk-UA" altLang="uk-UA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ЄДЕБО –  </a:t>
            </a:r>
            <a:r>
              <a:rPr lang="en-US" altLang="uk-UA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https://vstup.edbo.gov.ua/</a:t>
            </a:r>
            <a:r>
              <a:rPr lang="uk-UA" altLang="uk-UA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b="1" u="sng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4820" name="Picture 5" descr="Новый рисунок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50316" y="666427"/>
            <a:ext cx="4638951" cy="2474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sp>
        <p:nvSpPr>
          <p:cNvPr id="34821" name="Rectangle 6"/>
          <p:cNvSpPr>
            <a:spLocks noChangeArrowheads="1"/>
          </p:cNvSpPr>
          <p:nvPr/>
        </p:nvSpPr>
        <p:spPr bwMode="auto">
          <a:xfrm>
            <a:off x="321924" y="4268028"/>
            <a:ext cx="298262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uk-UA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МОН –</a:t>
            </a:r>
            <a:r>
              <a:rPr lang="uk-UA" dirty="0">
                <a:solidFill>
                  <a:srgbClr val="FFFF00"/>
                </a:solidFill>
              </a:rPr>
              <a:t>     </a:t>
            </a:r>
            <a:r>
              <a:rPr lang="en-US" b="1" dirty="0">
                <a:hlinkClick r:id="rId6"/>
              </a:rPr>
              <a:t>www.mon.gov.ua</a:t>
            </a:r>
            <a:endParaRPr lang="ru-RU" b="1" dirty="0"/>
          </a:p>
        </p:txBody>
      </p:sp>
      <p:sp>
        <p:nvSpPr>
          <p:cNvPr id="34822" name="Rectangle 7"/>
          <p:cNvSpPr>
            <a:spLocks noChangeArrowheads="1"/>
          </p:cNvSpPr>
          <p:nvPr/>
        </p:nvSpPr>
        <p:spPr bwMode="auto">
          <a:xfrm>
            <a:off x="273296" y="3501008"/>
            <a:ext cx="296728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sz="28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Корисні джерела</a:t>
            </a:r>
            <a:r>
              <a:rPr lang="uk-UA" i="1" dirty="0">
                <a:solidFill>
                  <a:schemeClr val="accent2"/>
                </a:solidFill>
              </a:rPr>
              <a:t>:</a:t>
            </a:r>
            <a:endParaRPr lang="ru-RU" i="1" dirty="0">
              <a:solidFill>
                <a:schemeClr val="accent2"/>
              </a:solidFill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16" y="188640"/>
            <a:ext cx="712092" cy="8115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77" t="10097" r="18200" b="5048"/>
          <a:stretch/>
        </p:blipFill>
        <p:spPr bwMode="auto">
          <a:xfrm>
            <a:off x="289876" y="404664"/>
            <a:ext cx="3960440" cy="29758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20057337"/>
      </p:ext>
    </p:extLst>
  </p:cSld>
  <p:clrMapOvr>
    <a:masterClrMapping/>
  </p:clrMapOvr>
  <p:transition spd="med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72577" y="389856"/>
            <a:ext cx="57667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ВСТУП ДО АСПІРАНТУРИ</a:t>
            </a:r>
          </a:p>
        </p:txBody>
      </p:sp>
      <p:pic>
        <p:nvPicPr>
          <p:cNvPr id="5" name="Picture 4" descr="gerbddmam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8384" y="188640"/>
            <a:ext cx="851782" cy="974439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8BA2C07-5DC9-42F1-A4DE-8B8B252B7D2D}"/>
              </a:ext>
            </a:extLst>
          </p:cNvPr>
          <p:cNvSpPr txBox="1"/>
          <p:nvPr/>
        </p:nvSpPr>
        <p:spPr>
          <a:xfrm>
            <a:off x="391548" y="1052736"/>
            <a:ext cx="7928854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7675" algn="just"/>
            <a:r>
              <a:rPr lang="ru-RU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2024 </a:t>
            </a:r>
            <a:r>
              <a:rPr lang="ru-RU" sz="20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ДДМА </a:t>
            </a:r>
            <a:r>
              <a:rPr lang="ru-RU" sz="20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здійснює</a:t>
            </a:r>
            <a:r>
              <a:rPr lang="ru-RU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прийом</a:t>
            </a:r>
            <a:r>
              <a:rPr lang="ru-RU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здобуття</a:t>
            </a:r>
            <a:r>
              <a:rPr lang="ru-RU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ступеня</a:t>
            </a:r>
            <a:r>
              <a:rPr lang="ru-RU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доктора </a:t>
            </a:r>
            <a:r>
              <a:rPr lang="ru-RU" sz="20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філософії</a:t>
            </a:r>
            <a:r>
              <a:rPr lang="ru-RU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денною, заочною та </a:t>
            </a:r>
            <a:r>
              <a:rPr lang="ru-RU" sz="20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вечірньою</a:t>
            </a:r>
            <a:r>
              <a:rPr lang="ru-RU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формами </a:t>
            </a:r>
            <a:r>
              <a:rPr lang="ru-RU" sz="20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здобуття</a:t>
            </a:r>
            <a:r>
              <a:rPr lang="ru-RU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наступними</a:t>
            </a:r>
            <a:r>
              <a:rPr lang="ru-RU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науковими</a:t>
            </a:r>
            <a:r>
              <a:rPr lang="ru-RU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спеціальностями</a:t>
            </a:r>
            <a:r>
              <a:rPr lang="ru-RU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indent="447675" algn="just"/>
            <a:endParaRPr lang="ru-RU" sz="2000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7675" algn="just"/>
            <a:r>
              <a:rPr lang="ru-RU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051 </a:t>
            </a:r>
            <a:r>
              <a:rPr lang="ru-RU" sz="20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Економіка</a:t>
            </a:r>
            <a:endParaRPr lang="ru-RU" sz="2000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7675" algn="just"/>
            <a:r>
              <a:rPr lang="ru-RU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073 Менеджмент</a:t>
            </a:r>
          </a:p>
          <a:p>
            <a:pPr indent="447675" algn="just"/>
            <a:r>
              <a:rPr lang="ru-RU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131 </a:t>
            </a:r>
            <a:r>
              <a:rPr lang="ru-RU" sz="20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Прикладна</a:t>
            </a:r>
            <a:r>
              <a:rPr lang="ru-RU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механіка</a:t>
            </a:r>
            <a:endParaRPr lang="ru-RU" sz="2000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7675" algn="just"/>
            <a:r>
              <a:rPr lang="ru-RU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132 </a:t>
            </a:r>
            <a:r>
              <a:rPr lang="ru-RU" sz="20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Матеріалознавство</a:t>
            </a:r>
            <a:r>
              <a:rPr lang="ru-RU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447675" algn="just"/>
            <a:r>
              <a:rPr lang="ru-RU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133 </a:t>
            </a:r>
            <a:r>
              <a:rPr lang="ru-RU" sz="20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Галузеве</a:t>
            </a:r>
            <a:r>
              <a:rPr lang="ru-RU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машинобудування</a:t>
            </a:r>
            <a:endParaRPr lang="ru-RU" sz="2000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7675" algn="just"/>
            <a:r>
              <a:rPr lang="ru-RU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174 </a:t>
            </a:r>
            <a:r>
              <a:rPr lang="ru-RU" sz="20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Автоматизація</a:t>
            </a:r>
            <a:r>
              <a:rPr lang="ru-RU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комп’ютерно-інтегровані</a:t>
            </a:r>
            <a:r>
              <a:rPr lang="ru-RU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технології</a:t>
            </a:r>
            <a:r>
              <a:rPr lang="ru-RU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робототехніка</a:t>
            </a:r>
            <a:r>
              <a:rPr lang="ru-RU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447675" algn="just"/>
            <a:endParaRPr lang="ru-RU" sz="2000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7675" algn="just"/>
            <a:r>
              <a:rPr lang="ru-RU" sz="20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Перелік</a:t>
            </a:r>
            <a:r>
              <a:rPr lang="ru-RU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освітніх</a:t>
            </a:r>
            <a:r>
              <a:rPr lang="ru-RU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</a:t>
            </a:r>
            <a:r>
              <a:rPr lang="ru-RU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спеціальностей</a:t>
            </a:r>
            <a:r>
              <a:rPr lang="ru-RU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якими</a:t>
            </a:r>
            <a:r>
              <a:rPr lang="ru-RU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оголошується</a:t>
            </a:r>
            <a:r>
              <a:rPr lang="ru-RU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прийом</a:t>
            </a:r>
            <a:r>
              <a:rPr lang="ru-RU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r>
              <a:rPr lang="ru-RU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ліцензовані</a:t>
            </a:r>
            <a:r>
              <a:rPr lang="ru-RU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обсяги</a:t>
            </a:r>
            <a:r>
              <a:rPr lang="ru-RU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нормативні</a:t>
            </a:r>
            <a:r>
              <a:rPr lang="ru-RU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терміни</a:t>
            </a:r>
            <a:r>
              <a:rPr lang="ru-RU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r>
              <a:rPr lang="ru-RU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перелік</a:t>
            </a:r>
            <a:r>
              <a:rPr lang="ru-RU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документів</a:t>
            </a:r>
            <a:r>
              <a:rPr lang="ru-RU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вступу</a:t>
            </a:r>
            <a:r>
              <a:rPr lang="ru-RU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наявність</a:t>
            </a:r>
            <a:r>
              <a:rPr lang="ru-RU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сертифікату</a:t>
            </a:r>
            <a:r>
              <a:rPr lang="ru-RU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0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акредитацію</a:t>
            </a:r>
            <a:r>
              <a:rPr lang="ru-RU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наведені</a:t>
            </a:r>
            <a:r>
              <a:rPr lang="ru-RU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додатку</a:t>
            </a:r>
            <a:r>
              <a:rPr lang="ru-RU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11 та </a:t>
            </a:r>
            <a:r>
              <a:rPr lang="ru-RU" sz="20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додатку</a:t>
            </a:r>
            <a:r>
              <a:rPr lang="ru-RU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13 Правил </a:t>
            </a:r>
            <a:r>
              <a:rPr lang="ru-RU" sz="20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прийому</a:t>
            </a:r>
            <a:r>
              <a:rPr lang="ru-RU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ДДМА у 2024 </a:t>
            </a:r>
            <a:r>
              <a:rPr lang="ru-RU" sz="20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622554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1649" y="303687"/>
            <a:ext cx="77768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ВСТУП ДО АСПІРАНТУРИ</a:t>
            </a:r>
          </a:p>
        </p:txBody>
      </p:sp>
      <p:pic>
        <p:nvPicPr>
          <p:cNvPr id="5" name="Picture 4" descr="gerbddmam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8384" y="188640"/>
            <a:ext cx="851782" cy="974439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8BA2C07-5DC9-42F1-A4DE-8B8B252B7D2D}"/>
              </a:ext>
            </a:extLst>
          </p:cNvPr>
          <p:cNvSpPr txBox="1"/>
          <p:nvPr/>
        </p:nvSpPr>
        <p:spPr>
          <a:xfrm>
            <a:off x="179658" y="652313"/>
            <a:ext cx="792885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7675" algn="just"/>
            <a:r>
              <a:rPr lang="ru-RU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2024 </a:t>
            </a:r>
            <a:r>
              <a:rPr lang="ru-RU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допуску до </a:t>
            </a:r>
            <a:r>
              <a:rPr lang="ru-RU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вступного</a:t>
            </a:r>
            <a:r>
              <a:rPr lang="ru-RU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іспиту</a:t>
            </a:r>
            <a:r>
              <a:rPr lang="ru-RU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іноземної</a:t>
            </a:r>
            <a:r>
              <a:rPr lang="ru-RU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мови</a:t>
            </a:r>
            <a:r>
              <a:rPr lang="ru-RU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вступу</a:t>
            </a:r>
            <a:r>
              <a:rPr lang="ru-RU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r>
              <a:rPr lang="ru-RU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здобуття</a:t>
            </a:r>
            <a:r>
              <a:rPr lang="ru-RU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ступеня</a:t>
            </a:r>
            <a:r>
              <a:rPr lang="ru-RU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доктора </a:t>
            </a:r>
            <a:r>
              <a:rPr lang="ru-RU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філософії</a:t>
            </a:r>
            <a:r>
              <a:rPr lang="ru-RU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потрібні</a:t>
            </a:r>
            <a:r>
              <a:rPr lang="ru-RU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</a:t>
            </a:r>
            <a:r>
              <a:rPr lang="ru-RU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єдиного</a:t>
            </a:r>
            <a:r>
              <a:rPr lang="ru-RU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вступного</a:t>
            </a:r>
            <a:r>
              <a:rPr lang="ru-RU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іспиту</a:t>
            </a:r>
            <a:r>
              <a:rPr lang="ru-RU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(ЄВІ).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48D4DFA-DB07-4028-AC07-6CB3048125D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419" t="28728" r="18950" b="26495"/>
          <a:stretch/>
        </p:blipFill>
        <p:spPr>
          <a:xfrm>
            <a:off x="257676" y="1700807"/>
            <a:ext cx="8628647" cy="4968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5250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3137852"/>
            <a:ext cx="8229600" cy="3459499"/>
          </a:xfrm>
        </p:spPr>
        <p:txBody>
          <a:bodyPr>
            <a:normAutofit fontScale="40000" lnSpcReduction="20000"/>
          </a:bodyPr>
          <a:lstStyle/>
          <a:p>
            <a:pPr algn="ctr">
              <a:lnSpc>
                <a:spcPct val="120000"/>
              </a:lnSpc>
              <a:buFontTx/>
              <a:buNone/>
            </a:pPr>
            <a:r>
              <a:rPr lang="uk-UA" sz="50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У разі необхідності працівники Приймальної комісії допоможуть вам у вирішенні питань, що стосуються вступу до ДДМА </a:t>
            </a:r>
          </a:p>
          <a:p>
            <a:pPr algn="ctr">
              <a:lnSpc>
                <a:spcPct val="120000"/>
              </a:lnSpc>
              <a:buFontTx/>
              <a:buNone/>
            </a:pPr>
            <a:endParaRPr lang="ru-RU" sz="45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20000"/>
              </a:lnSpc>
              <a:buFontTx/>
              <a:buNone/>
            </a:pPr>
            <a:r>
              <a:rPr lang="ru-RU" sz="45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місто</a:t>
            </a:r>
            <a:r>
              <a:rPr lang="ru-RU" sz="45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5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Краматорськ</a:t>
            </a:r>
            <a:r>
              <a:rPr lang="ru-RU" sz="45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: +380503477849, +380660517489; +380952455537;</a:t>
            </a:r>
          </a:p>
          <a:p>
            <a:pPr algn="ctr">
              <a:lnSpc>
                <a:spcPct val="120000"/>
              </a:lnSpc>
              <a:buFontTx/>
              <a:buNone/>
            </a:pPr>
            <a:r>
              <a:rPr lang="ru-RU" sz="45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місто</a:t>
            </a:r>
            <a:r>
              <a:rPr lang="ru-RU" sz="45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5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Кам’янське</a:t>
            </a:r>
            <a:r>
              <a:rPr lang="ru-RU" sz="45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: +380993071669;</a:t>
            </a:r>
          </a:p>
          <a:p>
            <a:pPr algn="ctr">
              <a:lnSpc>
                <a:spcPct val="120000"/>
              </a:lnSpc>
              <a:buFontTx/>
              <a:buNone/>
            </a:pPr>
            <a:r>
              <a:rPr lang="ru-RU" sz="45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місто</a:t>
            </a:r>
            <a:r>
              <a:rPr lang="ru-RU" sz="45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5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Тернопіль</a:t>
            </a:r>
            <a:r>
              <a:rPr lang="ru-RU" sz="45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: +380663360808.</a:t>
            </a:r>
          </a:p>
          <a:p>
            <a:pPr algn="ctr">
              <a:lnSpc>
                <a:spcPct val="80000"/>
              </a:lnSpc>
              <a:buFontTx/>
              <a:buNone/>
            </a:pPr>
            <a:endParaRPr lang="ru-RU" sz="45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80000"/>
              </a:lnSpc>
              <a:buFontTx/>
              <a:buNone/>
            </a:pPr>
            <a:r>
              <a:rPr lang="ru-RU" sz="45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email</a:t>
            </a:r>
            <a:r>
              <a:rPr lang="ru-RU" sz="45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de-DE" sz="45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pk.ddma.1952@gmail.com</a:t>
            </a:r>
            <a:r>
              <a:rPr lang="ru-RU" sz="45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lnSpc>
                <a:spcPct val="80000"/>
              </a:lnSpc>
              <a:buFontTx/>
              <a:buNone/>
            </a:pPr>
            <a:endParaRPr lang="ru-RU" sz="45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80000"/>
              </a:lnSpc>
              <a:buFontTx/>
              <a:buNone/>
            </a:pPr>
            <a:r>
              <a:rPr lang="ru-RU" sz="45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Сайт </a:t>
            </a:r>
            <a:r>
              <a:rPr lang="ru-RU" sz="45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академії</a:t>
            </a:r>
            <a:r>
              <a:rPr lang="ru-RU" sz="45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: www.dgma.donetsk.</a:t>
            </a:r>
            <a:r>
              <a:rPr lang="en-US" sz="45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ua</a:t>
            </a:r>
            <a:r>
              <a:rPr lang="ru-RU" sz="45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lnSpc>
                <a:spcPct val="80000"/>
              </a:lnSpc>
            </a:pPr>
            <a:endParaRPr lang="ru-RU" sz="2000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9154" name="Picture 5" descr="2016-06-13_vypusknik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2608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5" name="Text Box 6"/>
          <p:cNvSpPr txBox="1">
            <a:spLocks noChangeArrowheads="1"/>
          </p:cNvSpPr>
          <p:nvPr/>
        </p:nvSpPr>
        <p:spPr bwMode="auto">
          <a:xfrm>
            <a:off x="0" y="2608263"/>
            <a:ext cx="896448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uk-UA" sz="2800" b="1" dirty="0">
                <a:solidFill>
                  <a:srgbClr val="0000CC"/>
                </a:solidFill>
                <a:latin typeface="Times New Roman" pitchFamily="18" charset="0"/>
              </a:rPr>
              <a:t>Ласкаво запрошуємо до навчання!</a:t>
            </a:r>
            <a:endParaRPr lang="ru-RU" sz="2800" b="1" dirty="0">
              <a:solidFill>
                <a:srgbClr val="0000CC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9546203"/>
      </p:ext>
    </p:extLst>
  </p:cSld>
  <p:clrMapOvr>
    <a:masterClrMapping/>
  </p:clrMapOvr>
  <p:transition spd="med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a83a4d896bf5acc7bc969396514be85c621df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8_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6754</TotalTime>
  <Words>1735</Words>
  <Application>Microsoft Office PowerPoint</Application>
  <PresentationFormat>Экран (4:3)</PresentationFormat>
  <Paragraphs>239</Paragraphs>
  <Slides>19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7</vt:i4>
      </vt:variant>
      <vt:variant>
        <vt:lpstr>Заголовки слайдов</vt:lpstr>
      </vt:variant>
      <vt:variant>
        <vt:i4>19</vt:i4>
      </vt:variant>
    </vt:vector>
  </HeadingPairs>
  <TitlesOfParts>
    <vt:vector size="33" baseType="lpstr">
      <vt:lpstr>Arial</vt:lpstr>
      <vt:lpstr>Calibri</vt:lpstr>
      <vt:lpstr>Candara</vt:lpstr>
      <vt:lpstr>Symbol</vt:lpstr>
      <vt:lpstr>Times New Roman</vt:lpstr>
      <vt:lpstr>TimesNewRomanPSMT</vt:lpstr>
      <vt:lpstr>Trebuchet MS</vt:lpstr>
      <vt:lpstr>Волна</vt:lpstr>
      <vt:lpstr>1_Волна</vt:lpstr>
      <vt:lpstr>2_Волна</vt:lpstr>
      <vt:lpstr>3_Волна</vt:lpstr>
      <vt:lpstr>4_Волна</vt:lpstr>
      <vt:lpstr>5_Волна</vt:lpstr>
      <vt:lpstr>8_Волна</vt:lpstr>
      <vt:lpstr>Презентация PowerPoint</vt:lpstr>
      <vt:lpstr>       Єдиний вступний іспит (ЄВІ) – форма вступного випробування для вступу на навчання для здобуття ступеня магістра на основі диплому бакалавра або спеціаліста, або магістра, яка поєднує тест загальної навчальної компетентності (ТЗНК) та тест з іноземної мови (англійської, німецької, французької, іспанської на вибір вступника), яке проводиться Українським центром оцінювання якості освіти відповідно до законодавства.</vt:lpstr>
      <vt:lpstr>Презентация PowerPoint</vt:lpstr>
      <vt:lpstr>Презентация PowerPoint</vt:lpstr>
      <vt:lpstr>      Реєстрація для складання ЄВІ, ЄФВВ розпочинається з 07 по 29 травня (основний період) з 17 по 21 липня (додатковий період).</vt:lpstr>
      <vt:lpstr>Презентация PowerPoint</vt:lpstr>
      <vt:lpstr>Презентация PowerPoint</vt:lpstr>
      <vt:lpstr>Презентация PowerPoint</vt:lpstr>
      <vt:lpstr>Основні дати для вступу до ДДМА </vt:lpstr>
      <vt:lpstr>Презентация PowerPoint</vt:lpstr>
      <vt:lpstr>КОНКУРСНИЙ БАЛ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presentation-creation.ru</Company>
  <LinksUpToDate>false</LinksUpToDate>
  <SharedDoc>false</SharedDoc>
  <HyperlinkBase>https://presentation-creation.ru/powerpoint-templates.html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Онлайн обучение</dc:title>
  <dc:creator>obstinate</dc:creator>
  <dc:description>Шаблон презентации с сайта https://presentation-creation.ru/</dc:description>
  <cp:lastModifiedBy>ADMIN</cp:lastModifiedBy>
  <cp:revision>686</cp:revision>
  <dcterms:created xsi:type="dcterms:W3CDTF">2018-02-25T09:09:03Z</dcterms:created>
  <dcterms:modified xsi:type="dcterms:W3CDTF">2024-04-03T09:44:35Z</dcterms:modified>
</cp:coreProperties>
</file>