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22" roundtripDataSignature="AMtx7mj8yq8T8rx2+v+hMcq+2bB3/lgKO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customschemas.google.com/relationships/presentationmetadata" Target="metadata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8" name="Google Shape;138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45" name="Google Shape;145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1" name="Google Shape;151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57" name="Google Shape;157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3" name="Google Shape;163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9" name="Google Shape;169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5" name="Google Shape;175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0" name="Google Shape;90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96" name="Google Shape;96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2" name="Google Shape;102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08" name="Google Shape;108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14" name="Google Shape;114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0" name="Google Shape;120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26" name="Google Shape;126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32" name="Google Shape;132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/>
          <p:nvPr>
            <p:ph type="ctrTitle"/>
          </p:nvPr>
        </p:nvSpPr>
        <p:spPr>
          <a:xfrm>
            <a:off x="685800" y="1597819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8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1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7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/>
          <p:nvPr>
            <p:ph type="title"/>
          </p:nvPr>
        </p:nvSpPr>
        <p:spPr>
          <a:xfrm rot="5400000">
            <a:off x="5463778" y="1371601"/>
            <a:ext cx="4388644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8"/>
          <p:cNvSpPr txBox="1"/>
          <p:nvPr>
            <p:ph idx="1" type="body"/>
          </p:nvPr>
        </p:nvSpPr>
        <p:spPr>
          <a:xfrm rot="5400000">
            <a:off x="1272778" y="-609599"/>
            <a:ext cx="4388644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8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8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8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9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9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9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9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Arial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20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6" name="Google Shape;26;p20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20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20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1"/>
          <p:cNvSpPr txBox="1"/>
          <p:nvPr>
            <p:ph idx="1" type="body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21"/>
          <p:cNvSpPr txBox="1"/>
          <p:nvPr>
            <p:ph idx="2" type="body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21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21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1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2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2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22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22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22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22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22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2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3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3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3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4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4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4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5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5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25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5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5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6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6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6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lt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26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6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6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  <a:defRPr b="0" i="0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7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7"/>
          <p:cNvSpPr txBox="1"/>
          <p:nvPr>
            <p:ph idx="10" type="dt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7"/>
          <p:cNvSpPr txBox="1"/>
          <p:nvPr>
            <p:ph idx="11" type="ftr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7"/>
          <p:cNvSpPr txBox="1"/>
          <p:nvPr>
            <p:ph idx="12" type="sldNum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g"/><Relationship Id="rId4" Type="http://schemas.openxmlformats.org/officeDocument/2006/relationships/image" Target="../media/image4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CCCC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323528" y="267494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Arial"/>
              <a:buNone/>
            </a:pPr>
            <a:r>
              <a:rPr b="1" lang="uk-UA" sz="5400">
                <a:solidFill>
                  <a:schemeClr val="dk1"/>
                </a:solidFill>
              </a:rPr>
              <a:t>СУЧАСНІ ТЕХНОЛОГІЇ ПОШУКУ РОБОТИ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 rot="-5400000">
            <a:off x="5870425" y="2229966"/>
            <a:ext cx="5143502" cy="6835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r>
              <a:rPr b="1" lang="uk-UA">
                <a:solidFill>
                  <a:schemeClr val="lt1"/>
                </a:solidFill>
              </a:rPr>
              <a:t>Прізвище та ім’я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323528" y="1829271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800"/>
              <a:buFont typeface="Arial"/>
              <a:buNone/>
            </a:pPr>
            <a:r>
              <a:rPr b="1" i="0" lang="uk-UA" sz="4800" u="none" cap="none" strike="noStrik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СУ</a:t>
            </a:r>
            <a:r>
              <a:rPr b="1" i="0" lang="uk-UA" sz="48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ЧА</a:t>
            </a:r>
            <a:r>
              <a:rPr b="1" i="0" lang="uk-UA" sz="4800" u="none" cap="none" strike="noStrik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СНІ ТЕХНОЛОГІЇ ПОШУКУ РОБОТИ</a:t>
            </a:r>
            <a:endParaRPr b="1" i="0" sz="4800" u="none" cap="none" strike="noStrike">
              <a:solidFill>
                <a:srgbClr val="CC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7" name="Google Shape;87;p1"/>
          <p:cNvSpPr txBox="1"/>
          <p:nvPr/>
        </p:nvSpPr>
        <p:spPr>
          <a:xfrm>
            <a:off x="323528" y="3197423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 lnSpcReduction="20000"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b="1" i="0" lang="uk-UA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СУЧАСНІ ТЕХНОЛОГІЇ ПОШУКУ РОБОТИ</a:t>
            </a:r>
            <a:endParaRPr b="1" i="0" sz="4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CCCC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:\Fotoalbom\2016_Зим_ярмарок\05.jpg" id="140" name="Google Shape;140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48764" y="1947923"/>
            <a:ext cx="4795236" cy="3195575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0"/>
          <p:cNvSpPr txBox="1"/>
          <p:nvPr>
            <p:ph type="title"/>
          </p:nvPr>
        </p:nvSpPr>
        <p:spPr>
          <a:xfrm>
            <a:off x="457200" y="57151"/>
            <a:ext cx="8229600" cy="800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b="1" lang="uk-UA"/>
              <a:t>Ярмарки вакансій</a:t>
            </a:r>
            <a:endParaRPr/>
          </a:p>
        </p:txBody>
      </p:sp>
      <p:pic>
        <p:nvPicPr>
          <p:cNvPr descr="F:\Фото День карьеры 2014\DSC00732.JPG" id="142" name="Google Shape;142;p10"/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5536" y="987574"/>
            <a:ext cx="4526461" cy="3394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CCCC"/>
        </a:solid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1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b="1" lang="uk-UA"/>
              <a:t>Засоби масової інформації</a:t>
            </a:r>
            <a:endParaRPr/>
          </a:p>
        </p:txBody>
      </p:sp>
      <p:sp>
        <p:nvSpPr>
          <p:cNvPr id="148" name="Google Shape;148;p11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uk-UA">
                <a:solidFill>
                  <a:schemeClr val="dk1"/>
                </a:solidFill>
              </a:rPr>
              <a:t>друковані видання (газети, журнали);</a:t>
            </a:r>
            <a:endParaRPr>
              <a:solidFill>
                <a:schemeClr val="dk1"/>
              </a:solidFill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uk-UA">
                <a:solidFill>
                  <a:schemeClr val="dk1"/>
                </a:solidFill>
              </a:rPr>
              <a:t>телебачення;</a:t>
            </a:r>
            <a:endParaRPr>
              <a:solidFill>
                <a:schemeClr val="dk1"/>
              </a:solidFill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uk-UA">
                <a:solidFill>
                  <a:schemeClr val="dk1"/>
                </a:solidFill>
              </a:rPr>
              <a:t>радіо;</a:t>
            </a:r>
            <a:endParaRPr>
              <a:solidFill>
                <a:schemeClr val="dk1"/>
              </a:solidFill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uk-UA">
                <a:solidFill>
                  <a:schemeClr val="dk1"/>
                </a:solidFill>
              </a:rPr>
              <a:t>рекламні щити.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CCCC"/>
        </a:solidFill>
      </p:bgPr>
    </p:bg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2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b="1" lang="uk-UA"/>
              <a:t>Кадрові агентства</a:t>
            </a:r>
            <a:endParaRPr/>
          </a:p>
        </p:txBody>
      </p:sp>
      <p:sp>
        <p:nvSpPr>
          <p:cNvPr id="154" name="Google Shape;154;p12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uk-UA">
                <a:solidFill>
                  <a:schemeClr val="dk1"/>
                </a:solidFill>
              </a:rPr>
              <a:t>ANCOR;</a:t>
            </a:r>
            <a:endParaRPr>
              <a:solidFill>
                <a:schemeClr val="dk1"/>
              </a:solidFill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uk-UA">
                <a:solidFill>
                  <a:schemeClr val="dk1"/>
                </a:solidFill>
              </a:rPr>
              <a:t>DOPOMOGA.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CCCC"/>
        </a:solidFill>
      </p:bgPr>
    </p:bg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b="1" lang="uk-UA"/>
              <a:t>Центри розвитку  кар’єри в університетах</a:t>
            </a:r>
            <a:endParaRPr/>
          </a:p>
        </p:txBody>
      </p:sp>
      <p:sp>
        <p:nvSpPr>
          <p:cNvPr id="160" name="Google Shape;160;p13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700"/>
              <a:buChar char="•"/>
            </a:pPr>
            <a:r>
              <a:rPr lang="uk-UA" sz="2700">
                <a:solidFill>
                  <a:schemeClr val="dk1"/>
                </a:solidFill>
              </a:rPr>
              <a:t>допомога в працевлаштуванні;</a:t>
            </a:r>
            <a:endParaRPr sz="2700">
              <a:solidFill>
                <a:schemeClr val="dk1"/>
              </a:solidFill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592"/>
              </a:spcBef>
              <a:spcAft>
                <a:spcPts val="0"/>
              </a:spcAft>
              <a:buClr>
                <a:srgbClr val="FF0000"/>
              </a:buClr>
              <a:buSzPts val="2700"/>
              <a:buChar char="•"/>
            </a:pPr>
            <a:r>
              <a:rPr lang="uk-UA" sz="2700">
                <a:solidFill>
                  <a:schemeClr val="dk1"/>
                </a:solidFill>
              </a:rPr>
              <a:t>надання інформації про актуальні вакансії, стажування та інші можливості від роботодавців;</a:t>
            </a:r>
            <a:endParaRPr sz="2700">
              <a:solidFill>
                <a:schemeClr val="dk1"/>
              </a:solidFill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592"/>
              </a:spcBef>
              <a:spcAft>
                <a:spcPts val="0"/>
              </a:spcAft>
              <a:buClr>
                <a:srgbClr val="FF0000"/>
              </a:buClr>
              <a:buSzPts val="2700"/>
              <a:buChar char="•"/>
            </a:pPr>
            <a:r>
              <a:rPr lang="uk-UA" sz="2700">
                <a:solidFill>
                  <a:schemeClr val="dk1"/>
                </a:solidFill>
              </a:rPr>
              <a:t>професійні та мотивуючі майстер-класи від успішних фахівців-практиків;</a:t>
            </a:r>
            <a:endParaRPr sz="2700">
              <a:solidFill>
                <a:schemeClr val="dk1"/>
              </a:solidFill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592"/>
              </a:spcBef>
              <a:spcAft>
                <a:spcPts val="0"/>
              </a:spcAft>
              <a:buClr>
                <a:srgbClr val="FF0000"/>
              </a:buClr>
              <a:buSzPts val="2700"/>
              <a:buChar char="•"/>
            </a:pPr>
            <a:r>
              <a:rPr lang="uk-UA" sz="2700">
                <a:solidFill>
                  <a:schemeClr val="dk1"/>
                </a:solidFill>
              </a:rPr>
              <a:t>тренінги з особистісного розвитку.</a:t>
            </a:r>
            <a:endParaRPr sz="2700">
              <a:solidFill>
                <a:schemeClr val="dk1"/>
              </a:solidFill>
            </a:endParaRPr>
          </a:p>
          <a:p>
            <a:pPr indent="-154940" lvl="0" marL="342900" rtl="0" algn="l">
              <a:lnSpc>
                <a:spcPct val="100000"/>
              </a:lnSpc>
              <a:spcBef>
                <a:spcPts val="592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CCCC"/>
        </a:soli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4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b="1" lang="uk-UA"/>
              <a:t>Служба зайнятості</a:t>
            </a:r>
            <a:endParaRPr/>
          </a:p>
        </p:txBody>
      </p:sp>
      <p:sp>
        <p:nvSpPr>
          <p:cNvPr id="166" name="Google Shape;166;p14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uk-UA">
                <a:solidFill>
                  <a:schemeClr val="dk1"/>
                </a:solidFill>
              </a:rPr>
              <a:t>www.dcz.gov.ua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CCCC"/>
        </a:solid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5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uk-UA"/>
              <a:t>Вправа «Роботодавці та шукачі»</a:t>
            </a:r>
            <a:endParaRPr/>
          </a:p>
        </p:txBody>
      </p:sp>
      <p:sp>
        <p:nvSpPr>
          <p:cNvPr id="172" name="Google Shape;172;p15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10000"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uk-UA">
                <a:solidFill>
                  <a:schemeClr val="dk1"/>
                </a:solidFill>
              </a:rPr>
              <a:t>ділимось на дві групи «роботодавці» та «шукачі»;</a:t>
            </a:r>
            <a:endParaRPr>
              <a:solidFill>
                <a:schemeClr val="dk1"/>
              </a:solidFill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544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uk-UA">
                <a:solidFill>
                  <a:schemeClr val="dk1"/>
                </a:solidFill>
              </a:rPr>
              <a:t>«шукачі» записують три шляхи, якими можна влаштуватись на роботу, а «роботодавці» три шляхи з пошуку працівників;</a:t>
            </a:r>
            <a:endParaRPr>
              <a:solidFill>
                <a:schemeClr val="dk1"/>
              </a:solidFill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544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uk-UA">
                <a:solidFill>
                  <a:schemeClr val="dk1"/>
                </a:solidFill>
              </a:rPr>
              <a:t>розміщуємо стікери на плакат «Шляхи пошуку роботи» у відповідну графу;</a:t>
            </a:r>
            <a:endParaRPr>
              <a:solidFill>
                <a:schemeClr val="dk1"/>
              </a:solidFill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544"/>
              </a:spcBef>
              <a:spcAft>
                <a:spcPts val="0"/>
              </a:spcAft>
              <a:buClr>
                <a:srgbClr val="FF0000"/>
              </a:buClr>
              <a:buSzPct val="100000"/>
              <a:buChar char="•"/>
            </a:pPr>
            <a:r>
              <a:rPr lang="uk-UA">
                <a:solidFill>
                  <a:schemeClr val="dk1"/>
                </a:solidFill>
              </a:rPr>
              <a:t>робимо аналіз перетину шляхів.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CCCC"/>
        </a:solid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ÐÐ°ÑÑÐ¸Ð½ÐºÐ¸ Ð¿Ð¾ Ð·Ð°Ð¿ÑÐ¾ÑÑ ÑÑÑÐ°ÑÐ½Ñ ÑÐ¾Ð±Ð¾ÑÐ¸" id="177" name="Google Shape;177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27114" y="24088"/>
            <a:ext cx="6757254" cy="5067942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1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b="1" lang="uk-UA"/>
              <a:t>Дій!</a:t>
            </a:r>
            <a:endParaRPr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CCCC"/>
        </a:solidFill>
      </p:bgPr>
    </p:bg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b="1" lang="uk-UA"/>
              <a:t>Мета тренінгу</a:t>
            </a:r>
            <a:endParaRPr b="1"/>
          </a:p>
        </p:txBody>
      </p:sp>
      <p:sp>
        <p:nvSpPr>
          <p:cNvPr id="93" name="Google Shape;93;p2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None/>
            </a:pPr>
            <a:r>
              <a:rPr lang="uk-UA">
                <a:solidFill>
                  <a:schemeClr val="dk1"/>
                </a:solidFill>
              </a:rPr>
              <a:t>сформувати базові навички необхідні на ринку праці та визначити основні шляхи пошуку роботи.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CCCC"/>
        </a:solidFill>
      </p:bgPr>
    </p:bg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b="1" lang="uk-UA"/>
              <a:t>План</a:t>
            </a:r>
            <a:endParaRPr b="1"/>
          </a:p>
        </p:txBody>
      </p:sp>
      <p:sp>
        <p:nvSpPr>
          <p:cNvPr id="99" name="Google Shape;99;p3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-526542" lvl="0" marL="51435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2560"/>
              <a:buFont typeface="Arial"/>
              <a:buAutoNum type="arabicPeriod"/>
            </a:pPr>
            <a:r>
              <a:rPr lang="uk-UA">
                <a:solidFill>
                  <a:schemeClr val="dk1"/>
                </a:solidFill>
              </a:rPr>
              <a:t>Вправа.</a:t>
            </a:r>
            <a:endParaRPr>
              <a:solidFill>
                <a:schemeClr val="dk1"/>
              </a:solidFill>
            </a:endParaRPr>
          </a:p>
          <a:p>
            <a:pPr indent="-526542" lvl="0" marL="514350" rtl="0" algn="l">
              <a:lnSpc>
                <a:spcPct val="100000"/>
              </a:lnSpc>
              <a:spcBef>
                <a:spcPts val="592"/>
              </a:spcBef>
              <a:spcAft>
                <a:spcPts val="0"/>
              </a:spcAft>
              <a:buClr>
                <a:srgbClr val="C00000"/>
              </a:buClr>
              <a:buSzPts val="2560"/>
              <a:buFont typeface="Arial"/>
              <a:buAutoNum type="arabicPeriod"/>
            </a:pPr>
            <a:r>
              <a:rPr lang="uk-UA">
                <a:solidFill>
                  <a:schemeClr val="dk1"/>
                </a:solidFill>
              </a:rPr>
              <a:t>З чого почати?</a:t>
            </a:r>
            <a:endParaRPr>
              <a:solidFill>
                <a:schemeClr val="dk1"/>
              </a:solidFill>
            </a:endParaRPr>
          </a:p>
          <a:p>
            <a:pPr indent="-526542" lvl="0" marL="514350" rtl="0" algn="l">
              <a:lnSpc>
                <a:spcPct val="100000"/>
              </a:lnSpc>
              <a:spcBef>
                <a:spcPts val="592"/>
              </a:spcBef>
              <a:spcAft>
                <a:spcPts val="0"/>
              </a:spcAft>
              <a:buClr>
                <a:srgbClr val="C00000"/>
              </a:buClr>
              <a:buSzPts val="2560"/>
              <a:buFont typeface="Arial"/>
              <a:buAutoNum type="arabicPeriod"/>
            </a:pPr>
            <a:r>
              <a:rPr lang="uk-UA">
                <a:solidFill>
                  <a:schemeClr val="dk1"/>
                </a:solidFill>
              </a:rPr>
              <a:t>Джерела інформації про вакансії.</a:t>
            </a:r>
            <a:endParaRPr>
              <a:solidFill>
                <a:schemeClr val="dk1"/>
              </a:solidFill>
            </a:endParaRPr>
          </a:p>
          <a:p>
            <a:pPr indent="-526542" lvl="0" marL="514350" rtl="0" algn="l">
              <a:lnSpc>
                <a:spcPct val="100000"/>
              </a:lnSpc>
              <a:spcBef>
                <a:spcPts val="592"/>
              </a:spcBef>
              <a:spcAft>
                <a:spcPts val="0"/>
              </a:spcAft>
              <a:buClr>
                <a:srgbClr val="C00000"/>
              </a:buClr>
              <a:buSzPts val="2560"/>
              <a:buFont typeface="Arial"/>
              <a:buAutoNum type="arabicPeriod"/>
            </a:pPr>
            <a:r>
              <a:rPr lang="uk-UA">
                <a:solidFill>
                  <a:schemeClr val="dk1"/>
                </a:solidFill>
              </a:rPr>
              <a:t>Вправа.</a:t>
            </a:r>
            <a:endParaRPr>
              <a:solidFill>
                <a:schemeClr val="dk1"/>
              </a:solidFill>
            </a:endParaRPr>
          </a:p>
          <a:p>
            <a:pPr indent="-526542" lvl="0" marL="514350" rtl="0" algn="l">
              <a:lnSpc>
                <a:spcPct val="100000"/>
              </a:lnSpc>
              <a:spcBef>
                <a:spcPts val="592"/>
              </a:spcBef>
              <a:spcAft>
                <a:spcPts val="0"/>
              </a:spcAft>
              <a:buClr>
                <a:srgbClr val="C00000"/>
              </a:buClr>
              <a:buSzPts val="2560"/>
              <a:buFont typeface="Arial"/>
              <a:buAutoNum type="arabicPeriod"/>
            </a:pPr>
            <a:r>
              <a:rPr lang="uk-UA">
                <a:solidFill>
                  <a:schemeClr val="dk1"/>
                </a:solidFill>
              </a:rPr>
              <a:t>Аналіз джерел.</a:t>
            </a:r>
            <a:endParaRPr>
              <a:solidFill>
                <a:schemeClr val="dk1"/>
              </a:solidFill>
            </a:endParaRPr>
          </a:p>
          <a:p>
            <a:pPr indent="-526542" lvl="0" marL="514350" rtl="0" algn="l">
              <a:lnSpc>
                <a:spcPct val="100000"/>
              </a:lnSpc>
              <a:spcBef>
                <a:spcPts val="592"/>
              </a:spcBef>
              <a:spcAft>
                <a:spcPts val="0"/>
              </a:spcAft>
              <a:buClr>
                <a:srgbClr val="C00000"/>
              </a:buClr>
              <a:buSzPts val="2560"/>
              <a:buFont typeface="Arial"/>
              <a:buAutoNum type="arabicPeriod"/>
            </a:pPr>
            <a:r>
              <a:rPr lang="uk-UA">
                <a:solidFill>
                  <a:schemeClr val="dk1"/>
                </a:solidFill>
              </a:rPr>
              <a:t>Вправа.</a:t>
            </a:r>
            <a:endParaRPr>
              <a:solidFill>
                <a:schemeClr val="dk1"/>
              </a:solidFill>
            </a:endParaRPr>
          </a:p>
          <a:p>
            <a:pPr indent="-526542" lvl="0" marL="514350" rtl="0" algn="l">
              <a:lnSpc>
                <a:spcPct val="100000"/>
              </a:lnSpc>
              <a:spcBef>
                <a:spcPts val="592"/>
              </a:spcBef>
              <a:spcAft>
                <a:spcPts val="0"/>
              </a:spcAft>
              <a:buClr>
                <a:srgbClr val="C00000"/>
              </a:buClr>
              <a:buSzPts val="2560"/>
              <a:buFont typeface="Arial"/>
              <a:buAutoNum type="arabicPeriod"/>
            </a:pPr>
            <a:r>
              <a:rPr lang="uk-UA">
                <a:solidFill>
                  <a:schemeClr val="dk1"/>
                </a:solidFill>
              </a:rPr>
              <a:t>Анкета зворотного зв’язку.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CCCC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lang="uk-UA"/>
              <a:t>Вправа «Ім’я - риси»</a:t>
            </a:r>
            <a:endParaRPr/>
          </a:p>
        </p:txBody>
      </p:sp>
      <p:sp>
        <p:nvSpPr>
          <p:cNvPr id="105" name="Google Shape;105;p4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358775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None/>
            </a:pPr>
            <a:r>
              <a:rPr lang="uk-UA">
                <a:solidFill>
                  <a:schemeClr val="dk1"/>
                </a:solidFill>
              </a:rPr>
              <a:t>Представтесь по черзі називаючи своє ім’я та рису, яка називається на ту ж букву, що й ім’я. Наприклад, «Марія – мрійлива». 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CCCC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ÐÐ¾ÑÐ¾Ð¶ÐµÐµ Ð¸Ð·Ð¾Ð±ÑÐ°Ð¶ÐµÐ½Ð¸Ðµ" id="110" name="Google Shape;110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5576" y="1302820"/>
            <a:ext cx="7620000" cy="381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5"/>
          <p:cNvSpPr/>
          <p:nvPr/>
        </p:nvSpPr>
        <p:spPr>
          <a:xfrm>
            <a:off x="2273559" y="123478"/>
            <a:ext cx="4572000" cy="21236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b="1" i="0" lang="uk-UA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З чого почати?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br>
              <a:rPr b="0" i="0" lang="uk-UA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4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CCCC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b="1" lang="uk-UA" sz="3600"/>
              <a:t>Джерелa інформації про вакансії </a:t>
            </a:r>
            <a:endParaRPr sz="3600"/>
          </a:p>
        </p:txBody>
      </p:sp>
      <p:sp>
        <p:nvSpPr>
          <p:cNvPr id="117" name="Google Shape;117;p6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20000"/>
          </a:bodyPr>
          <a:lstStyle/>
          <a:p>
            <a:pPr indent="-514350" lvl="0" marL="514350" rtl="0" algn="l">
              <a:lnSpc>
                <a:spcPct val="100000"/>
              </a:lnSpc>
              <a:spcBef>
                <a:spcPts val="592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Arial"/>
              <a:buAutoNum type="arabicPeriod"/>
            </a:pPr>
            <a:r>
              <a:rPr lang="uk-UA" sz="3900">
                <a:solidFill>
                  <a:schemeClr val="dk1"/>
                </a:solidFill>
              </a:rPr>
              <a:t>Друзі, родичі, знайомі, викладачі.</a:t>
            </a:r>
            <a:endParaRPr sz="3900">
              <a:solidFill>
                <a:schemeClr val="dk1"/>
              </a:solidFill>
            </a:endParaRPr>
          </a:p>
          <a:p>
            <a:pPr indent="-514350" lvl="0" marL="514350" rtl="0" algn="l">
              <a:lnSpc>
                <a:spcPct val="100000"/>
              </a:lnSpc>
              <a:spcBef>
                <a:spcPts val="592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Arial"/>
              <a:buAutoNum type="arabicPeriod"/>
            </a:pPr>
            <a:r>
              <a:rPr lang="uk-UA" sz="3900">
                <a:solidFill>
                  <a:schemeClr val="dk1"/>
                </a:solidFill>
              </a:rPr>
              <a:t>Інтернет.</a:t>
            </a:r>
            <a:endParaRPr sz="3900">
              <a:solidFill>
                <a:schemeClr val="dk1"/>
              </a:solidFill>
            </a:endParaRPr>
          </a:p>
          <a:p>
            <a:pPr indent="-514350" lvl="0" marL="514350" rtl="0" algn="l">
              <a:lnSpc>
                <a:spcPct val="100000"/>
              </a:lnSpc>
              <a:spcBef>
                <a:spcPts val="592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Arial"/>
              <a:buAutoNum type="arabicPeriod"/>
            </a:pPr>
            <a:r>
              <a:rPr lang="uk-UA" sz="3900">
                <a:solidFill>
                  <a:schemeClr val="dk1"/>
                </a:solidFill>
              </a:rPr>
              <a:t>Програми стажування, бази практики.</a:t>
            </a:r>
            <a:endParaRPr sz="3900">
              <a:solidFill>
                <a:schemeClr val="dk1"/>
              </a:solidFill>
            </a:endParaRPr>
          </a:p>
          <a:p>
            <a:pPr indent="-514350" lvl="0" marL="514350" rtl="0" algn="l">
              <a:lnSpc>
                <a:spcPct val="100000"/>
              </a:lnSpc>
              <a:spcBef>
                <a:spcPts val="592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Arial"/>
              <a:buAutoNum type="arabicPeriod"/>
            </a:pPr>
            <a:r>
              <a:rPr lang="uk-UA" sz="3900">
                <a:solidFill>
                  <a:schemeClr val="dk1"/>
                </a:solidFill>
              </a:rPr>
              <a:t>Ярмарки вакансій.</a:t>
            </a:r>
            <a:endParaRPr sz="3900">
              <a:solidFill>
                <a:schemeClr val="dk1"/>
              </a:solidFill>
            </a:endParaRPr>
          </a:p>
          <a:p>
            <a:pPr indent="-514350" lvl="0" marL="514350" rtl="0" algn="l">
              <a:lnSpc>
                <a:spcPct val="100000"/>
              </a:lnSpc>
              <a:spcBef>
                <a:spcPts val="592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Arial"/>
              <a:buAutoNum type="arabicPeriod"/>
            </a:pPr>
            <a:r>
              <a:rPr lang="uk-UA" sz="3900">
                <a:solidFill>
                  <a:schemeClr val="dk1"/>
                </a:solidFill>
              </a:rPr>
              <a:t>Засоби масової інформації. </a:t>
            </a:r>
            <a:endParaRPr sz="3900">
              <a:solidFill>
                <a:schemeClr val="dk1"/>
              </a:solidFill>
            </a:endParaRPr>
          </a:p>
          <a:p>
            <a:pPr indent="-514350" lvl="0" marL="514350" rtl="0" algn="l">
              <a:lnSpc>
                <a:spcPct val="100000"/>
              </a:lnSpc>
              <a:spcBef>
                <a:spcPts val="592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Arial"/>
              <a:buAutoNum type="arabicPeriod"/>
            </a:pPr>
            <a:r>
              <a:rPr lang="uk-UA" sz="3900">
                <a:solidFill>
                  <a:schemeClr val="dk1"/>
                </a:solidFill>
              </a:rPr>
              <a:t>Кадрові агентства.</a:t>
            </a:r>
            <a:endParaRPr sz="3900">
              <a:solidFill>
                <a:schemeClr val="dk1"/>
              </a:solidFill>
            </a:endParaRPr>
          </a:p>
          <a:p>
            <a:pPr indent="-514350" lvl="0" marL="514350" rtl="0" algn="l">
              <a:lnSpc>
                <a:spcPct val="100000"/>
              </a:lnSpc>
              <a:spcBef>
                <a:spcPts val="592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Arial"/>
              <a:buAutoNum type="arabicPeriod"/>
            </a:pPr>
            <a:r>
              <a:rPr lang="uk-UA" sz="3900">
                <a:solidFill>
                  <a:schemeClr val="dk1"/>
                </a:solidFill>
              </a:rPr>
              <a:t>Центри розвитку  кар’єри в університетах.</a:t>
            </a:r>
            <a:endParaRPr sz="3900">
              <a:solidFill>
                <a:schemeClr val="dk1"/>
              </a:solidFill>
            </a:endParaRPr>
          </a:p>
          <a:p>
            <a:pPr indent="-514350" lvl="0" marL="514350" rtl="0" algn="l">
              <a:lnSpc>
                <a:spcPct val="100000"/>
              </a:lnSpc>
              <a:spcBef>
                <a:spcPts val="592"/>
              </a:spcBef>
              <a:spcAft>
                <a:spcPts val="0"/>
              </a:spcAft>
              <a:buClr>
                <a:srgbClr val="C00000"/>
              </a:buClr>
              <a:buSzPct val="80000"/>
              <a:buFont typeface="Arial"/>
              <a:buAutoNum type="arabicPeriod"/>
            </a:pPr>
            <a:r>
              <a:rPr lang="uk-UA" sz="3900">
                <a:solidFill>
                  <a:schemeClr val="dk1"/>
                </a:solidFill>
              </a:rPr>
              <a:t>Служба зайнятості.</a:t>
            </a:r>
            <a:endParaRPr sz="3900">
              <a:solidFill>
                <a:schemeClr val="dk1"/>
              </a:solidFill>
            </a:endParaRPr>
          </a:p>
          <a:p>
            <a:pPr indent="-170180" lvl="0" marL="342900" rtl="0" algn="l">
              <a:lnSpc>
                <a:spcPct val="100000"/>
              </a:lnSpc>
              <a:spcBef>
                <a:spcPts val="544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CCCC"/>
        </a:soli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7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</a:pPr>
            <a:r>
              <a:rPr lang="uk-UA" sz="3600"/>
              <a:t>Вправа </a:t>
            </a:r>
            <a:r>
              <a:rPr b="1" lang="uk-UA" sz="3600"/>
              <a:t>«Місце для знайомства»</a:t>
            </a:r>
            <a:endParaRPr sz="3600"/>
          </a:p>
        </p:txBody>
      </p:sp>
      <p:sp>
        <p:nvSpPr>
          <p:cNvPr id="123" name="Google Shape;123;p7"/>
          <p:cNvSpPr txBox="1"/>
          <p:nvPr>
            <p:ph idx="1" type="body"/>
          </p:nvPr>
        </p:nvSpPr>
        <p:spPr>
          <a:xfrm>
            <a:off x="457200" y="1063229"/>
            <a:ext cx="8229600" cy="35313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20000"/>
          </a:bodyPr>
          <a:lstStyle/>
          <a:p>
            <a:pPr indent="36195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89285"/>
              <a:buFont typeface="Arial"/>
              <a:buNone/>
            </a:pPr>
            <a:r>
              <a:rPr lang="uk-UA">
                <a:solidFill>
                  <a:schemeClr val="dk1"/>
                </a:solidFill>
              </a:rPr>
              <a:t>Уявіть людину з якою вам було б цікаво познайомитись – якої вона статі і віку, якими якостями наділена, чим займається і т.п. (3 хв.)</a:t>
            </a:r>
            <a:endParaRPr>
              <a:solidFill>
                <a:schemeClr val="dk1"/>
              </a:solidFill>
            </a:endParaRPr>
          </a:p>
          <a:p>
            <a:pPr indent="36195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0000"/>
              </a:buClr>
              <a:buSzPct val="89285"/>
              <a:buFont typeface="Arial"/>
              <a:buNone/>
            </a:pPr>
            <a:r>
              <a:rPr lang="uk-UA">
                <a:solidFill>
                  <a:schemeClr val="dk1"/>
                </a:solidFill>
              </a:rPr>
              <a:t>Це має бути саме той узагальнений образ тієї людини, з якою цікаво завести знайомство, а не конкретний персонаж чи естрадна зірка і т.п.</a:t>
            </a:r>
            <a:endParaRPr>
              <a:solidFill>
                <a:schemeClr val="dk1"/>
              </a:solidFill>
            </a:endParaRPr>
          </a:p>
          <a:p>
            <a:pPr indent="36195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0000"/>
              </a:buClr>
              <a:buSzPct val="89285"/>
              <a:buFont typeface="Arial"/>
              <a:buNone/>
            </a:pPr>
            <a:r>
              <a:rPr lang="uk-UA">
                <a:solidFill>
                  <a:schemeClr val="dk1"/>
                </a:solidFill>
              </a:rPr>
              <a:t>Уявіть і запишіть як найбільше місць, де є шанс зустріти таку людину. Це мають бути реальні місця куди ви можете потрапити, а не щось із галузі фантастики.</a:t>
            </a:r>
            <a:endParaRPr>
              <a:solidFill>
                <a:schemeClr val="dk1"/>
              </a:solidFill>
            </a:endParaRPr>
          </a:p>
          <a:p>
            <a:pPr indent="361950" lvl="0" marL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FF0000"/>
              </a:buClr>
              <a:buSzPct val="89285"/>
              <a:buFont typeface="Arial"/>
              <a:buNone/>
            </a:pPr>
            <a:r>
              <a:rPr lang="uk-UA">
                <a:solidFill>
                  <a:schemeClr val="dk1"/>
                </a:solidFill>
              </a:rPr>
              <a:t>Презентуйте свої пропозиції про місця зустрічей.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CCCC"/>
        </a:solid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8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Arial"/>
              <a:buNone/>
            </a:pPr>
            <a:r>
              <a:rPr b="1" lang="uk-UA"/>
              <a:t>Інтернет</a:t>
            </a:r>
            <a:endParaRPr/>
          </a:p>
        </p:txBody>
      </p:sp>
      <p:sp>
        <p:nvSpPr>
          <p:cNvPr id="129" name="Google Shape;129;p8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uk-UA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Сайти з пошуку роботи.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uk-UA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Сайти компаній.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uk-UA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Соціальні мережі.</a:t>
            </a: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CCCC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9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b="1" lang="uk-UA"/>
              <a:t>Програми стажування, </a:t>
            </a:r>
            <a:br>
              <a:rPr b="1" lang="uk-UA"/>
            </a:br>
            <a:r>
              <a:rPr b="1" lang="uk-UA"/>
              <a:t>бази практики</a:t>
            </a:r>
            <a:endParaRPr/>
          </a:p>
        </p:txBody>
      </p:sp>
      <p:sp>
        <p:nvSpPr>
          <p:cNvPr id="135" name="Google Shape;135;p9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uk-UA">
                <a:solidFill>
                  <a:schemeClr val="dk1"/>
                </a:solidFill>
              </a:rPr>
              <a:t>більшість міжнародних компаній мають програми стажування для студентів старших курсів;</a:t>
            </a:r>
            <a:endParaRPr>
              <a:solidFill>
                <a:schemeClr val="dk1"/>
              </a:solidFill>
            </a:endParaRPr>
          </a:p>
          <a:p>
            <a:pPr indent="-342900" lvl="0" marL="34290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FF0000"/>
              </a:buClr>
              <a:buSzPts val="3200"/>
              <a:buChar char="•"/>
            </a:pPr>
            <a:r>
              <a:rPr lang="uk-UA">
                <a:solidFill>
                  <a:schemeClr val="dk1"/>
                </a:solidFill>
              </a:rPr>
              <a:t>на практику, найчастіше, запрошують державні установи.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2019-02-22T20:33:13Z</dcterms:created>
  <dc:creator>Admin</dc:creator>
</cp:coreProperties>
</file>