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0287000" cx="18288000"/>
  <p:notesSz cx="6858000" cy="9144000"/>
  <p:embeddedFontLst>
    <p:embeddedFont>
      <p:font typeface="League Spartan"/>
      <p:bold r:id="rId13"/>
    </p:embeddedFont>
    <p:embeddedFont>
      <p:font typeface="Roboto"/>
      <p:bold r:id="rId14"/>
      <p:boldItalic r:id="rId15"/>
    </p:embeddedFont>
    <p:embeddedFont>
      <p:font typeface="Arimo"/>
      <p:regular r:id="rId16"/>
      <p:bold r:id="rId17"/>
      <p:italic r:id="rId18"/>
      <p:boldItalic r:id="rId19"/>
    </p:embeddedFont>
    <p:embeddedFont>
      <p:font typeface="Montserrat"/>
      <p:regular r:id="rId20"/>
      <p:bold r:id="rId21"/>
      <p:italic r:id="rId22"/>
      <p:boldItalic r:id="rId23"/>
    </p:embeddedFont>
    <p:embeddedFont>
      <p:font typeface="Open Sans"/>
      <p:bold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iUmizxQTuv9D3es94+Y7R8dL85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OpenSans-bold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eagueSpartan-bold.fntdata"/><Relationship Id="rId12" Type="http://schemas.openxmlformats.org/officeDocument/2006/relationships/slide" Target="slides/slide7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bold.fntdata"/><Relationship Id="rId17" Type="http://schemas.openxmlformats.org/officeDocument/2006/relationships/font" Target="fonts/Arimo-bold.fntdata"/><Relationship Id="rId16" Type="http://schemas.openxmlformats.org/officeDocument/2006/relationships/font" Target="fonts/Arimo-regular.fntdata"/><Relationship Id="rId19" Type="http://schemas.openxmlformats.org/officeDocument/2006/relationships/font" Target="fonts/Arimo-boldItalic.fntdata"/><Relationship Id="rId18" Type="http://schemas.openxmlformats.org/officeDocument/2006/relationships/font" Target="fonts/Arim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hyperlink" Target="https://startwithwhy.com/" TargetMode="External"/><Relationship Id="rId6" Type="http://schemas.openxmlformats.org/officeDocument/2006/relationships/hyperlink" Target="https://startwithwhy.com/" TargetMode="External"/><Relationship Id="rId7" Type="http://schemas.openxmlformats.org/officeDocument/2006/relationships/hyperlink" Target="https://startwithwhy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 rot="5400000">
            <a:off x="9854675" y="5888078"/>
            <a:ext cx="3118468" cy="3288349"/>
            <a:chOff x="0" y="0"/>
            <a:chExt cx="770809" cy="812800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" name="Google Shape;87;p1"/>
          <p:cNvGrpSpPr/>
          <p:nvPr/>
        </p:nvGrpSpPr>
        <p:grpSpPr>
          <a:xfrm rot="5400000">
            <a:off x="11050440" y="807727"/>
            <a:ext cx="2576441" cy="2716795"/>
            <a:chOff x="0" y="0"/>
            <a:chExt cx="770809" cy="812800"/>
          </a:xfrm>
        </p:grpSpPr>
        <p:sp>
          <p:nvSpPr>
            <p:cNvPr id="88" name="Google Shape;88;p1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89" name="Google Shape;89;p1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 rot="-5400000">
            <a:off x="16418560" y="5907277"/>
            <a:ext cx="1681479" cy="1773080"/>
            <a:chOff x="0" y="0"/>
            <a:chExt cx="770809" cy="812800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9545543" y="1548475"/>
            <a:ext cx="8303030" cy="7190050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233" r="-4233" t="0"/>
            </a:stretch>
          </a:blipFill>
          <a:ln>
            <a:noFill/>
          </a:ln>
        </p:spPr>
      </p:sp>
      <p:grpSp>
        <p:nvGrpSpPr>
          <p:cNvPr id="94" name="Google Shape;94;p1"/>
          <p:cNvGrpSpPr/>
          <p:nvPr/>
        </p:nvGrpSpPr>
        <p:grpSpPr>
          <a:xfrm rot="5400000">
            <a:off x="16390789" y="1530446"/>
            <a:ext cx="661917" cy="697975"/>
            <a:chOff x="0" y="0"/>
            <a:chExt cx="770809" cy="812800"/>
          </a:xfrm>
        </p:grpSpPr>
        <p:sp>
          <p:nvSpPr>
            <p:cNvPr id="95" name="Google Shape;95;p1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96" name="Google Shape;96;p1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" name="Google Shape;97;p1"/>
          <p:cNvGrpSpPr/>
          <p:nvPr/>
        </p:nvGrpSpPr>
        <p:grpSpPr>
          <a:xfrm rot="-5400000">
            <a:off x="16534148" y="8013373"/>
            <a:ext cx="705924" cy="744380"/>
            <a:chOff x="0" y="0"/>
            <a:chExt cx="770809" cy="812800"/>
          </a:xfrm>
        </p:grpSpPr>
        <p:sp>
          <p:nvSpPr>
            <p:cNvPr id="98" name="Google Shape;98;p1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99" name="Google Shape;99;p1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0" name="Google Shape;100;p1"/>
          <p:cNvSpPr/>
          <p:nvPr/>
        </p:nvSpPr>
        <p:spPr>
          <a:xfrm>
            <a:off x="312534" y="333087"/>
            <a:ext cx="4207921" cy="3092693"/>
          </a:xfrm>
          <a:custGeom>
            <a:rect b="b" l="l" r="r" t="t"/>
            <a:pathLst>
              <a:path extrusionOk="0" h="3092693" w="4207921">
                <a:moveTo>
                  <a:pt x="0" y="0"/>
                </a:moveTo>
                <a:lnTo>
                  <a:pt x="4207921" y="0"/>
                </a:lnTo>
                <a:lnTo>
                  <a:pt x="4207921" y="3092693"/>
                </a:lnTo>
                <a:lnTo>
                  <a:pt x="0" y="30926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3000" r="-2999" t="0"/>
            </a:stretch>
          </a:blipFill>
          <a:ln>
            <a:noFill/>
          </a:ln>
        </p:spPr>
      </p:sp>
      <p:sp>
        <p:nvSpPr>
          <p:cNvPr id="101" name="Google Shape;101;p1"/>
          <p:cNvSpPr txBox="1"/>
          <p:nvPr/>
        </p:nvSpPr>
        <p:spPr>
          <a:xfrm>
            <a:off x="841225" y="3537025"/>
            <a:ext cx="7142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ПІЗНАЙ СЕБЕ.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4950069" y="1112024"/>
            <a:ext cx="5840318" cy="10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99" u="none" cap="none" strike="noStrik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ЗАНЯТТЯ З ЕЛЕМЕНТАМИ ТРЕНІНГУ</a:t>
            </a:r>
            <a:endParaRPr/>
          </a:p>
        </p:txBody>
      </p:sp>
      <p:sp>
        <p:nvSpPr>
          <p:cNvPr id="103" name="Google Shape;103;p1"/>
          <p:cNvSpPr txBox="1"/>
          <p:nvPr/>
        </p:nvSpPr>
        <p:spPr>
          <a:xfrm>
            <a:off x="841222" y="4531425"/>
            <a:ext cx="8209385" cy="23088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CD0505"/>
                </a:solidFill>
                <a:latin typeface="Montserrat"/>
                <a:ea typeface="Montserrat"/>
                <a:cs typeface="Montserrat"/>
                <a:sym typeface="Montserrat"/>
              </a:rPr>
              <a:t>SWOT АНАЛІЗ ОСОБИСТОСТІ</a:t>
            </a:r>
            <a:endParaRPr/>
          </a:p>
        </p:txBody>
      </p:sp>
      <p:sp>
        <p:nvSpPr>
          <p:cNvPr id="104" name="Google Shape;104;p1"/>
          <p:cNvSpPr txBox="1"/>
          <p:nvPr/>
        </p:nvSpPr>
        <p:spPr>
          <a:xfrm>
            <a:off x="221533" y="6943867"/>
            <a:ext cx="6780565" cy="21390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11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«Витрачаючи надто багато часу на сильні сторони інших, ми відчуваємо слабкість. Концентрація на власних сильних сторонах – ось що насправді робить нас сильними».  </a:t>
            </a:r>
            <a:r>
              <a:rPr b="1" i="0" lang="en-US" sz="2411" u="sng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Саймон</a:t>
            </a:r>
            <a:r>
              <a:rPr b="0" i="0" lang="en-US" sz="2411" u="sng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1" i="0" lang="en-US" sz="2411" u="sng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Сінек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p2"/>
          <p:cNvGrpSpPr/>
          <p:nvPr/>
        </p:nvGrpSpPr>
        <p:grpSpPr>
          <a:xfrm>
            <a:off x="5916805" y="1358689"/>
            <a:ext cx="2815117" cy="3398134"/>
            <a:chOff x="0" y="-171450"/>
            <a:chExt cx="827852" cy="999302"/>
          </a:xfrm>
        </p:grpSpPr>
        <p:sp>
          <p:nvSpPr>
            <p:cNvPr id="110" name="Google Shape;110;p2"/>
            <p:cNvSpPr/>
            <p:nvPr/>
          </p:nvSpPr>
          <p:spPr>
            <a:xfrm>
              <a:off x="0" y="0"/>
              <a:ext cx="827852" cy="827852"/>
            </a:xfrm>
            <a:custGeom>
              <a:rect b="b" l="l" r="r" t="t"/>
              <a:pathLst>
                <a:path extrusionOk="0" h="827852" w="827852">
                  <a:moveTo>
                    <a:pt x="0" y="0"/>
                  </a:moveTo>
                  <a:lnTo>
                    <a:pt x="827852" y="0"/>
                  </a:lnTo>
                  <a:lnTo>
                    <a:pt x="827852" y="827852"/>
                  </a:lnTo>
                  <a:lnTo>
                    <a:pt x="0" y="827852"/>
                  </a:lnTo>
                  <a:close/>
                </a:path>
              </a:pathLst>
            </a:custGeom>
            <a:solidFill>
              <a:srgbClr val="F47480"/>
            </a:solidFill>
            <a:ln>
              <a:noFill/>
            </a:ln>
          </p:spPr>
        </p:sp>
        <p:sp>
          <p:nvSpPr>
            <p:cNvPr id="111" name="Google Shape;111;p2"/>
            <p:cNvSpPr txBox="1"/>
            <p:nvPr/>
          </p:nvSpPr>
          <p:spPr>
            <a:xfrm>
              <a:off x="0" y="-171450"/>
              <a:ext cx="812800" cy="984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7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endParaRPr/>
            </a:p>
          </p:txBody>
        </p:sp>
      </p:grpSp>
      <p:sp>
        <p:nvSpPr>
          <p:cNvPr id="112" name="Google Shape;112;p2"/>
          <p:cNvSpPr/>
          <p:nvPr/>
        </p:nvSpPr>
        <p:spPr>
          <a:xfrm rot="-5400000">
            <a:off x="5951683" y="4162758"/>
            <a:ext cx="559187" cy="628943"/>
          </a:xfrm>
          <a:custGeom>
            <a:rect b="b" l="l" r="r" t="t"/>
            <a:pathLst>
              <a:path extrusionOk="0" h="628943" w="559187">
                <a:moveTo>
                  <a:pt x="0" y="0"/>
                </a:moveTo>
                <a:lnTo>
                  <a:pt x="559187" y="0"/>
                </a:lnTo>
                <a:lnTo>
                  <a:pt x="559187" y="628943"/>
                </a:lnTo>
                <a:lnTo>
                  <a:pt x="0" y="6289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2"/>
          <p:cNvSpPr txBox="1"/>
          <p:nvPr/>
        </p:nvSpPr>
        <p:spPr>
          <a:xfrm>
            <a:off x="577200" y="3053799"/>
            <a:ext cx="37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Те, що я вмію.  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12169425" y="2883200"/>
            <a:ext cx="4654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Те, що погано для мене. </a:t>
            </a:r>
            <a:endParaRPr/>
          </a:p>
        </p:txBody>
      </p:sp>
      <p:grpSp>
        <p:nvGrpSpPr>
          <p:cNvPr id="115" name="Google Shape;115;p2"/>
          <p:cNvGrpSpPr/>
          <p:nvPr/>
        </p:nvGrpSpPr>
        <p:grpSpPr>
          <a:xfrm rot="-5400000">
            <a:off x="9379070" y="7733873"/>
            <a:ext cx="1283913" cy="1494008"/>
            <a:chOff x="0" y="0"/>
            <a:chExt cx="698500" cy="812800"/>
          </a:xfrm>
        </p:grpSpPr>
        <p:sp>
          <p:nvSpPr>
            <p:cNvPr id="116" name="Google Shape;116;p2"/>
            <p:cNvSpPr/>
            <p:nvPr/>
          </p:nvSpPr>
          <p:spPr>
            <a:xfrm>
              <a:off x="0" y="0"/>
              <a:ext cx="698500" cy="812800"/>
            </a:xfrm>
            <a:custGeom>
              <a:rect b="b" l="l" r="r" t="t"/>
              <a:pathLst>
                <a:path extrusionOk="0" h="812800" w="69850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7" name="Google Shape;117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2"/>
          <p:cNvSpPr txBox="1"/>
          <p:nvPr/>
        </p:nvSpPr>
        <p:spPr>
          <a:xfrm>
            <a:off x="416901" y="6177725"/>
            <a:ext cx="5213100" cy="32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 Можливості, які доступні для мене, щоб покращити себе і своє життя.</a:t>
            </a:r>
            <a:endParaRPr/>
          </a:p>
        </p:txBody>
      </p:sp>
      <p:sp>
        <p:nvSpPr>
          <p:cNvPr id="119" name="Google Shape;119;p2"/>
          <p:cNvSpPr txBox="1"/>
          <p:nvPr/>
        </p:nvSpPr>
        <p:spPr>
          <a:xfrm>
            <a:off x="12109014" y="6088181"/>
            <a:ext cx="5509436" cy="27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 Речі, які заважають мені досягти успіху в тому, що я роблю. </a:t>
            </a:r>
            <a:endParaRPr/>
          </a:p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999" u="none" cap="none" strike="noStrike">
              <a:solidFill>
                <a:srgbClr val="19191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2"/>
          <p:cNvGrpSpPr/>
          <p:nvPr/>
        </p:nvGrpSpPr>
        <p:grpSpPr>
          <a:xfrm>
            <a:off x="5916805" y="4173806"/>
            <a:ext cx="2815117" cy="3398134"/>
            <a:chOff x="0" y="-171450"/>
            <a:chExt cx="827852" cy="999302"/>
          </a:xfrm>
        </p:grpSpPr>
        <p:sp>
          <p:nvSpPr>
            <p:cNvPr id="121" name="Google Shape;121;p2"/>
            <p:cNvSpPr/>
            <p:nvPr/>
          </p:nvSpPr>
          <p:spPr>
            <a:xfrm>
              <a:off x="0" y="0"/>
              <a:ext cx="827852" cy="827852"/>
            </a:xfrm>
            <a:custGeom>
              <a:rect b="b" l="l" r="r" t="t"/>
              <a:pathLst>
                <a:path extrusionOk="0" h="827852" w="827852">
                  <a:moveTo>
                    <a:pt x="0" y="0"/>
                  </a:moveTo>
                  <a:lnTo>
                    <a:pt x="827852" y="0"/>
                  </a:lnTo>
                  <a:lnTo>
                    <a:pt x="827852" y="827852"/>
                  </a:lnTo>
                  <a:lnTo>
                    <a:pt x="0" y="827852"/>
                  </a:lnTo>
                  <a:close/>
                </a:path>
              </a:pathLst>
            </a:custGeom>
            <a:solidFill>
              <a:srgbClr val="C1784E"/>
            </a:solidFill>
            <a:ln>
              <a:noFill/>
            </a:ln>
          </p:spPr>
        </p:sp>
        <p:sp>
          <p:nvSpPr>
            <p:cNvPr id="122" name="Google Shape;122;p2"/>
            <p:cNvSpPr txBox="1"/>
            <p:nvPr/>
          </p:nvSpPr>
          <p:spPr>
            <a:xfrm>
              <a:off x="0" y="-171450"/>
              <a:ext cx="812800" cy="984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7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endParaRPr/>
            </a:p>
          </p:txBody>
        </p:sp>
      </p:grpSp>
      <p:sp>
        <p:nvSpPr>
          <p:cNvPr id="123" name="Google Shape;123;p2"/>
          <p:cNvSpPr/>
          <p:nvPr/>
        </p:nvSpPr>
        <p:spPr>
          <a:xfrm rot="10800000">
            <a:off x="8172735" y="6942997"/>
            <a:ext cx="559187" cy="628943"/>
          </a:xfrm>
          <a:custGeom>
            <a:rect b="b" l="l" r="r" t="t"/>
            <a:pathLst>
              <a:path extrusionOk="0" h="628943" w="559187">
                <a:moveTo>
                  <a:pt x="0" y="0"/>
                </a:moveTo>
                <a:lnTo>
                  <a:pt x="559187" y="0"/>
                </a:lnTo>
                <a:lnTo>
                  <a:pt x="559187" y="628943"/>
                </a:lnTo>
                <a:lnTo>
                  <a:pt x="0" y="6289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4" name="Google Shape;124;p2"/>
          <p:cNvGrpSpPr/>
          <p:nvPr/>
        </p:nvGrpSpPr>
        <p:grpSpPr>
          <a:xfrm>
            <a:off x="8731922" y="1358689"/>
            <a:ext cx="2815117" cy="3398134"/>
            <a:chOff x="0" y="-171450"/>
            <a:chExt cx="827852" cy="999302"/>
          </a:xfrm>
        </p:grpSpPr>
        <p:sp>
          <p:nvSpPr>
            <p:cNvPr id="125" name="Google Shape;125;p2"/>
            <p:cNvSpPr/>
            <p:nvPr/>
          </p:nvSpPr>
          <p:spPr>
            <a:xfrm>
              <a:off x="0" y="0"/>
              <a:ext cx="827852" cy="827852"/>
            </a:xfrm>
            <a:custGeom>
              <a:rect b="b" l="l" r="r" t="t"/>
              <a:pathLst>
                <a:path extrusionOk="0" h="827852" w="827852">
                  <a:moveTo>
                    <a:pt x="0" y="0"/>
                  </a:moveTo>
                  <a:lnTo>
                    <a:pt x="827852" y="0"/>
                  </a:lnTo>
                  <a:lnTo>
                    <a:pt x="827852" y="827852"/>
                  </a:lnTo>
                  <a:lnTo>
                    <a:pt x="0" y="827852"/>
                  </a:lnTo>
                  <a:close/>
                </a:path>
              </a:pathLst>
            </a:custGeom>
            <a:solidFill>
              <a:srgbClr val="C06C83"/>
            </a:solidFill>
            <a:ln>
              <a:noFill/>
            </a:ln>
          </p:spPr>
        </p:sp>
        <p:sp>
          <p:nvSpPr>
            <p:cNvPr id="126" name="Google Shape;126;p2"/>
            <p:cNvSpPr txBox="1"/>
            <p:nvPr/>
          </p:nvSpPr>
          <p:spPr>
            <a:xfrm>
              <a:off x="0" y="-171450"/>
              <a:ext cx="812800" cy="984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7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</a:t>
              </a:r>
              <a:endParaRPr/>
            </a:p>
          </p:txBody>
        </p:sp>
      </p:grpSp>
      <p:sp>
        <p:nvSpPr>
          <p:cNvPr id="127" name="Google Shape;127;p2"/>
          <p:cNvSpPr/>
          <p:nvPr/>
        </p:nvSpPr>
        <p:spPr>
          <a:xfrm>
            <a:off x="8731922" y="1941706"/>
            <a:ext cx="559187" cy="628943"/>
          </a:xfrm>
          <a:custGeom>
            <a:rect b="b" l="l" r="r" t="t"/>
            <a:pathLst>
              <a:path extrusionOk="0" h="628943" w="559187">
                <a:moveTo>
                  <a:pt x="0" y="0"/>
                </a:moveTo>
                <a:lnTo>
                  <a:pt x="559188" y="0"/>
                </a:lnTo>
                <a:lnTo>
                  <a:pt x="559188" y="628943"/>
                </a:lnTo>
                <a:lnTo>
                  <a:pt x="0" y="6289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8" name="Google Shape;128;p2"/>
          <p:cNvGrpSpPr/>
          <p:nvPr/>
        </p:nvGrpSpPr>
        <p:grpSpPr>
          <a:xfrm>
            <a:off x="8731922" y="4173806"/>
            <a:ext cx="2815117" cy="3398134"/>
            <a:chOff x="0" y="-171450"/>
            <a:chExt cx="827852" cy="999302"/>
          </a:xfrm>
        </p:grpSpPr>
        <p:sp>
          <p:nvSpPr>
            <p:cNvPr id="129" name="Google Shape;129;p2"/>
            <p:cNvSpPr/>
            <p:nvPr/>
          </p:nvSpPr>
          <p:spPr>
            <a:xfrm>
              <a:off x="0" y="0"/>
              <a:ext cx="827852" cy="827852"/>
            </a:xfrm>
            <a:custGeom>
              <a:rect b="b" l="l" r="r" t="t"/>
              <a:pathLst>
                <a:path extrusionOk="0" h="827852" w="827852">
                  <a:moveTo>
                    <a:pt x="0" y="0"/>
                  </a:moveTo>
                  <a:lnTo>
                    <a:pt x="827852" y="0"/>
                  </a:lnTo>
                  <a:lnTo>
                    <a:pt x="827852" y="827852"/>
                  </a:lnTo>
                  <a:lnTo>
                    <a:pt x="0" y="827852"/>
                  </a:lnTo>
                  <a:close/>
                </a:path>
              </a:pathLst>
            </a:custGeom>
            <a:solidFill>
              <a:srgbClr val="F9AF93"/>
            </a:solidFill>
            <a:ln>
              <a:noFill/>
            </a:ln>
          </p:spPr>
        </p:sp>
        <p:sp>
          <p:nvSpPr>
            <p:cNvPr id="130" name="Google Shape;130;p2"/>
            <p:cNvSpPr txBox="1"/>
            <p:nvPr/>
          </p:nvSpPr>
          <p:spPr>
            <a:xfrm>
              <a:off x="0" y="-171450"/>
              <a:ext cx="812800" cy="984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7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/>
            </a:p>
          </p:txBody>
        </p:sp>
      </p:grpSp>
      <p:sp>
        <p:nvSpPr>
          <p:cNvPr id="131" name="Google Shape;131;p2"/>
          <p:cNvSpPr/>
          <p:nvPr/>
        </p:nvSpPr>
        <p:spPr>
          <a:xfrm rot="5400000">
            <a:off x="10952974" y="4721945"/>
            <a:ext cx="559187" cy="628943"/>
          </a:xfrm>
          <a:custGeom>
            <a:rect b="b" l="l" r="r" t="t"/>
            <a:pathLst>
              <a:path extrusionOk="0" h="628943" w="559187">
                <a:moveTo>
                  <a:pt x="0" y="0"/>
                </a:moveTo>
                <a:lnTo>
                  <a:pt x="559188" y="0"/>
                </a:lnTo>
                <a:lnTo>
                  <a:pt x="559188" y="628943"/>
                </a:lnTo>
                <a:lnTo>
                  <a:pt x="0" y="6289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2"/>
          <p:cNvSpPr txBox="1"/>
          <p:nvPr/>
        </p:nvSpPr>
        <p:spPr>
          <a:xfrm>
            <a:off x="1867825" y="2140671"/>
            <a:ext cx="3950755" cy="714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99" u="sng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STRENGTHS</a:t>
            </a:r>
            <a:endParaRPr/>
          </a:p>
        </p:txBody>
      </p:sp>
      <p:grpSp>
        <p:nvGrpSpPr>
          <p:cNvPr id="133" name="Google Shape;133;p2"/>
          <p:cNvGrpSpPr/>
          <p:nvPr/>
        </p:nvGrpSpPr>
        <p:grpSpPr>
          <a:xfrm rot="-5400000">
            <a:off x="17512916" y="2260042"/>
            <a:ext cx="606630" cy="639677"/>
            <a:chOff x="0" y="0"/>
            <a:chExt cx="770809" cy="812800"/>
          </a:xfrm>
        </p:grpSpPr>
        <p:sp>
          <p:nvSpPr>
            <p:cNvPr id="134" name="Google Shape;134;p2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135" name="Google Shape;135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" name="Google Shape;136;p2"/>
          <p:cNvGrpSpPr/>
          <p:nvPr/>
        </p:nvGrpSpPr>
        <p:grpSpPr>
          <a:xfrm rot="-5400000">
            <a:off x="15815886" y="4520546"/>
            <a:ext cx="608594" cy="683216"/>
            <a:chOff x="0" y="0"/>
            <a:chExt cx="765266" cy="859099"/>
          </a:xfrm>
        </p:grpSpPr>
        <p:sp>
          <p:nvSpPr>
            <p:cNvPr id="137" name="Google Shape;137;p2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8" name="Google Shape;138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" name="Google Shape;139;p2"/>
          <p:cNvGrpSpPr/>
          <p:nvPr/>
        </p:nvGrpSpPr>
        <p:grpSpPr>
          <a:xfrm rot="-5400000">
            <a:off x="12964589" y="8733041"/>
            <a:ext cx="3432593" cy="3619587"/>
            <a:chOff x="0" y="0"/>
            <a:chExt cx="770809" cy="812800"/>
          </a:xfrm>
        </p:grpSpPr>
        <p:sp>
          <p:nvSpPr>
            <p:cNvPr id="140" name="Google Shape;140;p2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141" name="Google Shape;141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" name="Google Shape;142;p2"/>
          <p:cNvGrpSpPr/>
          <p:nvPr/>
        </p:nvGrpSpPr>
        <p:grpSpPr>
          <a:xfrm rot="-5400000">
            <a:off x="17027741" y="8732187"/>
            <a:ext cx="937300" cy="1052227"/>
            <a:chOff x="0" y="0"/>
            <a:chExt cx="765266" cy="859099"/>
          </a:xfrm>
        </p:grpSpPr>
        <p:sp>
          <p:nvSpPr>
            <p:cNvPr id="143" name="Google Shape;143;p2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" name="Google Shape;145;p2"/>
          <p:cNvGrpSpPr/>
          <p:nvPr/>
        </p:nvGrpSpPr>
        <p:grpSpPr>
          <a:xfrm rot="-5400000">
            <a:off x="7248502" y="8864032"/>
            <a:ext cx="666333" cy="702632"/>
            <a:chOff x="0" y="0"/>
            <a:chExt cx="770809" cy="812800"/>
          </a:xfrm>
        </p:grpSpPr>
        <p:sp>
          <p:nvSpPr>
            <p:cNvPr id="146" name="Google Shape;146;p2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47" name="Google Shape;147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" name="Google Shape;148;p2"/>
          <p:cNvGrpSpPr/>
          <p:nvPr/>
        </p:nvGrpSpPr>
        <p:grpSpPr>
          <a:xfrm rot="-5400000">
            <a:off x="17460313" y="-86243"/>
            <a:ext cx="1406743" cy="1579230"/>
            <a:chOff x="0" y="0"/>
            <a:chExt cx="765266" cy="859099"/>
          </a:xfrm>
        </p:grpSpPr>
        <p:sp>
          <p:nvSpPr>
            <p:cNvPr id="149" name="Google Shape;149;p2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1" name="Google Shape;151;p2"/>
          <p:cNvGrpSpPr/>
          <p:nvPr/>
        </p:nvGrpSpPr>
        <p:grpSpPr>
          <a:xfrm rot="-5400000">
            <a:off x="909259" y="243937"/>
            <a:ext cx="1131973" cy="1193638"/>
            <a:chOff x="0" y="0"/>
            <a:chExt cx="770809" cy="812800"/>
          </a:xfrm>
        </p:grpSpPr>
        <p:sp>
          <p:nvSpPr>
            <p:cNvPr id="152" name="Google Shape;152;p2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53" name="Google Shape;153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" name="Google Shape;154;p2"/>
          <p:cNvGrpSpPr/>
          <p:nvPr/>
        </p:nvGrpSpPr>
        <p:grpSpPr>
          <a:xfrm rot="-5400000">
            <a:off x="4027379" y="3934704"/>
            <a:ext cx="606630" cy="639677"/>
            <a:chOff x="0" y="0"/>
            <a:chExt cx="770809" cy="812800"/>
          </a:xfrm>
        </p:grpSpPr>
        <p:sp>
          <p:nvSpPr>
            <p:cNvPr id="155" name="Google Shape;155;p2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156" name="Google Shape;156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" name="Google Shape;157;p2"/>
          <p:cNvSpPr txBox="1"/>
          <p:nvPr/>
        </p:nvSpPr>
        <p:spPr>
          <a:xfrm>
            <a:off x="12169428" y="1941706"/>
            <a:ext cx="3950755" cy="714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0" u="sng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WEAKNESS</a:t>
            </a:r>
            <a:endParaRPr/>
          </a:p>
        </p:txBody>
      </p:sp>
      <p:sp>
        <p:nvSpPr>
          <p:cNvPr id="158" name="Google Shape;158;p2"/>
          <p:cNvSpPr txBox="1"/>
          <p:nvPr/>
        </p:nvSpPr>
        <p:spPr>
          <a:xfrm>
            <a:off x="12165239" y="5117045"/>
            <a:ext cx="3950755" cy="714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0" u="sng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THREATS</a:t>
            </a:r>
            <a:endParaRPr/>
          </a:p>
        </p:txBody>
      </p:sp>
      <p:sp>
        <p:nvSpPr>
          <p:cNvPr id="159" name="Google Shape;159;p2"/>
          <p:cNvSpPr txBox="1"/>
          <p:nvPr/>
        </p:nvSpPr>
        <p:spPr>
          <a:xfrm>
            <a:off x="188721" y="5316010"/>
            <a:ext cx="5629859" cy="714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0" u="sng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OPPORTUNITIES</a:t>
            </a:r>
            <a:endParaRPr/>
          </a:p>
        </p:txBody>
      </p:sp>
      <p:grpSp>
        <p:nvGrpSpPr>
          <p:cNvPr id="160" name="Google Shape;160;p2"/>
          <p:cNvGrpSpPr/>
          <p:nvPr/>
        </p:nvGrpSpPr>
        <p:grpSpPr>
          <a:xfrm rot="-5400000">
            <a:off x="634667" y="9065354"/>
            <a:ext cx="937300" cy="1052227"/>
            <a:chOff x="0" y="0"/>
            <a:chExt cx="765266" cy="859099"/>
          </a:xfrm>
        </p:grpSpPr>
        <p:sp>
          <p:nvSpPr>
            <p:cNvPr id="161" name="Google Shape;161;p2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2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/>
          <p:nvPr/>
        </p:nvSpPr>
        <p:spPr>
          <a:xfrm>
            <a:off x="2183834" y="1301604"/>
            <a:ext cx="3102699" cy="268679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6589" r="-36591" t="0"/>
            </a:stretch>
          </a:blipFill>
          <a:ln>
            <a:noFill/>
          </a:ln>
        </p:spPr>
      </p:sp>
      <p:cxnSp>
        <p:nvCxnSpPr>
          <p:cNvPr id="168" name="Google Shape;168;p3"/>
          <p:cNvCxnSpPr/>
          <p:nvPr/>
        </p:nvCxnSpPr>
        <p:spPr>
          <a:xfrm>
            <a:off x="5286533" y="2645003"/>
            <a:ext cx="8434232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9" name="Google Shape;169;p3"/>
          <p:cNvSpPr/>
          <p:nvPr/>
        </p:nvSpPr>
        <p:spPr>
          <a:xfrm>
            <a:off x="6029478" y="1301604"/>
            <a:ext cx="3102699" cy="268679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639" r="-638" t="0"/>
            </a:stretch>
          </a:blipFill>
          <a:ln>
            <a:noFill/>
          </a:ln>
        </p:spPr>
      </p:sp>
      <p:sp>
        <p:nvSpPr>
          <p:cNvPr id="170" name="Google Shape;170;p3"/>
          <p:cNvSpPr/>
          <p:nvPr/>
        </p:nvSpPr>
        <p:spPr>
          <a:xfrm>
            <a:off x="9875121" y="1301604"/>
            <a:ext cx="3102699" cy="268679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7738" l="0" r="0" t="-7738"/>
            </a:stretch>
          </a:blipFill>
          <a:ln>
            <a:noFill/>
          </a:ln>
        </p:spPr>
      </p:sp>
      <p:sp>
        <p:nvSpPr>
          <p:cNvPr id="171" name="Google Shape;171;p3"/>
          <p:cNvSpPr/>
          <p:nvPr/>
        </p:nvSpPr>
        <p:spPr>
          <a:xfrm>
            <a:off x="13720765" y="1301604"/>
            <a:ext cx="3102699" cy="268679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27315" r="-27313" t="0"/>
            </a:stretch>
          </a:blipFill>
          <a:ln>
            <a:noFill/>
          </a:ln>
        </p:spPr>
      </p:sp>
      <p:grpSp>
        <p:nvGrpSpPr>
          <p:cNvPr id="172" name="Google Shape;172;p3"/>
          <p:cNvGrpSpPr/>
          <p:nvPr/>
        </p:nvGrpSpPr>
        <p:grpSpPr>
          <a:xfrm rot="-5400000">
            <a:off x="-524126" y="771368"/>
            <a:ext cx="1603880" cy="1800538"/>
            <a:chOff x="0" y="0"/>
            <a:chExt cx="765266" cy="859099"/>
          </a:xfrm>
        </p:grpSpPr>
        <p:sp>
          <p:nvSpPr>
            <p:cNvPr id="173" name="Google Shape;173;p3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5" name="Google Shape;175;p3"/>
          <p:cNvGrpSpPr/>
          <p:nvPr/>
        </p:nvGrpSpPr>
        <p:grpSpPr>
          <a:xfrm rot="-5400000">
            <a:off x="1081137" y="2289045"/>
            <a:ext cx="937312" cy="988373"/>
            <a:chOff x="0" y="0"/>
            <a:chExt cx="770809" cy="812800"/>
          </a:xfrm>
        </p:grpSpPr>
        <p:sp>
          <p:nvSpPr>
            <p:cNvPr id="176" name="Google Shape;176;p3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177" name="Google Shape;177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8" name="Google Shape;178;p3"/>
          <p:cNvGrpSpPr/>
          <p:nvPr/>
        </p:nvGrpSpPr>
        <p:grpSpPr>
          <a:xfrm rot="-5400000">
            <a:off x="8537411" y="9710242"/>
            <a:ext cx="773653" cy="815798"/>
            <a:chOff x="0" y="0"/>
            <a:chExt cx="770809" cy="812800"/>
          </a:xfrm>
        </p:grpSpPr>
        <p:sp>
          <p:nvSpPr>
            <p:cNvPr id="179" name="Google Shape;179;p3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80" name="Google Shape;180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1" name="Google Shape;181;p3"/>
          <p:cNvGrpSpPr/>
          <p:nvPr/>
        </p:nvGrpSpPr>
        <p:grpSpPr>
          <a:xfrm rot="-5400000">
            <a:off x="-450990" y="8657925"/>
            <a:ext cx="1585879" cy="1672271"/>
            <a:chOff x="0" y="0"/>
            <a:chExt cx="770809" cy="812800"/>
          </a:xfrm>
        </p:grpSpPr>
        <p:sp>
          <p:nvSpPr>
            <p:cNvPr id="182" name="Google Shape;182;p3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183" name="Google Shape;183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" name="Google Shape;184;p3"/>
          <p:cNvGrpSpPr/>
          <p:nvPr/>
        </p:nvGrpSpPr>
        <p:grpSpPr>
          <a:xfrm rot="-5400000">
            <a:off x="932649" y="5996507"/>
            <a:ext cx="575171" cy="606504"/>
            <a:chOff x="0" y="0"/>
            <a:chExt cx="770809" cy="812800"/>
          </a:xfrm>
        </p:grpSpPr>
        <p:sp>
          <p:nvSpPr>
            <p:cNvPr id="185" name="Google Shape;185;p3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86" name="Google Shape;186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3"/>
          <p:cNvGrpSpPr/>
          <p:nvPr/>
        </p:nvGrpSpPr>
        <p:grpSpPr>
          <a:xfrm rot="-5400000">
            <a:off x="17086583" y="831372"/>
            <a:ext cx="625142" cy="701793"/>
            <a:chOff x="0" y="0"/>
            <a:chExt cx="765266" cy="859099"/>
          </a:xfrm>
        </p:grpSpPr>
        <p:sp>
          <p:nvSpPr>
            <p:cNvPr id="188" name="Google Shape;188;p3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0" name="Google Shape;190;p3"/>
          <p:cNvGrpSpPr/>
          <p:nvPr/>
        </p:nvGrpSpPr>
        <p:grpSpPr>
          <a:xfrm rot="-5400000">
            <a:off x="16615200" y="3685150"/>
            <a:ext cx="575171" cy="606504"/>
            <a:chOff x="0" y="0"/>
            <a:chExt cx="770809" cy="812800"/>
          </a:xfrm>
        </p:grpSpPr>
        <p:sp>
          <p:nvSpPr>
            <p:cNvPr id="191" name="Google Shape;191;p3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92" name="Google Shape;192;p3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3" name="Google Shape;193;p3"/>
          <p:cNvSpPr txBox="1"/>
          <p:nvPr/>
        </p:nvSpPr>
        <p:spPr>
          <a:xfrm>
            <a:off x="3222385" y="85912"/>
            <a:ext cx="10895542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499" u="none" cap="none" strike="noStrike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SIGN</a:t>
            </a:r>
            <a:endParaRPr/>
          </a:p>
        </p:txBody>
      </p:sp>
      <p:sp>
        <p:nvSpPr>
          <p:cNvPr id="194" name="Google Shape;194;p3"/>
          <p:cNvSpPr txBox="1"/>
          <p:nvPr/>
        </p:nvSpPr>
        <p:spPr>
          <a:xfrm>
            <a:off x="1828550" y="5599500"/>
            <a:ext cx="3458100" cy="40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Те, у чому Ти досягаєш успіху, говорить Тобі, на чому Ти добре знаєшся. 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Буває, що ми досягаємо успіхів у чомусь, чого не любимо, і воно ніколи не стане нашою сильною стороною.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Буває також, що ми не досягаємо у чомусь успіхів, а з погляду захоплень і бажання розвитку це може бути нашою сильною стороною.</a:t>
            </a:r>
            <a:endParaRPr/>
          </a:p>
        </p:txBody>
      </p:sp>
      <p:sp>
        <p:nvSpPr>
          <p:cNvPr id="195" name="Google Shape;195;p3"/>
          <p:cNvSpPr txBox="1"/>
          <p:nvPr/>
        </p:nvSpPr>
        <p:spPr>
          <a:xfrm>
            <a:off x="2128949" y="4225936"/>
            <a:ext cx="2857800" cy="20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499" u="none" cap="none" strike="noStrike">
                <a:solidFill>
                  <a:srgbClr val="CD0505"/>
                </a:solidFill>
                <a:latin typeface="Montserrat"/>
                <a:ea typeface="Montserrat"/>
                <a:cs typeface="Montserrat"/>
                <a:sym typeface="Montserrat"/>
              </a:rPr>
              <a:t> S – «успіх» (Success)</a:t>
            </a:r>
            <a:endParaRPr/>
          </a:p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499" u="none" cap="none" strike="noStrike">
              <a:solidFill>
                <a:srgbClr val="CD050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3"/>
          <p:cNvSpPr txBox="1"/>
          <p:nvPr/>
        </p:nvSpPr>
        <p:spPr>
          <a:xfrm>
            <a:off x="5592125" y="5551875"/>
            <a:ext cx="3850800" cy="4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Ця ознака говорить нам про те, що ми відчуваємо перед виконанням певної дії.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Чи відчуваємо ми інтуїтивний потяг до виконання цієї дії?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Чи охоче б ми взялись за це завдання, попри те, що відчуваємо, що ми не досить хороші для цього?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Чи бажання спробувати переважає над страхом перед виконанням цього завдання?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А може навпаки: хочемо спробувати, але боїмося поразки, невдачі?</a:t>
            </a:r>
            <a:endParaRPr/>
          </a:p>
        </p:txBody>
      </p:sp>
      <p:sp>
        <p:nvSpPr>
          <p:cNvPr id="197" name="Google Shape;197;p3"/>
          <p:cNvSpPr txBox="1"/>
          <p:nvPr/>
        </p:nvSpPr>
        <p:spPr>
          <a:xfrm>
            <a:off x="5780188" y="4117113"/>
            <a:ext cx="37026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CD0505"/>
                </a:solidFill>
                <a:latin typeface="Montserrat"/>
                <a:ea typeface="Montserrat"/>
                <a:cs typeface="Montserrat"/>
                <a:sym typeface="Montserrat"/>
              </a:rPr>
              <a:t> I – «інстинкт» (Instinct)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500" u="none" cap="none" strike="noStrike">
              <a:solidFill>
                <a:srgbClr val="CD050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8" name="Google Shape;198;p3"/>
          <p:cNvSpPr txBox="1"/>
          <p:nvPr/>
        </p:nvSpPr>
        <p:spPr>
          <a:xfrm>
            <a:off x="9623300" y="5551875"/>
            <a:ext cx="3678300" cy="47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Ця ознака говорить нам про те, що ми відчуваємо під час виконання цієї діяльності.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Зазвичай це діяльність, в якій ми прагнемо розвитку, яку ми швидко можемо осягнути та вдосконалити.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Це справа, з якою ми хочемо познайомитись ближче, тренувати її, читати про неї.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Виконуючи це завдання, ми сильно на ньому концентруємося, воно поглинає нас повністю.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Це не що інше, як так званий “потік” (flow), що робить нас щасливими.</a:t>
            </a:r>
            <a:endParaRPr/>
          </a:p>
        </p:txBody>
      </p:sp>
      <p:sp>
        <p:nvSpPr>
          <p:cNvPr id="199" name="Google Shape;199;p3"/>
          <p:cNvSpPr txBox="1"/>
          <p:nvPr/>
        </p:nvSpPr>
        <p:spPr>
          <a:xfrm>
            <a:off x="9547299" y="4117125"/>
            <a:ext cx="40878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CD0505"/>
                </a:solidFill>
                <a:latin typeface="Montserrat"/>
                <a:ea typeface="Montserrat"/>
                <a:cs typeface="Montserrat"/>
                <a:sym typeface="Montserrat"/>
              </a:rPr>
              <a:t> G – «зростання» (Growth)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500" u="none" cap="none" strike="noStrike">
              <a:solidFill>
                <a:srgbClr val="CD050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0" name="Google Shape;200;p3"/>
          <p:cNvSpPr txBox="1"/>
          <p:nvPr/>
        </p:nvSpPr>
        <p:spPr>
          <a:xfrm>
            <a:off x="13304800" y="5551875"/>
            <a:ext cx="4809600" cy="47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Ця ознака говорить нам про те, що ми відчуваємо під час виконання певної справи.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Чи повертаємось ми думками до цієї справи?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У вільні хвилини ми думаємо про те, як можемо покращити, що виправити у цьому завданні?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Чи відчуваємо ми себе реалізованими після того, як виконали це завдання, чи переконані ми, що воно мало сенс, стало частиною добра?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● Чи почуваємось ми собою після виконання цього завдання?</a:t>
            </a:r>
            <a:endParaRPr/>
          </a:p>
          <a:p>
            <a:pPr indent="0" lvl="0" marL="0" marR="0" rtl="0" algn="l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● Після виконання завдання ми можемо бути фізично втомлені, але чи відчуваємо ми себе наповненими психічно, сильними та відновленими?</a:t>
            </a:r>
            <a:endParaRPr/>
          </a:p>
        </p:txBody>
      </p:sp>
      <p:sp>
        <p:nvSpPr>
          <p:cNvPr id="201" name="Google Shape;201;p3"/>
          <p:cNvSpPr txBox="1"/>
          <p:nvPr/>
        </p:nvSpPr>
        <p:spPr>
          <a:xfrm>
            <a:off x="13699611" y="4157353"/>
            <a:ext cx="3678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CD0505"/>
                </a:solidFill>
                <a:latin typeface="Montserrat"/>
                <a:ea typeface="Montserrat"/>
                <a:cs typeface="Montserrat"/>
                <a:sym typeface="Montserrat"/>
              </a:rPr>
              <a:t> N – «потреби» (Needs)</a:t>
            </a:r>
            <a:endParaRPr/>
          </a:p>
        </p:txBody>
      </p:sp>
      <p:sp>
        <p:nvSpPr>
          <p:cNvPr id="202" name="Google Shape;202;p3"/>
          <p:cNvSpPr txBox="1"/>
          <p:nvPr/>
        </p:nvSpPr>
        <p:spPr>
          <a:xfrm>
            <a:off x="9332136" y="200864"/>
            <a:ext cx="8507318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99" u="none" cap="none" strike="noStrik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ОЗНАКИ СИЛЬНИХ СТОРІН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"/>
          <p:cNvSpPr txBox="1"/>
          <p:nvPr/>
        </p:nvSpPr>
        <p:spPr>
          <a:xfrm>
            <a:off x="6238087" y="1921549"/>
            <a:ext cx="4683399" cy="396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Що я вмію робити добре?</a:t>
            </a:r>
            <a:endParaRPr/>
          </a:p>
        </p:txBody>
      </p:sp>
      <p:sp>
        <p:nvSpPr>
          <p:cNvPr id="208" name="Google Shape;208;p4"/>
          <p:cNvSpPr/>
          <p:nvPr/>
        </p:nvSpPr>
        <p:spPr>
          <a:xfrm>
            <a:off x="266519" y="1973833"/>
            <a:ext cx="7320628" cy="6339334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26972" r="-26972" t="0"/>
            </a:stretch>
          </a:blipFill>
          <a:ln>
            <a:noFill/>
          </a:ln>
        </p:spPr>
      </p:sp>
      <p:grpSp>
        <p:nvGrpSpPr>
          <p:cNvPr id="209" name="Google Shape;209;p4"/>
          <p:cNvGrpSpPr/>
          <p:nvPr/>
        </p:nvGrpSpPr>
        <p:grpSpPr>
          <a:xfrm rot="-5400000">
            <a:off x="17584627" y="8989798"/>
            <a:ext cx="1406743" cy="1579230"/>
            <a:chOff x="0" y="0"/>
            <a:chExt cx="765266" cy="859099"/>
          </a:xfrm>
        </p:grpSpPr>
        <p:sp>
          <p:nvSpPr>
            <p:cNvPr id="210" name="Google Shape;210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2" name="Google Shape;212;p4"/>
          <p:cNvGrpSpPr/>
          <p:nvPr/>
        </p:nvGrpSpPr>
        <p:grpSpPr>
          <a:xfrm rot="-5400000">
            <a:off x="486301" y="7908024"/>
            <a:ext cx="606630" cy="639677"/>
            <a:chOff x="0" y="0"/>
            <a:chExt cx="770809" cy="812800"/>
          </a:xfrm>
        </p:grpSpPr>
        <p:sp>
          <p:nvSpPr>
            <p:cNvPr id="213" name="Google Shape;213;p4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214" name="Google Shape;214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" name="Google Shape;215;p4"/>
          <p:cNvGrpSpPr/>
          <p:nvPr/>
        </p:nvGrpSpPr>
        <p:grpSpPr>
          <a:xfrm rot="-5400000">
            <a:off x="-703373" y="-615083"/>
            <a:ext cx="1406743" cy="1579230"/>
            <a:chOff x="0" y="0"/>
            <a:chExt cx="765266" cy="859099"/>
          </a:xfrm>
        </p:grpSpPr>
        <p:sp>
          <p:nvSpPr>
            <p:cNvPr id="216" name="Google Shape;216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4"/>
          <p:cNvGrpSpPr/>
          <p:nvPr/>
        </p:nvGrpSpPr>
        <p:grpSpPr>
          <a:xfrm rot="-5400000">
            <a:off x="16009795" y="7496886"/>
            <a:ext cx="1216374" cy="1282637"/>
            <a:chOff x="0" y="0"/>
            <a:chExt cx="770809" cy="812800"/>
          </a:xfrm>
        </p:grpSpPr>
        <p:sp>
          <p:nvSpPr>
            <p:cNvPr id="219" name="Google Shape;219;p4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220" name="Google Shape;220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1" name="Google Shape;221;p4"/>
          <p:cNvGrpSpPr/>
          <p:nvPr/>
        </p:nvGrpSpPr>
        <p:grpSpPr>
          <a:xfrm rot="-5400000">
            <a:off x="11988893" y="8922353"/>
            <a:ext cx="937300" cy="1052227"/>
            <a:chOff x="0" y="0"/>
            <a:chExt cx="765266" cy="859099"/>
          </a:xfrm>
        </p:grpSpPr>
        <p:sp>
          <p:nvSpPr>
            <p:cNvPr id="222" name="Google Shape;222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" name="Google Shape;224;p4"/>
          <p:cNvGrpSpPr/>
          <p:nvPr/>
        </p:nvGrpSpPr>
        <p:grpSpPr>
          <a:xfrm rot="-5400000">
            <a:off x="13042925" y="8672991"/>
            <a:ext cx="3432593" cy="3619587"/>
            <a:chOff x="0" y="0"/>
            <a:chExt cx="770809" cy="812800"/>
          </a:xfrm>
        </p:grpSpPr>
        <p:sp>
          <p:nvSpPr>
            <p:cNvPr id="225" name="Google Shape;225;p4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226" name="Google Shape;226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7" name="Google Shape;227;p4"/>
          <p:cNvGrpSpPr/>
          <p:nvPr/>
        </p:nvGrpSpPr>
        <p:grpSpPr>
          <a:xfrm rot="-5400000">
            <a:off x="5483861" y="1822696"/>
            <a:ext cx="608594" cy="683216"/>
            <a:chOff x="0" y="0"/>
            <a:chExt cx="765266" cy="859099"/>
          </a:xfrm>
        </p:grpSpPr>
        <p:sp>
          <p:nvSpPr>
            <p:cNvPr id="228" name="Google Shape;228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0" name="Google Shape;230;p4"/>
          <p:cNvGrpSpPr/>
          <p:nvPr/>
        </p:nvGrpSpPr>
        <p:grpSpPr>
          <a:xfrm rot="-5400000">
            <a:off x="1366048" y="903862"/>
            <a:ext cx="569759" cy="600797"/>
            <a:chOff x="0" y="0"/>
            <a:chExt cx="770809" cy="812800"/>
          </a:xfrm>
        </p:grpSpPr>
        <p:sp>
          <p:nvSpPr>
            <p:cNvPr id="231" name="Google Shape;231;p4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232" name="Google Shape;232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3" name="Google Shape;233;p4"/>
          <p:cNvSpPr txBox="1"/>
          <p:nvPr/>
        </p:nvSpPr>
        <p:spPr>
          <a:xfrm>
            <a:off x="8468933" y="276443"/>
            <a:ext cx="90294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899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Сильні сторони</a:t>
            </a:r>
            <a:endParaRPr sz="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4" name="Google Shape;234;p4"/>
          <p:cNvSpPr txBox="1"/>
          <p:nvPr/>
        </p:nvSpPr>
        <p:spPr>
          <a:xfrm>
            <a:off x="6617540" y="2538242"/>
            <a:ext cx="3702787" cy="8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Які речі люди цінують в мені?</a:t>
            </a:r>
            <a:endParaRPr/>
          </a:p>
        </p:txBody>
      </p:sp>
      <p:sp>
        <p:nvSpPr>
          <p:cNvPr id="235" name="Google Shape;235;p4"/>
          <p:cNvSpPr txBox="1"/>
          <p:nvPr/>
        </p:nvSpPr>
        <p:spPr>
          <a:xfrm>
            <a:off x="12644628" y="2270164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1.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36" name="Google Shape;236;p4"/>
          <p:cNvSpPr txBox="1"/>
          <p:nvPr/>
        </p:nvSpPr>
        <p:spPr>
          <a:xfrm>
            <a:off x="7101838" y="3360141"/>
            <a:ext cx="3702787" cy="8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Які у мене професійні досягнення?</a:t>
            </a:r>
            <a:endParaRPr/>
          </a:p>
        </p:txBody>
      </p:sp>
      <p:sp>
        <p:nvSpPr>
          <p:cNvPr id="237" name="Google Shape;237;p4"/>
          <p:cNvSpPr txBox="1"/>
          <p:nvPr/>
        </p:nvSpPr>
        <p:spPr>
          <a:xfrm>
            <a:off x="7656604" y="4674777"/>
            <a:ext cx="3702787" cy="8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Які переваги мені дає моя освіта?</a:t>
            </a:r>
            <a:endParaRPr/>
          </a:p>
        </p:txBody>
      </p:sp>
      <p:sp>
        <p:nvSpPr>
          <p:cNvPr id="238" name="Google Shape;238;p4"/>
          <p:cNvSpPr txBox="1"/>
          <p:nvPr/>
        </p:nvSpPr>
        <p:spPr>
          <a:xfrm>
            <a:off x="12644628" y="2833014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2.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_____________________________</a:t>
            </a:r>
            <a:endParaRPr/>
          </a:p>
        </p:txBody>
      </p:sp>
      <p:sp>
        <p:nvSpPr>
          <p:cNvPr id="239" name="Google Shape;239;p4"/>
          <p:cNvSpPr txBox="1"/>
          <p:nvPr/>
        </p:nvSpPr>
        <p:spPr>
          <a:xfrm>
            <a:off x="12644628" y="3421611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3.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0" name="Google Shape;240;p4"/>
          <p:cNvSpPr txBox="1"/>
          <p:nvPr/>
        </p:nvSpPr>
        <p:spPr>
          <a:xfrm>
            <a:off x="12644628" y="3961043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4.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_____________________________</a:t>
            </a:r>
            <a:endParaRPr/>
          </a:p>
        </p:txBody>
      </p:sp>
      <p:sp>
        <p:nvSpPr>
          <p:cNvPr id="241" name="Google Shape;241;p4"/>
          <p:cNvSpPr txBox="1"/>
          <p:nvPr/>
        </p:nvSpPr>
        <p:spPr>
          <a:xfrm>
            <a:off x="12644628" y="4557943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5.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2" name="Google Shape;242;p4"/>
          <p:cNvSpPr txBox="1"/>
          <p:nvPr/>
        </p:nvSpPr>
        <p:spPr>
          <a:xfrm>
            <a:off x="12644628" y="5718717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7.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3" name="Google Shape;243;p4"/>
          <p:cNvSpPr txBox="1"/>
          <p:nvPr/>
        </p:nvSpPr>
        <p:spPr>
          <a:xfrm>
            <a:off x="12644628" y="5140867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6.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4" name="Google Shape;244;p4"/>
          <p:cNvSpPr txBox="1"/>
          <p:nvPr/>
        </p:nvSpPr>
        <p:spPr>
          <a:xfrm>
            <a:off x="12644628" y="6258467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8.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5" name="Google Shape;245;p4"/>
          <p:cNvSpPr txBox="1"/>
          <p:nvPr/>
        </p:nvSpPr>
        <p:spPr>
          <a:xfrm>
            <a:off x="12644628" y="6796942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9.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46" name="Google Shape;246;p4"/>
          <p:cNvSpPr txBox="1"/>
          <p:nvPr/>
        </p:nvSpPr>
        <p:spPr>
          <a:xfrm>
            <a:off x="7387485" y="5728242"/>
            <a:ext cx="4743924" cy="123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Які позитивні риси виділяються в моїй поведінці та в моїй роботі?</a:t>
            </a:r>
            <a:endParaRPr/>
          </a:p>
        </p:txBody>
      </p:sp>
      <p:sp>
        <p:nvSpPr>
          <p:cNvPr id="247" name="Google Shape;247;p4"/>
          <p:cNvSpPr txBox="1"/>
          <p:nvPr/>
        </p:nvSpPr>
        <p:spPr>
          <a:xfrm>
            <a:off x="6921304" y="7103298"/>
            <a:ext cx="5210104" cy="8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Які три кращі фізичних ознаки, які люди помічають у мене?</a:t>
            </a:r>
            <a:endParaRPr/>
          </a:p>
        </p:txBody>
      </p:sp>
      <p:grpSp>
        <p:nvGrpSpPr>
          <p:cNvPr id="248" name="Google Shape;248;p4"/>
          <p:cNvGrpSpPr/>
          <p:nvPr/>
        </p:nvGrpSpPr>
        <p:grpSpPr>
          <a:xfrm rot="-5400000">
            <a:off x="6941242" y="4869881"/>
            <a:ext cx="608594" cy="683216"/>
            <a:chOff x="0" y="0"/>
            <a:chExt cx="765266" cy="859099"/>
          </a:xfrm>
        </p:grpSpPr>
        <p:sp>
          <p:nvSpPr>
            <p:cNvPr id="249" name="Google Shape;249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1" name="Google Shape;251;p4"/>
          <p:cNvGrpSpPr/>
          <p:nvPr/>
        </p:nvGrpSpPr>
        <p:grpSpPr>
          <a:xfrm rot="-5400000">
            <a:off x="6455932" y="6316776"/>
            <a:ext cx="608594" cy="683216"/>
            <a:chOff x="0" y="0"/>
            <a:chExt cx="765266" cy="859099"/>
          </a:xfrm>
        </p:grpSpPr>
        <p:sp>
          <p:nvSpPr>
            <p:cNvPr id="252" name="Google Shape;252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4" name="Google Shape;254;p4"/>
          <p:cNvGrpSpPr/>
          <p:nvPr/>
        </p:nvGrpSpPr>
        <p:grpSpPr>
          <a:xfrm rot="-5400000">
            <a:off x="5933790" y="7188409"/>
            <a:ext cx="608594" cy="683216"/>
            <a:chOff x="0" y="0"/>
            <a:chExt cx="765266" cy="859099"/>
          </a:xfrm>
        </p:grpSpPr>
        <p:sp>
          <p:nvSpPr>
            <p:cNvPr id="255" name="Google Shape;255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7" name="Google Shape;257;p4"/>
          <p:cNvGrpSpPr/>
          <p:nvPr/>
        </p:nvGrpSpPr>
        <p:grpSpPr>
          <a:xfrm rot="-5400000">
            <a:off x="5825470" y="2539031"/>
            <a:ext cx="608594" cy="683216"/>
            <a:chOff x="0" y="0"/>
            <a:chExt cx="765266" cy="859099"/>
          </a:xfrm>
        </p:grpSpPr>
        <p:sp>
          <p:nvSpPr>
            <p:cNvPr id="258" name="Google Shape;258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0" name="Google Shape;260;p4"/>
          <p:cNvGrpSpPr/>
          <p:nvPr/>
        </p:nvGrpSpPr>
        <p:grpSpPr>
          <a:xfrm rot="-5400000">
            <a:off x="6313243" y="3465705"/>
            <a:ext cx="608594" cy="683216"/>
            <a:chOff x="0" y="0"/>
            <a:chExt cx="765266" cy="859099"/>
          </a:xfrm>
        </p:grpSpPr>
        <p:sp>
          <p:nvSpPr>
            <p:cNvPr id="261" name="Google Shape;261;p4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3" name="Google Shape;263;p4"/>
          <p:cNvGrpSpPr/>
          <p:nvPr/>
        </p:nvGrpSpPr>
        <p:grpSpPr>
          <a:xfrm rot="-5400000">
            <a:off x="5323362" y="7852904"/>
            <a:ext cx="555496" cy="683216"/>
            <a:chOff x="0" y="0"/>
            <a:chExt cx="698500" cy="859099"/>
          </a:xfrm>
        </p:grpSpPr>
        <p:sp>
          <p:nvSpPr>
            <p:cNvPr id="264" name="Google Shape;264;p4"/>
            <p:cNvSpPr/>
            <p:nvPr/>
          </p:nvSpPr>
          <p:spPr>
            <a:xfrm>
              <a:off x="0" y="0"/>
              <a:ext cx="688713" cy="859099"/>
            </a:xfrm>
            <a:custGeom>
              <a:rect b="b" l="l" r="r" t="t"/>
              <a:pathLst>
                <a:path extrusionOk="0" h="859099" w="688713">
                  <a:moveTo>
                    <a:pt x="344356" y="0"/>
                  </a:moveTo>
                  <a:lnTo>
                    <a:pt x="688713" y="203200"/>
                  </a:lnTo>
                  <a:lnTo>
                    <a:pt x="688713" y="655900"/>
                  </a:lnTo>
                  <a:lnTo>
                    <a:pt x="344356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44356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4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6" name="Google Shape;266;p4"/>
          <p:cNvSpPr txBox="1"/>
          <p:nvPr/>
        </p:nvSpPr>
        <p:spPr>
          <a:xfrm>
            <a:off x="6129767" y="8023860"/>
            <a:ext cx="6756463" cy="123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Як я можу використовувати мої позитивні риси, щоб досягти того, що я хотів досягти?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5"/>
          <p:cNvGrpSpPr/>
          <p:nvPr/>
        </p:nvGrpSpPr>
        <p:grpSpPr>
          <a:xfrm rot="-5400000">
            <a:off x="14115713" y="270681"/>
            <a:ext cx="4061656" cy="4282919"/>
            <a:chOff x="0" y="0"/>
            <a:chExt cx="770809" cy="812800"/>
          </a:xfrm>
        </p:grpSpPr>
        <p:sp>
          <p:nvSpPr>
            <p:cNvPr id="272" name="Google Shape;272;p5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273" name="Google Shape;273;p5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4" name="Google Shape;274;p5"/>
          <p:cNvSpPr/>
          <p:nvPr/>
        </p:nvSpPr>
        <p:spPr>
          <a:xfrm>
            <a:off x="8991600" y="912645"/>
            <a:ext cx="8237187" cy="7133033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8211" r="-8211" t="0"/>
            </a:stretch>
          </a:blipFill>
          <a:ln>
            <a:noFill/>
          </a:ln>
        </p:spPr>
      </p:sp>
      <p:grpSp>
        <p:nvGrpSpPr>
          <p:cNvPr id="275" name="Google Shape;275;p5"/>
          <p:cNvGrpSpPr/>
          <p:nvPr/>
        </p:nvGrpSpPr>
        <p:grpSpPr>
          <a:xfrm rot="-5400000">
            <a:off x="8762921" y="6467863"/>
            <a:ext cx="3089605" cy="3595177"/>
            <a:chOff x="0" y="0"/>
            <a:chExt cx="698500" cy="812800"/>
          </a:xfrm>
        </p:grpSpPr>
        <p:sp>
          <p:nvSpPr>
            <p:cNvPr id="276" name="Google Shape;276;p5"/>
            <p:cNvSpPr/>
            <p:nvPr/>
          </p:nvSpPr>
          <p:spPr>
            <a:xfrm>
              <a:off x="0" y="0"/>
              <a:ext cx="698500" cy="812800"/>
            </a:xfrm>
            <a:custGeom>
              <a:rect b="b" l="l" r="r" t="t"/>
              <a:pathLst>
                <a:path extrusionOk="0" h="812800" w="69850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5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8" name="Google Shape;278;p5"/>
          <p:cNvGrpSpPr/>
          <p:nvPr/>
        </p:nvGrpSpPr>
        <p:grpSpPr>
          <a:xfrm rot="-5400000">
            <a:off x="11234416" y="9302233"/>
            <a:ext cx="616202" cy="649770"/>
            <a:chOff x="0" y="0"/>
            <a:chExt cx="770809" cy="812800"/>
          </a:xfrm>
        </p:grpSpPr>
        <p:sp>
          <p:nvSpPr>
            <p:cNvPr id="279" name="Google Shape;279;p5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280" name="Google Shape;280;p5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1" name="Google Shape;281;p5"/>
          <p:cNvSpPr txBox="1"/>
          <p:nvPr/>
        </p:nvSpPr>
        <p:spPr>
          <a:xfrm>
            <a:off x="583847" y="691804"/>
            <a:ext cx="103572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85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Слабкі сторони</a:t>
            </a:r>
            <a:endParaRPr sz="785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" name="Google Shape;282;p5"/>
          <p:cNvSpPr txBox="1"/>
          <p:nvPr/>
        </p:nvSpPr>
        <p:spPr>
          <a:xfrm>
            <a:off x="376047" y="2215872"/>
            <a:ext cx="8396462" cy="445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Що я найбільше боюся, особисто і професійно?</a:t>
            </a:r>
            <a:endParaRPr/>
          </a:p>
        </p:txBody>
      </p:sp>
      <p:sp>
        <p:nvSpPr>
          <p:cNvPr id="283" name="Google Shape;283;p5"/>
          <p:cNvSpPr txBox="1"/>
          <p:nvPr/>
        </p:nvSpPr>
        <p:spPr>
          <a:xfrm>
            <a:off x="376047" y="2770783"/>
            <a:ext cx="9469123" cy="969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речі я уникаю робити, бо у мене є почуття страху або побоювання робити це?</a:t>
            </a:r>
            <a:endParaRPr/>
          </a:p>
        </p:txBody>
      </p:sp>
      <p:sp>
        <p:nvSpPr>
          <p:cNvPr id="284" name="Google Shape;284;p5"/>
          <p:cNvSpPr txBox="1"/>
          <p:nvPr/>
        </p:nvSpPr>
        <p:spPr>
          <a:xfrm>
            <a:off x="376050" y="4033975"/>
            <a:ext cx="83964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якості в мені заважають діяти проти того, що мене не влаштовує?</a:t>
            </a:r>
            <a:endParaRPr/>
          </a:p>
        </p:txBody>
      </p:sp>
      <p:sp>
        <p:nvSpPr>
          <p:cNvPr id="285" name="Google Shape;285;p5"/>
          <p:cNvSpPr txBox="1"/>
          <p:nvPr/>
        </p:nvSpPr>
        <p:spPr>
          <a:xfrm>
            <a:off x="376050" y="5220744"/>
            <a:ext cx="94692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Чому люди ухиляються від моєї допомоги?</a:t>
            </a:r>
            <a:endParaRPr/>
          </a:p>
        </p:txBody>
      </p:sp>
      <p:sp>
        <p:nvSpPr>
          <p:cNvPr id="286" name="Google Shape;286;p5"/>
          <p:cNvSpPr txBox="1"/>
          <p:nvPr/>
        </p:nvSpPr>
        <p:spPr>
          <a:xfrm>
            <a:off x="12486367" y="7527964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1" marL="43180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87" name="Google Shape;287;p5"/>
          <p:cNvSpPr txBox="1"/>
          <p:nvPr/>
        </p:nvSpPr>
        <p:spPr>
          <a:xfrm>
            <a:off x="12486367" y="8090814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1" marL="43180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88" name="Google Shape;288;p5"/>
          <p:cNvSpPr txBox="1"/>
          <p:nvPr/>
        </p:nvSpPr>
        <p:spPr>
          <a:xfrm>
            <a:off x="12486367" y="8679411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1" marL="43180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89" name="Google Shape;289;p5"/>
          <p:cNvSpPr txBox="1"/>
          <p:nvPr/>
        </p:nvSpPr>
        <p:spPr>
          <a:xfrm>
            <a:off x="12486367" y="9218843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1" marL="43180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90" name="Google Shape;290;p5"/>
          <p:cNvSpPr txBox="1"/>
          <p:nvPr/>
        </p:nvSpPr>
        <p:spPr>
          <a:xfrm>
            <a:off x="12486367" y="9815743"/>
            <a:ext cx="4614672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1" marL="43180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291" name="Google Shape;291;p5"/>
          <p:cNvSpPr txBox="1"/>
          <p:nvPr/>
        </p:nvSpPr>
        <p:spPr>
          <a:xfrm>
            <a:off x="376075" y="5885752"/>
            <a:ext cx="9469200" cy="15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Чи я дійсно вірю в речі, які люди говорять про мене і як це впливає на мою загальну поведінку й особистість?</a:t>
            </a:r>
            <a:endParaRPr/>
          </a:p>
        </p:txBody>
      </p:sp>
      <p:sp>
        <p:nvSpPr>
          <p:cNvPr id="292" name="Google Shape;292;p5"/>
          <p:cNvSpPr txBox="1"/>
          <p:nvPr/>
        </p:nvSpPr>
        <p:spPr>
          <a:xfrm>
            <a:off x="376050" y="7629225"/>
            <a:ext cx="94692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Чи легко я сприймаю те, що люди говорять </a:t>
            </a:r>
            <a:endParaRPr/>
          </a:p>
          <a:p>
            <a:pPr indent="0" lvl="0" marL="628650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про мене під приводом дати мені</a:t>
            </a:r>
            <a:r>
              <a:rPr lang="en-US" sz="2732">
                <a:latin typeface="Arimo"/>
                <a:ea typeface="Arimo"/>
                <a:cs typeface="Arimo"/>
                <a:sym typeface="Arimo"/>
              </a:rPr>
              <a:t> </a:t>
            </a: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«пораду»?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6"/>
          <p:cNvSpPr/>
          <p:nvPr/>
        </p:nvSpPr>
        <p:spPr>
          <a:xfrm>
            <a:off x="343417" y="2495992"/>
            <a:ext cx="7679334" cy="664995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738" l="0" r="0" t="-7738"/>
            </a:stretch>
          </a:blipFill>
          <a:ln>
            <a:noFill/>
          </a:ln>
        </p:spPr>
      </p:sp>
      <p:grpSp>
        <p:nvGrpSpPr>
          <p:cNvPr id="298" name="Google Shape;298;p6"/>
          <p:cNvGrpSpPr/>
          <p:nvPr/>
        </p:nvGrpSpPr>
        <p:grpSpPr>
          <a:xfrm rot="-5400000">
            <a:off x="-1731759" y="-2867974"/>
            <a:ext cx="4974202" cy="5735948"/>
            <a:chOff x="0" y="0"/>
            <a:chExt cx="744130" cy="858085"/>
          </a:xfrm>
        </p:grpSpPr>
        <p:sp>
          <p:nvSpPr>
            <p:cNvPr id="299" name="Google Shape;299;p6"/>
            <p:cNvSpPr/>
            <p:nvPr/>
          </p:nvSpPr>
          <p:spPr>
            <a:xfrm>
              <a:off x="0" y="0"/>
              <a:ext cx="744130" cy="858085"/>
            </a:xfrm>
            <a:custGeom>
              <a:rect b="b" l="l" r="r" t="t"/>
              <a:pathLst>
                <a:path extrusionOk="0" h="858085" w="744130">
                  <a:moveTo>
                    <a:pt x="372065" y="0"/>
                  </a:moveTo>
                  <a:lnTo>
                    <a:pt x="744130" y="203200"/>
                  </a:lnTo>
                  <a:lnTo>
                    <a:pt x="744130" y="654885"/>
                  </a:lnTo>
                  <a:lnTo>
                    <a:pt x="372065" y="858085"/>
                  </a:lnTo>
                  <a:lnTo>
                    <a:pt x="0" y="654885"/>
                  </a:lnTo>
                  <a:lnTo>
                    <a:pt x="0" y="203200"/>
                  </a:lnTo>
                  <a:lnTo>
                    <a:pt x="37206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300" name="Google Shape;300;p6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1" name="Google Shape;301;p6"/>
          <p:cNvGrpSpPr/>
          <p:nvPr/>
        </p:nvGrpSpPr>
        <p:grpSpPr>
          <a:xfrm rot="-5400000">
            <a:off x="7264938" y="7262356"/>
            <a:ext cx="1515627" cy="1718159"/>
            <a:chOff x="0" y="0"/>
            <a:chExt cx="756936" cy="858085"/>
          </a:xfrm>
        </p:grpSpPr>
        <p:sp>
          <p:nvSpPr>
            <p:cNvPr id="302" name="Google Shape;302;p6"/>
            <p:cNvSpPr/>
            <p:nvPr/>
          </p:nvSpPr>
          <p:spPr>
            <a:xfrm>
              <a:off x="0" y="0"/>
              <a:ext cx="756936" cy="858085"/>
            </a:xfrm>
            <a:custGeom>
              <a:rect b="b" l="l" r="r" t="t"/>
              <a:pathLst>
                <a:path extrusionOk="0" h="858085" w="756936">
                  <a:moveTo>
                    <a:pt x="378468" y="0"/>
                  </a:moveTo>
                  <a:lnTo>
                    <a:pt x="756936" y="203200"/>
                  </a:lnTo>
                  <a:lnTo>
                    <a:pt x="756936" y="654885"/>
                  </a:lnTo>
                  <a:lnTo>
                    <a:pt x="378468" y="858085"/>
                  </a:lnTo>
                  <a:lnTo>
                    <a:pt x="0" y="654885"/>
                  </a:lnTo>
                  <a:lnTo>
                    <a:pt x="0" y="203200"/>
                  </a:lnTo>
                  <a:lnTo>
                    <a:pt x="378468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6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4" name="Google Shape;304;p6"/>
          <p:cNvGrpSpPr/>
          <p:nvPr/>
        </p:nvGrpSpPr>
        <p:grpSpPr>
          <a:xfrm rot="-5400000">
            <a:off x="8521109" y="6301824"/>
            <a:ext cx="721442" cy="831924"/>
            <a:chOff x="0" y="0"/>
            <a:chExt cx="744130" cy="858085"/>
          </a:xfrm>
        </p:grpSpPr>
        <p:sp>
          <p:nvSpPr>
            <p:cNvPr id="305" name="Google Shape;305;p6"/>
            <p:cNvSpPr/>
            <p:nvPr/>
          </p:nvSpPr>
          <p:spPr>
            <a:xfrm>
              <a:off x="0" y="0"/>
              <a:ext cx="744130" cy="858085"/>
            </a:xfrm>
            <a:custGeom>
              <a:rect b="b" l="l" r="r" t="t"/>
              <a:pathLst>
                <a:path extrusionOk="0" h="858085" w="744130">
                  <a:moveTo>
                    <a:pt x="372065" y="0"/>
                  </a:moveTo>
                  <a:lnTo>
                    <a:pt x="744130" y="203200"/>
                  </a:lnTo>
                  <a:lnTo>
                    <a:pt x="744130" y="654885"/>
                  </a:lnTo>
                  <a:lnTo>
                    <a:pt x="372065" y="858085"/>
                  </a:lnTo>
                  <a:lnTo>
                    <a:pt x="0" y="654885"/>
                  </a:lnTo>
                  <a:lnTo>
                    <a:pt x="0" y="203200"/>
                  </a:lnTo>
                  <a:lnTo>
                    <a:pt x="3720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306" name="Google Shape;306;p6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7" name="Google Shape;307;p6"/>
          <p:cNvSpPr txBox="1"/>
          <p:nvPr/>
        </p:nvSpPr>
        <p:spPr>
          <a:xfrm>
            <a:off x="10844451" y="181237"/>
            <a:ext cx="70476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85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Можливості</a:t>
            </a:r>
            <a:endParaRPr sz="785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8" name="Google Shape;308;p6"/>
          <p:cNvSpPr txBox="1"/>
          <p:nvPr/>
        </p:nvSpPr>
        <p:spPr>
          <a:xfrm>
            <a:off x="9143900" y="1407450"/>
            <a:ext cx="87483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7307" lvl="1" marL="800100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 я можу дізнатися про способи роботи над моїми недоліками?</a:t>
            </a:r>
            <a:endParaRPr/>
          </a:p>
        </p:txBody>
      </p:sp>
      <p:sp>
        <p:nvSpPr>
          <p:cNvPr id="309" name="Google Shape;309;p6"/>
          <p:cNvSpPr txBox="1"/>
          <p:nvPr/>
        </p:nvSpPr>
        <p:spPr>
          <a:xfrm>
            <a:off x="9297800" y="2454673"/>
            <a:ext cx="87483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Що я можу зробити, щоб виділити мої сильні сторони?</a:t>
            </a:r>
            <a:endParaRPr/>
          </a:p>
        </p:txBody>
      </p:sp>
      <p:sp>
        <p:nvSpPr>
          <p:cNvPr id="310" name="Google Shape;310;p6"/>
          <p:cNvSpPr txBox="1"/>
          <p:nvPr/>
        </p:nvSpPr>
        <p:spPr>
          <a:xfrm>
            <a:off x="9297800" y="3548175"/>
            <a:ext cx="87483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Хто ті люди, до яких я можу звернутися за допомогою для усунення моїх недоліків?</a:t>
            </a:r>
            <a:endParaRPr/>
          </a:p>
        </p:txBody>
      </p:sp>
      <p:sp>
        <p:nvSpPr>
          <p:cNvPr id="311" name="Google Shape;311;p6"/>
          <p:cNvSpPr txBox="1"/>
          <p:nvPr/>
        </p:nvSpPr>
        <p:spPr>
          <a:xfrm>
            <a:off x="9297800" y="4641676"/>
            <a:ext cx="87483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у мене є можливості, для того, щоб показати свої професійні якості колегам і начальству?</a:t>
            </a:r>
            <a:endParaRPr/>
          </a:p>
        </p:txBody>
      </p:sp>
      <p:sp>
        <p:nvSpPr>
          <p:cNvPr id="312" name="Google Shape;312;p6"/>
          <p:cNvSpPr txBox="1"/>
          <p:nvPr/>
        </p:nvSpPr>
        <p:spPr>
          <a:xfrm>
            <a:off x="10665554" y="9648437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13" name="Google Shape;313;p6"/>
          <p:cNvSpPr txBox="1"/>
          <p:nvPr/>
        </p:nvSpPr>
        <p:spPr>
          <a:xfrm>
            <a:off x="10665554" y="7272818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14" name="Google Shape;314;p6"/>
          <p:cNvSpPr txBox="1"/>
          <p:nvPr/>
        </p:nvSpPr>
        <p:spPr>
          <a:xfrm>
            <a:off x="10665554" y="7869717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15" name="Google Shape;315;p6"/>
          <p:cNvSpPr txBox="1"/>
          <p:nvPr/>
        </p:nvSpPr>
        <p:spPr>
          <a:xfrm>
            <a:off x="10665554" y="8462624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16" name="Google Shape;316;p6"/>
          <p:cNvSpPr txBox="1"/>
          <p:nvPr/>
        </p:nvSpPr>
        <p:spPr>
          <a:xfrm>
            <a:off x="10665554" y="9055531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17" name="Google Shape;317;p6"/>
          <p:cNvSpPr txBox="1"/>
          <p:nvPr/>
        </p:nvSpPr>
        <p:spPr>
          <a:xfrm>
            <a:off x="9297800" y="5650875"/>
            <a:ext cx="8748300" cy="15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Кому і яким чином я можу допомогти у виконанні їх роботи, щоб показати, що я можу бути активним і корисним?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7"/>
          <p:cNvSpPr/>
          <p:nvPr/>
        </p:nvSpPr>
        <p:spPr>
          <a:xfrm>
            <a:off x="480042" y="2858728"/>
            <a:ext cx="6276081" cy="5434803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2282" r="-12282" t="0"/>
            </a:stretch>
          </a:blipFill>
          <a:ln>
            <a:noFill/>
          </a:ln>
        </p:spPr>
      </p:sp>
      <p:grpSp>
        <p:nvGrpSpPr>
          <p:cNvPr id="323" name="Google Shape;323;p7"/>
          <p:cNvGrpSpPr/>
          <p:nvPr/>
        </p:nvGrpSpPr>
        <p:grpSpPr>
          <a:xfrm rot="-5400000">
            <a:off x="4517231" y="6115438"/>
            <a:ext cx="2312889" cy="2596482"/>
            <a:chOff x="0" y="0"/>
            <a:chExt cx="765266" cy="859099"/>
          </a:xfrm>
        </p:grpSpPr>
        <p:sp>
          <p:nvSpPr>
            <p:cNvPr id="324" name="Google Shape;324;p7"/>
            <p:cNvSpPr/>
            <p:nvPr/>
          </p:nvSpPr>
          <p:spPr>
            <a:xfrm>
              <a:off x="0" y="0"/>
              <a:ext cx="765266" cy="859099"/>
            </a:xfrm>
            <a:custGeom>
              <a:rect b="b" l="l" r="r" t="t"/>
              <a:pathLst>
                <a:path extrusionOk="0" h="859099" w="765266">
                  <a:moveTo>
                    <a:pt x="382633" y="0"/>
                  </a:moveTo>
                  <a:lnTo>
                    <a:pt x="765266" y="203200"/>
                  </a:lnTo>
                  <a:lnTo>
                    <a:pt x="765266" y="655900"/>
                  </a:lnTo>
                  <a:lnTo>
                    <a:pt x="382633" y="859099"/>
                  </a:lnTo>
                  <a:lnTo>
                    <a:pt x="0" y="655900"/>
                  </a:lnTo>
                  <a:lnTo>
                    <a:pt x="0" y="203200"/>
                  </a:lnTo>
                  <a:lnTo>
                    <a:pt x="382633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flat" cmpd="sng" w="95250">
              <a:solidFill>
                <a:srgbClr val="CD050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7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6" name="Google Shape;326;p7"/>
          <p:cNvSpPr/>
          <p:nvPr/>
        </p:nvSpPr>
        <p:spPr>
          <a:xfrm>
            <a:off x="5580665" y="1436315"/>
            <a:ext cx="2350915" cy="2035787"/>
          </a:xfrm>
          <a:custGeom>
            <a:rect b="b" l="l" r="r" t="t"/>
            <a:pathLst>
              <a:path extrusionOk="0" h="3708400" w="4282440">
                <a:moveTo>
                  <a:pt x="3211830" y="0"/>
                </a:moveTo>
                <a:lnTo>
                  <a:pt x="1070610" y="0"/>
                </a:lnTo>
                <a:lnTo>
                  <a:pt x="0" y="1854200"/>
                </a:lnTo>
                <a:lnTo>
                  <a:pt x="1070610" y="3708400"/>
                </a:lnTo>
                <a:lnTo>
                  <a:pt x="3211830" y="3708400"/>
                </a:lnTo>
                <a:lnTo>
                  <a:pt x="4282440" y="185420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34969" r="-34968" t="0"/>
            </a:stretch>
          </a:blipFill>
          <a:ln>
            <a:noFill/>
          </a:ln>
        </p:spPr>
      </p:sp>
      <p:grpSp>
        <p:nvGrpSpPr>
          <p:cNvPr id="327" name="Google Shape;327;p7"/>
          <p:cNvGrpSpPr/>
          <p:nvPr/>
        </p:nvGrpSpPr>
        <p:grpSpPr>
          <a:xfrm rot="-5400000">
            <a:off x="702307" y="989872"/>
            <a:ext cx="1425508" cy="1503164"/>
            <a:chOff x="0" y="0"/>
            <a:chExt cx="770809" cy="812800"/>
          </a:xfrm>
        </p:grpSpPr>
        <p:sp>
          <p:nvSpPr>
            <p:cNvPr id="328" name="Google Shape;328;p7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CD0505"/>
            </a:solidFill>
            <a:ln>
              <a:noFill/>
            </a:ln>
          </p:spPr>
        </p:sp>
        <p:sp>
          <p:nvSpPr>
            <p:cNvPr id="329" name="Google Shape;329;p7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0" name="Google Shape;330;p7"/>
          <p:cNvGrpSpPr/>
          <p:nvPr/>
        </p:nvGrpSpPr>
        <p:grpSpPr>
          <a:xfrm rot="-5400000">
            <a:off x="7363331" y="8278464"/>
            <a:ext cx="553182" cy="583318"/>
            <a:chOff x="0" y="0"/>
            <a:chExt cx="770809" cy="812800"/>
          </a:xfrm>
        </p:grpSpPr>
        <p:sp>
          <p:nvSpPr>
            <p:cNvPr id="331" name="Google Shape;331;p7"/>
            <p:cNvSpPr/>
            <p:nvPr/>
          </p:nvSpPr>
          <p:spPr>
            <a:xfrm>
              <a:off x="0" y="0"/>
              <a:ext cx="770809" cy="812800"/>
            </a:xfrm>
            <a:custGeom>
              <a:rect b="b" l="l" r="r" t="t"/>
              <a:pathLst>
                <a:path extrusionOk="0" h="812800" w="770809">
                  <a:moveTo>
                    <a:pt x="385405" y="0"/>
                  </a:moveTo>
                  <a:lnTo>
                    <a:pt x="770809" y="203200"/>
                  </a:lnTo>
                  <a:lnTo>
                    <a:pt x="770809" y="609600"/>
                  </a:lnTo>
                  <a:lnTo>
                    <a:pt x="385405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854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332" name="Google Shape;332;p7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3" name="Google Shape;333;p7"/>
          <p:cNvGrpSpPr/>
          <p:nvPr/>
        </p:nvGrpSpPr>
        <p:grpSpPr>
          <a:xfrm rot="-5400000">
            <a:off x="8521109" y="6301824"/>
            <a:ext cx="721442" cy="831924"/>
            <a:chOff x="0" y="0"/>
            <a:chExt cx="744130" cy="858085"/>
          </a:xfrm>
        </p:grpSpPr>
        <p:sp>
          <p:nvSpPr>
            <p:cNvPr id="334" name="Google Shape;334;p7"/>
            <p:cNvSpPr/>
            <p:nvPr/>
          </p:nvSpPr>
          <p:spPr>
            <a:xfrm>
              <a:off x="0" y="0"/>
              <a:ext cx="744130" cy="858085"/>
            </a:xfrm>
            <a:custGeom>
              <a:rect b="b" l="l" r="r" t="t"/>
              <a:pathLst>
                <a:path extrusionOk="0" h="858085" w="744130">
                  <a:moveTo>
                    <a:pt x="372065" y="0"/>
                  </a:moveTo>
                  <a:lnTo>
                    <a:pt x="744130" y="203200"/>
                  </a:lnTo>
                  <a:lnTo>
                    <a:pt x="744130" y="654885"/>
                  </a:lnTo>
                  <a:lnTo>
                    <a:pt x="372065" y="858085"/>
                  </a:lnTo>
                  <a:lnTo>
                    <a:pt x="0" y="654885"/>
                  </a:lnTo>
                  <a:lnTo>
                    <a:pt x="0" y="203200"/>
                  </a:lnTo>
                  <a:lnTo>
                    <a:pt x="3720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335" name="Google Shape;335;p7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7"/>
          <p:cNvSpPr txBox="1"/>
          <p:nvPr/>
        </p:nvSpPr>
        <p:spPr>
          <a:xfrm>
            <a:off x="10895601" y="385762"/>
            <a:ext cx="70476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85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Загрози</a:t>
            </a:r>
            <a:endParaRPr sz="785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7"/>
          <p:cNvSpPr txBox="1"/>
          <p:nvPr/>
        </p:nvSpPr>
        <p:spPr>
          <a:xfrm>
            <a:off x="9144000" y="1595437"/>
            <a:ext cx="8748154" cy="969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Що заважає мені робити все можливе в тому, що я роблю?</a:t>
            </a:r>
            <a:endParaRPr/>
          </a:p>
        </p:txBody>
      </p:sp>
      <p:sp>
        <p:nvSpPr>
          <p:cNvPr id="338" name="Google Shape;338;p7"/>
          <p:cNvSpPr txBox="1"/>
          <p:nvPr/>
        </p:nvSpPr>
        <p:spPr>
          <a:xfrm>
            <a:off x="9144000" y="2708122"/>
            <a:ext cx="8748154" cy="4882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існують загрози в моєму професійному житті?</a:t>
            </a:r>
            <a:endParaRPr/>
          </a:p>
        </p:txBody>
      </p:sp>
      <p:sp>
        <p:nvSpPr>
          <p:cNvPr id="339" name="Google Shape;339;p7"/>
          <p:cNvSpPr txBox="1"/>
          <p:nvPr/>
        </p:nvSpPr>
        <p:spPr>
          <a:xfrm>
            <a:off x="9144000" y="3224933"/>
            <a:ext cx="8748154" cy="4882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загрози є в моїх особистих стосунках?</a:t>
            </a:r>
            <a:endParaRPr/>
          </a:p>
        </p:txBody>
      </p:sp>
      <p:sp>
        <p:nvSpPr>
          <p:cNvPr id="340" name="Google Shape;340;p7"/>
          <p:cNvSpPr txBox="1"/>
          <p:nvPr/>
        </p:nvSpPr>
        <p:spPr>
          <a:xfrm>
            <a:off x="9144000" y="3789686"/>
            <a:ext cx="87483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2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Які перешкоди існують для мого просування на роботі?</a:t>
            </a:r>
            <a:endParaRPr sz="2732"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341" name="Google Shape;341;p7"/>
          <p:cNvSpPr txBox="1"/>
          <p:nvPr/>
        </p:nvSpPr>
        <p:spPr>
          <a:xfrm>
            <a:off x="10665554" y="6140478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2" name="Google Shape;342;p7"/>
          <p:cNvSpPr txBox="1"/>
          <p:nvPr/>
        </p:nvSpPr>
        <p:spPr>
          <a:xfrm>
            <a:off x="10665554" y="6733385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3" name="Google Shape;343;p7"/>
          <p:cNvSpPr txBox="1"/>
          <p:nvPr/>
        </p:nvSpPr>
        <p:spPr>
          <a:xfrm>
            <a:off x="10665554" y="7272818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4" name="Google Shape;344;p7"/>
          <p:cNvSpPr txBox="1"/>
          <p:nvPr/>
        </p:nvSpPr>
        <p:spPr>
          <a:xfrm>
            <a:off x="10665554" y="7869717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5" name="Google Shape;345;p7"/>
          <p:cNvSpPr txBox="1"/>
          <p:nvPr/>
        </p:nvSpPr>
        <p:spPr>
          <a:xfrm>
            <a:off x="10665554" y="8462624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6" name="Google Shape;346;p7"/>
          <p:cNvSpPr txBox="1"/>
          <p:nvPr/>
        </p:nvSpPr>
        <p:spPr>
          <a:xfrm>
            <a:off x="10665554" y="9055531"/>
            <a:ext cx="6593746" cy="5071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8492" lvl="1" marL="616985" marR="0" rtl="0" algn="l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7"/>
              <a:buFont typeface="Arial"/>
              <a:buChar char="•"/>
            </a:pPr>
            <a:r>
              <a:rPr b="0" i="0" lang="en-US" sz="2857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_____________________________</a:t>
            </a:r>
            <a:endParaRPr/>
          </a:p>
        </p:txBody>
      </p:sp>
      <p:sp>
        <p:nvSpPr>
          <p:cNvPr id="347" name="Google Shape;347;p7"/>
          <p:cNvSpPr txBox="1"/>
          <p:nvPr/>
        </p:nvSpPr>
        <p:spPr>
          <a:xfrm>
            <a:off x="9144000" y="4865227"/>
            <a:ext cx="87483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930" lvl="1" marL="589863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32"/>
              <a:buFont typeface="Arial"/>
              <a:buChar char="•"/>
            </a:pPr>
            <a:r>
              <a:rPr b="0" i="0" lang="en-US" sz="2732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Хто мої прямі конкуренти на роботі?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Натусик</dc:creator>
</cp:coreProperties>
</file>