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Quattrocento Sans" panose="020B0502050000020003" pitchFamily="34" charset="0"/>
      <p:regular r:id="rId21"/>
      <p:bold r:id="rId22"/>
      <p:italic r:id="rId23"/>
      <p:boldItalic r:id="rId2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432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g8C+YU4jogLdzDWvvO4olVQ5TLg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56"/>
      </p:cViewPr>
      <p:guideLst>
        <p:guide orient="horz" pos="2160"/>
        <p:guide pos="34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aryta Oksanichenko" userId="853141fa-8494-4115-9d37-a42cf216975d" providerId="ADAL" clId="{F679E4AB-4712-4A7E-8580-E86BB5D043D3}"/>
    <pc:docChg chg="undo custSel modSld">
      <pc:chgData name="Margaryta Oksanichenko" userId="853141fa-8494-4115-9d37-a42cf216975d" providerId="ADAL" clId="{F679E4AB-4712-4A7E-8580-E86BB5D043D3}" dt="2023-12-14T11:01:14.416" v="24" actId="255"/>
      <pc:docMkLst>
        <pc:docMk/>
      </pc:docMkLst>
      <pc:sldChg chg="modSp mod">
        <pc:chgData name="Margaryta Oksanichenko" userId="853141fa-8494-4115-9d37-a42cf216975d" providerId="ADAL" clId="{F679E4AB-4712-4A7E-8580-E86BB5D043D3}" dt="2023-12-14T11:00:12.408" v="12" actId="20577"/>
        <pc:sldMkLst>
          <pc:docMk/>
          <pc:sldMk cId="0" sldId="256"/>
        </pc:sldMkLst>
        <pc:spChg chg="mod">
          <ac:chgData name="Margaryta Oksanichenko" userId="853141fa-8494-4115-9d37-a42cf216975d" providerId="ADAL" clId="{F679E4AB-4712-4A7E-8580-E86BB5D043D3}" dt="2023-12-14T11:00:12.408" v="12" actId="20577"/>
          <ac:spMkLst>
            <pc:docMk/>
            <pc:sldMk cId="0" sldId="256"/>
            <ac:spMk id="86" creationId="{00000000-0000-0000-0000-000000000000}"/>
          </ac:spMkLst>
        </pc:spChg>
      </pc:sldChg>
      <pc:sldChg chg="modSp mod">
        <pc:chgData name="Margaryta Oksanichenko" userId="853141fa-8494-4115-9d37-a42cf216975d" providerId="ADAL" clId="{F679E4AB-4712-4A7E-8580-E86BB5D043D3}" dt="2023-12-14T11:01:14.416" v="24" actId="255"/>
        <pc:sldMkLst>
          <pc:docMk/>
          <pc:sldMk cId="0" sldId="263"/>
        </pc:sldMkLst>
        <pc:spChg chg="mod">
          <ac:chgData name="Margaryta Oksanichenko" userId="853141fa-8494-4115-9d37-a42cf216975d" providerId="ADAL" clId="{F679E4AB-4712-4A7E-8580-E86BB5D043D3}" dt="2023-12-14T11:01:14.416" v="24" actId="255"/>
          <ac:spMkLst>
            <pc:docMk/>
            <pc:sldMk cId="0" sldId="263"/>
            <ac:spMk id="13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Google Shape;158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2" name="Google Shape;182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6" name="Google Shape;126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0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0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0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4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uk-UA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1982912"/>
            <a:ext cx="9935110" cy="4875088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5" name="Google Shape;85;p1" descr="people sitting near window having conversations"/>
          <p:cNvPicPr preferRelativeResize="0"/>
          <p:nvPr/>
        </p:nvPicPr>
        <p:blipFill rotWithShape="1">
          <a:blip r:embed="rId3">
            <a:alphaModFix/>
          </a:blip>
          <a:srcRect l="10666" t="599" r="-33" b="-599"/>
          <a:stretch/>
        </p:blipFill>
        <p:spPr>
          <a:xfrm flipH="1">
            <a:off x="3010325" y="0"/>
            <a:ext cx="9174824" cy="6904234"/>
          </a:xfrm>
          <a:prstGeom prst="homePlate">
            <a:avLst>
              <a:gd name="adj" fmla="val 101541"/>
            </a:avLst>
          </a:prstGeom>
          <a:noFill/>
          <a:ln>
            <a:noFill/>
          </a:ln>
        </p:spPr>
      </p:pic>
      <p:sp>
        <p:nvSpPr>
          <p:cNvPr id="86" name="Google Shape;86;p1"/>
          <p:cNvSpPr txBox="1">
            <a:spLocks noGrp="1"/>
          </p:cNvSpPr>
          <p:nvPr>
            <p:ph type="ctrTitle"/>
          </p:nvPr>
        </p:nvSpPr>
        <p:spPr>
          <a:xfrm rot="-1571825">
            <a:off x="2037871" y="751353"/>
            <a:ext cx="5876330" cy="16233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>
              <a:buClr>
                <a:srgbClr val="1E4E79"/>
              </a:buClr>
              <a:buSzPts val="4400"/>
            </a:pPr>
            <a:r>
              <a:rPr lang="uk-UA" sz="4400" b="1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СПІВБЕСІДА</a:t>
            </a:r>
            <a:r>
              <a:rPr lang="en-US" sz="4400" b="1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sz="4400" b="1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 РОБОТОДАВЦЕМ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0"/>
          <p:cNvSpPr txBox="1">
            <a:spLocks noGrp="1"/>
          </p:cNvSpPr>
          <p:nvPr>
            <p:ph type="title"/>
          </p:nvPr>
        </p:nvSpPr>
        <p:spPr>
          <a:xfrm>
            <a:off x="694266" y="-740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uk-UA" b="1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Способи заспокоїтися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0"/>
          <p:cNvSpPr txBox="1">
            <a:spLocks noGrp="1"/>
          </p:cNvSpPr>
          <p:nvPr>
            <p:ph type="body" idx="1"/>
          </p:nvPr>
        </p:nvSpPr>
        <p:spPr>
          <a:xfrm>
            <a:off x="211667" y="1058330"/>
            <a:ext cx="8638419" cy="52593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b="1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Спосіб 1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Сидячи або стоячи постарайтеся розслабити м’язи тіла і зосередити увагу на диханні.</a:t>
            </a:r>
            <a:endParaRPr sz="1600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На рахунок 1-2-3-4 робіть повільний глибокий вдих (при цьому живіт випинається вперед, а грудна клітка нерухома);</a:t>
            </a:r>
            <a:b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</a:b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на наступні чотири рахунки проводиться затримка дихання;</a:t>
            </a:r>
            <a:endParaRPr sz="1600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потім плавний видих на рахунок </a:t>
            </a:r>
            <a:b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</a:b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1-2-3-4-5-6;</a:t>
            </a:r>
            <a:endParaRPr sz="1600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знову затримка перед наступним вдихом на рахунок </a:t>
            </a:r>
            <a:b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</a:b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1-2-3-4.</a:t>
            </a:r>
            <a:endParaRPr sz="1600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cs typeface="Arial"/>
                <a:sym typeface="Arial"/>
              </a:rPr>
              <a:t>Вже через 3-5 хвилин такого дихання ви помітите, що ваш стан став помітно спокійніше.</a:t>
            </a:r>
            <a:endParaRPr sz="1600" dirty="0">
              <a:solidFill>
                <a:srgbClr val="1E4E79"/>
              </a:solidFill>
              <a:latin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endParaRPr sz="1600" dirty="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b="1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Спосіб 2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Уявіть, що перед вашим носом на відстані 10-15 см висить пушинка.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Дихайте тільки носом і так плавно, щоб пушинка НЕ коливалася.</a:t>
            </a:r>
            <a:endParaRPr sz="1600" b="1" dirty="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93311"/>
              <a:buNone/>
            </a:pPr>
            <a:endParaRPr sz="1600" b="1" dirty="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b="1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Спосіб 3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Оскільки під час хвилювання ми забуваємо робити нормальний видих: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глибоко видихніть;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затримайте дихання так довго, як зможете; 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зробіть кілька глибоких вдихів;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93311"/>
              <a:buNone/>
            </a:pPr>
            <a:r>
              <a:rPr lang="uk-UA" sz="16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знову затримайте дихання.</a:t>
            </a:r>
            <a:endParaRPr sz="16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0"/>
          <p:cNvSpPr/>
          <p:nvPr/>
        </p:nvSpPr>
        <p:spPr>
          <a:xfrm flipH="1">
            <a:off x="5418667" y="4402667"/>
            <a:ext cx="6772622" cy="2445400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5" name="Google Shape;155;p10"/>
          <p:cNvPicPr preferRelativeResize="0"/>
          <p:nvPr/>
        </p:nvPicPr>
        <p:blipFill>
          <a:blip r:embed="rId3"/>
          <a:srcRect l="21889" r="21889"/>
          <a:stretch/>
        </p:blipFill>
        <p:spPr>
          <a:xfrm>
            <a:off x="8681961" y="1524000"/>
            <a:ext cx="3298372" cy="3173369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 dirty="0">
                <a:solidFill>
                  <a:srgbClr val="1E4E7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Методи оцінки кандидатів</a:t>
            </a:r>
            <a:endParaRPr dirty="0"/>
          </a:p>
        </p:txBody>
      </p:sp>
      <p:sp>
        <p:nvSpPr>
          <p:cNvPr id="161" name="Google Shape;161;p11"/>
          <p:cNvSpPr txBox="1">
            <a:spLocks noGrp="1"/>
          </p:cNvSpPr>
          <p:nvPr>
            <p:ph type="body" idx="1"/>
          </p:nvPr>
        </p:nvSpPr>
        <p:spPr>
          <a:xfrm>
            <a:off x="838200" y="1690688"/>
            <a:ext cx="4245429" cy="49217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інтерв'ю за компетенціями;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кейс-інтерв’ю;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проєктивне</a:t>
            </a: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; 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структуроване; 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провокаційне; 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«головоломка»; 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стресове;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соціоніка;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тести; </a:t>
            </a:r>
            <a:endParaRPr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асесмент</a:t>
            </a:r>
            <a:r>
              <a:rPr lang="uk-UA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-центр; </a:t>
            </a:r>
            <a:endParaRPr sz="2400" dirty="0">
              <a:latin typeface="+mn-lt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None/>
            </a:pPr>
            <a:endParaRPr lang="ru-RU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11"/>
          <p:cNvSpPr/>
          <p:nvPr/>
        </p:nvSpPr>
        <p:spPr>
          <a:xfrm flipH="1">
            <a:off x="5418667" y="4402667"/>
            <a:ext cx="6772622" cy="2445400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3" name="Google Shape;163;p11" descr="text"/>
          <p:cNvPicPr preferRelativeResize="0"/>
          <p:nvPr/>
        </p:nvPicPr>
        <p:blipFill rotWithShape="1">
          <a:blip r:embed="rId3">
            <a:alphaModFix/>
          </a:blip>
          <a:srcRect l="22433" t="24626" r="30989" b="5542"/>
          <a:stretch/>
        </p:blipFill>
        <p:spPr>
          <a:xfrm>
            <a:off x="9153162" y="3620789"/>
            <a:ext cx="2123390" cy="2123388"/>
          </a:xfrm>
          <a:prstGeom prst="flowChartConnector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48CB07-315B-1AA9-2B23-9C166BFF0F9A}"/>
              </a:ext>
            </a:extLst>
          </p:cNvPr>
          <p:cNvSpPr txBox="1"/>
          <p:nvPr/>
        </p:nvSpPr>
        <p:spPr>
          <a:xfrm>
            <a:off x="5924551" y="1690688"/>
            <a:ext cx="4090306" cy="2727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None/>
            </a:pPr>
            <a:r>
              <a:rPr lang="ru-RU" sz="2400" b="1" i="1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Нетрадиційні</a:t>
            </a:r>
            <a:r>
              <a:rPr lang="ru-RU" sz="2400" b="1" i="1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 </a:t>
            </a:r>
            <a:r>
              <a:rPr lang="ru-RU" sz="2400" b="1" i="1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методи</a:t>
            </a:r>
            <a:r>
              <a:rPr lang="ru-RU" sz="2400" b="1" i="1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:</a:t>
            </a:r>
            <a:r>
              <a:rPr lang="ru-RU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 </a:t>
            </a:r>
            <a:endParaRPr lang="ru-RU"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ru-RU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поліграф</a:t>
            </a:r>
            <a:r>
              <a:rPr lang="ru-RU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; </a:t>
            </a:r>
            <a:endParaRPr lang="ru-RU"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ru-RU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психоаналіз</a:t>
            </a:r>
            <a:r>
              <a:rPr lang="ru-RU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;</a:t>
            </a:r>
            <a:endParaRPr lang="ru-RU"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ru-RU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графологія</a:t>
            </a:r>
            <a:r>
              <a:rPr lang="ru-RU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;</a:t>
            </a:r>
            <a:endParaRPr lang="ru-RU"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ru-RU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астрологія</a:t>
            </a:r>
            <a:r>
              <a:rPr lang="ru-RU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; </a:t>
            </a:r>
            <a:endParaRPr lang="ru-RU" sz="2400" dirty="0">
              <a:latin typeface="+mn-lt"/>
            </a:endParaRPr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ru-RU" sz="24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діагностика</a:t>
            </a:r>
            <a:r>
              <a:rPr lang="ru-RU" sz="24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 голосу. 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Техніка C.A.R.</a:t>
            </a:r>
            <a:endParaRPr dirty="0">
              <a:latin typeface="+mn-lt"/>
            </a:endParaRPr>
          </a:p>
        </p:txBody>
      </p:sp>
      <p:sp>
        <p:nvSpPr>
          <p:cNvPr id="169" name="Google Shape;169;p12"/>
          <p:cNvSpPr txBox="1">
            <a:spLocks noGrp="1"/>
          </p:cNvSpPr>
          <p:nvPr>
            <p:ph type="body" idx="1"/>
          </p:nvPr>
        </p:nvSpPr>
        <p:spPr>
          <a:xfrm>
            <a:off x="838200" y="1636784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180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None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Скорочення C.A.R. </a:t>
            </a:r>
            <a:endParaRPr sz="4200" dirty="0">
              <a:latin typeface="+mn-lt"/>
            </a:endParaRPr>
          </a:p>
          <a:p>
            <a:pPr marL="0" lvl="0" indent="180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None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C = </a:t>
            </a:r>
            <a:r>
              <a:rPr lang="uk-UA" sz="42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Challenge</a:t>
            </a: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 – Виклик</a:t>
            </a:r>
            <a:endParaRPr sz="4200" dirty="0">
              <a:latin typeface="+mn-lt"/>
            </a:endParaRPr>
          </a:p>
          <a:p>
            <a:pPr marL="0" lvl="0" indent="180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None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A = </a:t>
            </a:r>
            <a:r>
              <a:rPr lang="uk-UA" sz="42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Action</a:t>
            </a: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 – Дія</a:t>
            </a:r>
            <a:endParaRPr sz="4200" dirty="0">
              <a:latin typeface="+mn-lt"/>
            </a:endParaRPr>
          </a:p>
          <a:p>
            <a:pPr marL="0" lvl="0" indent="1809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None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R = </a:t>
            </a:r>
            <a:r>
              <a:rPr lang="uk-UA" sz="4200" dirty="0" err="1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Result</a:t>
            </a: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 - Результат</a:t>
            </a:r>
            <a:r>
              <a:rPr lang="uk-UA" sz="4200" dirty="0">
                <a:solidFill>
                  <a:srgbClr val="1E4E79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</a:t>
            </a:r>
            <a:endParaRPr sz="4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70" name="Google Shape;170;p12"/>
          <p:cNvSpPr/>
          <p:nvPr/>
        </p:nvSpPr>
        <p:spPr>
          <a:xfrm>
            <a:off x="0" y="4276164"/>
            <a:ext cx="5127812" cy="2559421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1" name="Google Shape;171;p12" descr="blue BMW car"/>
          <p:cNvPicPr preferRelativeResize="0"/>
          <p:nvPr/>
        </p:nvPicPr>
        <p:blipFill rotWithShape="1">
          <a:blip r:embed="rId3">
            <a:alphaModFix/>
          </a:blip>
          <a:srcRect l="-43" t="31800" r="4232" b="-15650"/>
          <a:stretch/>
        </p:blipFill>
        <p:spPr>
          <a:xfrm flipH="1">
            <a:off x="7117623" y="1954304"/>
            <a:ext cx="5074377" cy="6051176"/>
          </a:xfrm>
          <a:prstGeom prst="homePlate">
            <a:avLst>
              <a:gd name="adj" fmla="val 100000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Питання до роботодавців</a:t>
            </a:r>
            <a:endParaRPr dirty="0">
              <a:latin typeface="+mn-lt"/>
            </a:endParaRPr>
          </a:p>
        </p:txBody>
      </p:sp>
      <p:sp>
        <p:nvSpPr>
          <p:cNvPr id="177" name="Google Shape;177;p13"/>
          <p:cNvSpPr txBox="1">
            <a:spLocks noGrp="1"/>
          </p:cNvSpPr>
          <p:nvPr>
            <p:ph type="body" idx="1"/>
          </p:nvPr>
        </p:nvSpPr>
        <p:spPr>
          <a:xfrm>
            <a:off x="838200" y="146781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79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режим роботи та відпочинку;</a:t>
            </a:r>
            <a:endParaRPr sz="4200" dirty="0">
              <a:latin typeface="+mn-lt"/>
            </a:endParaRPr>
          </a:p>
          <a:p>
            <a:pPr marL="228600" lvl="0" indent="-279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пільги, умови їх отримання;</a:t>
            </a:r>
            <a:endParaRPr sz="4200" dirty="0">
              <a:latin typeface="+mn-lt"/>
            </a:endParaRPr>
          </a:p>
          <a:p>
            <a:pPr marL="228600" lvl="0" indent="-279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можливість підвищення кваліфікації;</a:t>
            </a:r>
            <a:endParaRPr sz="4200" dirty="0">
              <a:latin typeface="+mn-lt"/>
            </a:endParaRPr>
          </a:p>
          <a:p>
            <a:pPr marL="228600" lvl="0" indent="-279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кар’єра, «техніка», традиції просування службовими сходинками;</a:t>
            </a:r>
            <a:endParaRPr sz="4200" dirty="0">
              <a:latin typeface="+mn-lt"/>
            </a:endParaRPr>
          </a:p>
          <a:p>
            <a:pPr marL="228600" lvl="0" indent="-279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перспективи роботи організації.</a:t>
            </a:r>
            <a:endParaRPr sz="4200" dirty="0">
              <a:latin typeface="+mn-lt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78" name="Google Shape;178;p13"/>
          <p:cNvSpPr/>
          <p:nvPr/>
        </p:nvSpPr>
        <p:spPr>
          <a:xfrm flipH="1">
            <a:off x="6798364" y="5218043"/>
            <a:ext cx="5392923" cy="1630023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9" name="Google Shape;179;p13" descr="short-coated black dog sitting"/>
          <p:cNvPicPr preferRelativeResize="0"/>
          <p:nvPr/>
        </p:nvPicPr>
        <p:blipFill rotWithShape="1">
          <a:blip r:embed="rId3">
            <a:alphaModFix/>
          </a:blip>
          <a:srcRect l="30075" t="14027" r="18807" b="9335"/>
          <a:stretch/>
        </p:blipFill>
        <p:spPr>
          <a:xfrm>
            <a:off x="9770166" y="4255121"/>
            <a:ext cx="2202898" cy="2202898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Контакти</a:t>
            </a:r>
            <a:endParaRPr b="1" dirty="0">
              <a:solidFill>
                <a:srgbClr val="1E4E79"/>
              </a:solidFill>
              <a:latin typeface="+mn-lt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id="185" name="Google Shape;185;p14"/>
          <p:cNvSpPr txBox="1">
            <a:spLocks noGrp="1"/>
          </p:cNvSpPr>
          <p:nvPr>
            <p:ph type="body" idx="1"/>
          </p:nvPr>
        </p:nvSpPr>
        <p:spPr>
          <a:xfrm>
            <a:off x="838200" y="2751667"/>
            <a:ext cx="10515600" cy="3425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794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000 000 00 00</a:t>
            </a:r>
            <a:endParaRPr sz="4200" dirty="0">
              <a:latin typeface="+mn-lt"/>
            </a:endParaRPr>
          </a:p>
          <a:p>
            <a:pPr marL="228600" lvl="0" indent="-279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400"/>
              <a:buChar char="•"/>
            </a:pPr>
            <a:r>
              <a:rPr lang="uk-UA" sz="4200" dirty="0">
                <a:solidFill>
                  <a:srgbClr val="1E4E79"/>
                </a:solidFill>
                <a:latin typeface="+mn-lt"/>
                <a:ea typeface="Quattrocento Sans"/>
                <a:cs typeface="Quattrocento Sans"/>
                <a:sym typeface="Quattrocento Sans"/>
              </a:rPr>
              <a:t>аааа@аааа.edu.ua</a:t>
            </a:r>
            <a:endParaRPr sz="4200" dirty="0">
              <a:latin typeface="+mn-lt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86" name="Google Shape;186;p14"/>
          <p:cNvSpPr/>
          <p:nvPr/>
        </p:nvSpPr>
        <p:spPr>
          <a:xfrm flipH="1">
            <a:off x="2395330" y="2077278"/>
            <a:ext cx="9796670" cy="4780722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14" descr="yellow rotary telephone"/>
          <p:cNvPicPr preferRelativeResize="0"/>
          <p:nvPr/>
        </p:nvPicPr>
        <p:blipFill rotWithShape="1">
          <a:blip r:embed="rId3">
            <a:alphaModFix/>
          </a:blip>
          <a:srcRect l="8441" t="8441" r="8441" b="8441"/>
          <a:stretch/>
        </p:blipFill>
        <p:spPr>
          <a:xfrm>
            <a:off x="7971044" y="1938131"/>
            <a:ext cx="3720548" cy="3720548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"/>
          <p:cNvSpPr/>
          <p:nvPr/>
        </p:nvSpPr>
        <p:spPr>
          <a:xfrm flipH="1">
            <a:off x="2256179" y="1972973"/>
            <a:ext cx="9935110" cy="4875088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2" name="Google Shape;92;p2"/>
          <p:cNvSpPr txBox="1"/>
          <p:nvPr/>
        </p:nvSpPr>
        <p:spPr>
          <a:xfrm>
            <a:off x="1042556" y="877875"/>
            <a:ext cx="5738569" cy="53340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Arial"/>
              <a:buNone/>
            </a:pPr>
            <a:r>
              <a:rPr lang="uk-UA" sz="4400" b="1" i="0" u="none" strike="noStrike" cap="none">
                <a:solidFill>
                  <a:srgbClr val="1E4E79"/>
                </a:solidFill>
              </a:rPr>
              <a:t>Прізвище та ім’я</a:t>
            </a:r>
            <a:endParaRPr sz="4400" b="1" i="0" u="none" strike="noStrike" cap="none">
              <a:solidFill>
                <a:srgbClr val="1E4E79"/>
              </a:solidFill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None/>
            </a:pPr>
            <a:r>
              <a:rPr lang="uk-UA" sz="2000" i="0" u="none" strike="noStrike" cap="none">
                <a:solidFill>
                  <a:srgbClr val="1E4E79"/>
                </a:solidFill>
              </a:rPr>
              <a:t>посада</a:t>
            </a:r>
            <a:endParaRPr sz="2000" i="0" u="none" strike="noStrike" cap="none">
              <a:solidFill>
                <a:srgbClr val="1E4E79"/>
              </a:solidFill>
            </a:endParaRPr>
          </a:p>
        </p:txBody>
      </p:sp>
      <p:pic>
        <p:nvPicPr>
          <p:cNvPr id="93" name="Google Shape;93;p2" descr="Создать мем: силуэт, силуэт девушки, женский силуэт"/>
          <p:cNvPicPr preferRelativeResize="0"/>
          <p:nvPr/>
        </p:nvPicPr>
        <p:blipFill rotWithShape="1">
          <a:blip r:embed="rId3">
            <a:alphaModFix/>
          </a:blip>
          <a:srcRect l="-1989" t="749" r="1988" b="23960"/>
          <a:stretch/>
        </p:blipFill>
        <p:spPr>
          <a:xfrm>
            <a:off x="6740705" y="1487317"/>
            <a:ext cx="4408739" cy="4408739"/>
          </a:xfrm>
          <a:prstGeom prst="ellipse">
            <a:avLst/>
          </a:prstGeom>
          <a:noFill/>
          <a:ln w="9525" cap="flat" cmpd="sng">
            <a:solidFill>
              <a:srgbClr val="00B0F0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Знайомство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/>
          <p:nvPr/>
        </p:nvSpPr>
        <p:spPr>
          <a:xfrm flipH="1">
            <a:off x="2256179" y="1972973"/>
            <a:ext cx="9935110" cy="4875088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0" name="Google Shape;100;p3" descr="woman in teal t-shirt sitting beside woman in suit jacket"/>
          <p:cNvPicPr preferRelativeResize="0"/>
          <p:nvPr/>
        </p:nvPicPr>
        <p:blipFill rotWithShape="1">
          <a:blip r:embed="rId3">
            <a:alphaModFix/>
          </a:blip>
          <a:srcRect l="38079" t="7665" r="9641" b="17867"/>
          <a:stretch/>
        </p:blipFill>
        <p:spPr>
          <a:xfrm>
            <a:off x="0" y="2126974"/>
            <a:ext cx="4979504" cy="4731026"/>
          </a:xfrm>
          <a:prstGeom prst="homePlate">
            <a:avLst>
              <a:gd name="adj" fmla="val 122269"/>
            </a:avLst>
          </a:prstGeom>
          <a:noFill/>
          <a:ln>
            <a:noFill/>
          </a:ln>
        </p:spPr>
      </p:pic>
      <p:sp>
        <p:nvSpPr>
          <p:cNvPr id="101" name="Google Shape;101;p3"/>
          <p:cNvSpPr txBox="1">
            <a:spLocks noGrp="1"/>
          </p:cNvSpPr>
          <p:nvPr>
            <p:ph type="body" idx="1"/>
          </p:nvPr>
        </p:nvSpPr>
        <p:spPr>
          <a:xfrm>
            <a:off x="2337954" y="1358487"/>
            <a:ext cx="9015845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000"/>
              <a:buNone/>
            </a:pPr>
            <a:r>
              <a:rPr lang="uk-UA" sz="38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Будь ласка, напишіть у чаті своє ім’я та посаду/спеціальність, яку очікуєте отримати найближчим часом</a:t>
            </a:r>
            <a:endParaRPr sz="26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>
            <a:spLocks noGrp="1"/>
          </p:cNvSpPr>
          <p:nvPr>
            <p:ph type="title"/>
          </p:nvPr>
        </p:nvSpPr>
        <p:spPr>
          <a:xfrm>
            <a:off x="838200" y="30585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Питання</a:t>
            </a:r>
            <a:r>
              <a:rPr lang="uk-UA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які ми розглянемо: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4"/>
          <p:cNvSpPr txBox="1">
            <a:spLocks noGrp="1"/>
          </p:cNvSpPr>
          <p:nvPr>
            <p:ph type="body" idx="1"/>
          </p:nvPr>
        </p:nvSpPr>
        <p:spPr>
          <a:xfrm>
            <a:off x="829733" y="1766356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переваги онлайн-співбесіди;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підготовка до співбесіди;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способи справитись з хвилюванням;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методи оцінки кандидатів;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техніка C.A.R.;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питання до роботодавця.</a:t>
            </a:r>
            <a:endParaRPr sz="26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4"/>
          <p:cNvSpPr/>
          <p:nvPr/>
        </p:nvSpPr>
        <p:spPr>
          <a:xfrm flipH="1">
            <a:off x="5418667" y="4402667"/>
            <a:ext cx="6772622" cy="2445400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9" name="Google Shape;109;p4" descr="turned on MacBook on table beside iMac"/>
          <p:cNvPicPr preferRelativeResize="0"/>
          <p:nvPr/>
        </p:nvPicPr>
        <p:blipFill rotWithShape="1">
          <a:blip r:embed="rId3">
            <a:alphaModFix/>
          </a:blip>
          <a:srcRect l="28631" t="19674" r="-357" b="30690"/>
          <a:stretch/>
        </p:blipFill>
        <p:spPr>
          <a:xfrm flipH="1">
            <a:off x="8494367" y="4081118"/>
            <a:ext cx="2508250" cy="2508250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>
            <a:spLocks noGrp="1"/>
          </p:cNvSpPr>
          <p:nvPr>
            <p:ph type="title"/>
          </p:nvPr>
        </p:nvSpPr>
        <p:spPr>
          <a:xfrm>
            <a:off x="956732" y="365125"/>
            <a:ext cx="8576733" cy="3030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Співбесіда з роботодавцем є основним методом оцінки та відбору кандидатів при працевлаштуванні на роботу. </a:t>
            </a:r>
            <a:endParaRPr sz="4200">
              <a:solidFill>
                <a:srgbClr val="1E4E7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5"/>
          <p:cNvSpPr/>
          <p:nvPr/>
        </p:nvSpPr>
        <p:spPr>
          <a:xfrm flipH="1">
            <a:off x="2256179" y="1972973"/>
            <a:ext cx="9935110" cy="4875088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6" name="Google Shape;116;p5" descr="woman using laptop"/>
          <p:cNvPicPr preferRelativeResize="0"/>
          <p:nvPr/>
        </p:nvPicPr>
        <p:blipFill rotWithShape="1">
          <a:blip r:embed="rId3">
            <a:alphaModFix/>
          </a:blip>
          <a:srcRect l="29693" t="-156" r="3607" b="155"/>
          <a:stretch/>
        </p:blipFill>
        <p:spPr>
          <a:xfrm>
            <a:off x="2077894" y="3353706"/>
            <a:ext cx="3298552" cy="3298550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6" descr="man sitting on couch with looking at his MacBook on table"/>
          <p:cNvPicPr preferRelativeResize="0"/>
          <p:nvPr/>
        </p:nvPicPr>
        <p:blipFill rotWithShape="1">
          <a:blip r:embed="rId3">
            <a:alphaModFix/>
          </a:blip>
          <a:srcRect t="2943" b="12875"/>
          <a:stretch/>
        </p:blipFill>
        <p:spPr>
          <a:xfrm>
            <a:off x="9939" y="-29818"/>
            <a:ext cx="5009322" cy="6887817"/>
          </a:xfrm>
          <a:prstGeom prst="homePlate">
            <a:avLst>
              <a:gd name="adj" fmla="val 100000"/>
            </a:avLst>
          </a:prstGeom>
          <a:noFill/>
          <a:ln>
            <a:noFill/>
          </a:ln>
        </p:spPr>
      </p:pic>
      <p:sp>
        <p:nvSpPr>
          <p:cNvPr id="122" name="Google Shape;122;p6"/>
          <p:cNvSpPr/>
          <p:nvPr/>
        </p:nvSpPr>
        <p:spPr>
          <a:xfrm flipH="1">
            <a:off x="4780722" y="1972973"/>
            <a:ext cx="7400628" cy="4875088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6"/>
          <p:cNvSpPr/>
          <p:nvPr/>
        </p:nvSpPr>
        <p:spPr>
          <a:xfrm>
            <a:off x="4309536" y="481169"/>
            <a:ext cx="6096000" cy="1920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uk-UA" sz="4400" b="1" i="0" u="none" strike="noStrike" cap="none">
                <a:solidFill>
                  <a:srgbClr val="1E4E79"/>
                </a:solidFill>
              </a:rPr>
              <a:t>Онлайн-співбесіда: що треба знати та як підготуватися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Переваги відеоінтерв’ю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зручно та швидко;</a:t>
            </a:r>
            <a:endParaRPr sz="26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мобільно;</a:t>
            </a:r>
            <a:endParaRPr sz="26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менше стресу для шукачів;</a:t>
            </a:r>
            <a:endParaRPr sz="26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економія часу та витрат.</a:t>
            </a:r>
            <a:endParaRPr sz="260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dirty="0"/>
          </a:p>
        </p:txBody>
      </p:sp>
      <p:sp>
        <p:nvSpPr>
          <p:cNvPr id="130" name="Google Shape;130;p7"/>
          <p:cNvSpPr/>
          <p:nvPr/>
        </p:nvSpPr>
        <p:spPr>
          <a:xfrm>
            <a:off x="0" y="3737112"/>
            <a:ext cx="8259417" cy="3120887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1" name="Google Shape;131;p7" descr="man using a gray laptop computer"/>
          <p:cNvPicPr preferRelativeResize="0"/>
          <p:nvPr/>
        </p:nvPicPr>
        <p:blipFill rotWithShape="1">
          <a:blip r:embed="rId3">
            <a:alphaModFix/>
          </a:blip>
          <a:srcRect l="37738" t="34762" r="16766"/>
          <a:stretch/>
        </p:blipFill>
        <p:spPr>
          <a:xfrm>
            <a:off x="8378140" y="3210340"/>
            <a:ext cx="3813860" cy="3647660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8"/>
          <p:cNvSpPr txBox="1">
            <a:spLocks noGrp="1"/>
          </p:cNvSpPr>
          <p:nvPr>
            <p:ph type="title"/>
          </p:nvPr>
        </p:nvSpPr>
        <p:spPr>
          <a:xfrm>
            <a:off x="668860" y="295552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uk-UA" b="1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Підготовка до співбесіди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8"/>
          <p:cNvSpPr txBox="1">
            <a:spLocks noGrp="1"/>
          </p:cNvSpPr>
          <p:nvPr>
            <p:ph type="body" idx="1"/>
          </p:nvPr>
        </p:nvSpPr>
        <p:spPr>
          <a:xfrm>
            <a:off x="838200" y="1557272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228600" lvl="0" indent="-22987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довідайтесь якомога більше про організацію.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98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перевірте техніку;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98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пам'ятайте про пунктуальність;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98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організуйте свій простір;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98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створіть презентабельний зовнішній вигляд;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98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майте під рукою нотатник та список запитань;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22987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ct val="100000"/>
              <a:buChar char="•"/>
            </a:pPr>
            <a:r>
              <a:rPr lang="uk-UA" sz="4000" dirty="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заспокойтеся та пам'ятайте про посмішку.</a:t>
            </a:r>
            <a:endParaRPr sz="4000" dirty="0">
              <a:latin typeface="Arial"/>
              <a:ea typeface="Arial"/>
              <a:cs typeface="Arial"/>
              <a:sym typeface="Arial"/>
            </a:endParaRPr>
          </a:p>
          <a:p>
            <a:pPr marL="228600" lvl="0" indent="-90804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dirty="0"/>
          </a:p>
        </p:txBody>
      </p:sp>
      <p:sp>
        <p:nvSpPr>
          <p:cNvPr id="138" name="Google Shape;138;p8"/>
          <p:cNvSpPr/>
          <p:nvPr/>
        </p:nvSpPr>
        <p:spPr>
          <a:xfrm flipH="1">
            <a:off x="7682947" y="4721087"/>
            <a:ext cx="4508341" cy="2126980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9" name="Google Shape;139;p8" descr="round gold-colored analog watch"/>
          <p:cNvPicPr preferRelativeResize="0"/>
          <p:nvPr/>
        </p:nvPicPr>
        <p:blipFill rotWithShape="1">
          <a:blip r:embed="rId3">
            <a:alphaModFix/>
          </a:blip>
          <a:srcRect l="2438" t="33937" r="11906" b="1804"/>
          <a:stretch/>
        </p:blipFill>
        <p:spPr>
          <a:xfrm flipH="1">
            <a:off x="10565942" y="5282285"/>
            <a:ext cx="1575715" cy="1575715"/>
          </a:xfrm>
          <a:prstGeom prst="flowChartConnector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400"/>
              <a:buFont typeface="Quattrocento Sans"/>
              <a:buNone/>
            </a:pPr>
            <a:r>
              <a:rPr lang="uk-UA" b="1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Основні сервіси онлайн-зв’язку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5" name="Google Shape;145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Skype;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Zoom;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Google Meet;</a:t>
            </a:r>
            <a:endParaRPr sz="2600">
              <a:latin typeface="Arial"/>
              <a:ea typeface="Arial"/>
              <a:cs typeface="Arial"/>
              <a:sym typeface="Arial"/>
            </a:endParaRPr>
          </a:p>
          <a:p>
            <a:pPr marL="228600" lvl="0" indent="-2667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4200"/>
              <a:buChar char="•"/>
            </a:pPr>
            <a:r>
              <a:rPr lang="uk-UA" sz="4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 Teams.</a:t>
            </a:r>
            <a:endParaRPr sz="260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9" descr="silver laptop on brown wooden tabl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7606914" y="-10459"/>
            <a:ext cx="4585086" cy="6868459"/>
          </a:xfrm>
          <a:prstGeom prst="homePlate">
            <a:avLst>
              <a:gd name="adj" fmla="val 100000"/>
            </a:avLst>
          </a:prstGeom>
          <a:noFill/>
          <a:ln>
            <a:noFill/>
          </a:ln>
        </p:spPr>
      </p:pic>
      <p:sp>
        <p:nvSpPr>
          <p:cNvPr id="147" name="Google Shape;147;p9"/>
          <p:cNvSpPr/>
          <p:nvPr/>
        </p:nvSpPr>
        <p:spPr>
          <a:xfrm>
            <a:off x="0" y="3866322"/>
            <a:ext cx="4012096" cy="2991678"/>
          </a:xfrm>
          <a:prstGeom prst="rtTriangle">
            <a:avLst/>
          </a:prstGeom>
          <a:solidFill>
            <a:schemeClr val="accent1"/>
          </a:solidFill>
          <a:ln w="12700" cap="flat" cmpd="sng">
            <a:solidFill>
              <a:srgbClr val="42719B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407</Words>
  <Application>Microsoft Office PowerPoint</Application>
  <PresentationFormat>Widescreen</PresentationFormat>
  <Paragraphs>81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Quattrocento Sans</vt:lpstr>
      <vt:lpstr>Тема Office</vt:lpstr>
      <vt:lpstr>СПІВБЕСІДА З РОБОТОДАВЦЕМ</vt:lpstr>
      <vt:lpstr>PowerPoint Presentation</vt:lpstr>
      <vt:lpstr>Знайомство</vt:lpstr>
      <vt:lpstr>Питання які ми розглянемо:</vt:lpstr>
      <vt:lpstr>Співбесіда з роботодавцем є основним методом оцінки та відбору кандидатів при працевлаштуванні на роботу. </vt:lpstr>
      <vt:lpstr>PowerPoint Presentation</vt:lpstr>
      <vt:lpstr>Переваги відеоінтерв’ю</vt:lpstr>
      <vt:lpstr> Підготовка до співбесіди</vt:lpstr>
      <vt:lpstr>Основні сервіси онлайн-зв’язку</vt:lpstr>
      <vt:lpstr> Способи заспокоїтися</vt:lpstr>
      <vt:lpstr>Методи оцінки кандидатів</vt:lpstr>
      <vt:lpstr>Техніка C.A.R.</vt:lpstr>
      <vt:lpstr>Питання до роботодавців</vt:lpstr>
      <vt:lpstr>Контакти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 РОСПІВБЕСІДАБОТОДАВЦЕМ</dc:title>
  <dc:creator>Angelina Zlobina</dc:creator>
  <cp:lastModifiedBy>Margaryta Oksanichenko</cp:lastModifiedBy>
  <cp:revision>5</cp:revision>
  <dcterms:created xsi:type="dcterms:W3CDTF">2020-12-02T20:33:37Z</dcterms:created>
  <dcterms:modified xsi:type="dcterms:W3CDTF">2023-12-14T11:01:22Z</dcterms:modified>
</cp:coreProperties>
</file>