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gjcknB2++N0OMHu3MUkAj26+K+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2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22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2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2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ÐÐ¾ÑÐ¾Ð¶ÐµÐµ Ð¸Ð·Ð¾Ð±ÑÐ°Ð¶ÐµÐ½Ð¸Ðµ"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18" y="1765232"/>
            <a:ext cx="5122046" cy="339880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>
            <p:ph type="ctrTitle"/>
          </p:nvPr>
        </p:nvSpPr>
        <p:spPr>
          <a:xfrm>
            <a:off x="0" y="8739"/>
            <a:ext cx="7772400" cy="1656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6000"/>
              <a:buFont typeface="Calibri"/>
              <a:buNone/>
            </a:pPr>
            <a:r>
              <a:rPr b="1" lang="uk-UA" sz="6000">
                <a:solidFill>
                  <a:srgbClr val="C00000"/>
                </a:solidFill>
              </a:rPr>
              <a:t>ЕФЕКТИВНЕ РЕЗЮМЕ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5205983" y="3922762"/>
            <a:ext cx="3974529" cy="124127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b="1" lang="uk-UA">
                <a:solidFill>
                  <a:srgbClr val="002060"/>
                </a:solidFill>
              </a:rPr>
              <a:t>Прізвище та ім’я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b="1" lang="uk-UA">
                <a:solidFill>
                  <a:srgbClr val="002060"/>
                </a:solidFill>
              </a:rPr>
              <a:t> oооо@оооо </a:t>
            </a:r>
            <a:endParaRPr b="1">
              <a:solidFill>
                <a:srgbClr val="002060"/>
              </a:solidFill>
            </a:endParaRPr>
          </a:p>
        </p:txBody>
      </p:sp>
      <p:cxnSp>
        <p:nvCxnSpPr>
          <p:cNvPr id="87" name="Google Shape;87;p1"/>
          <p:cNvCxnSpPr/>
          <p:nvPr/>
        </p:nvCxnSpPr>
        <p:spPr>
          <a:xfrm>
            <a:off x="0" y="1724025"/>
            <a:ext cx="9144000" cy="0"/>
          </a:xfrm>
          <a:prstGeom prst="straightConnector1">
            <a:avLst/>
          </a:prstGeom>
          <a:noFill/>
          <a:ln cap="flat" cmpd="sng" w="76200">
            <a:solidFill>
              <a:srgbClr val="3660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8" name="Google Shape;88;p1"/>
          <p:cNvCxnSpPr/>
          <p:nvPr/>
        </p:nvCxnSpPr>
        <p:spPr>
          <a:xfrm>
            <a:off x="5133975" y="1724025"/>
            <a:ext cx="0" cy="3419475"/>
          </a:xfrm>
          <a:prstGeom prst="straightConnector1">
            <a:avLst/>
          </a:prstGeom>
          <a:noFill/>
          <a:ln cap="flat" cmpd="sng" w="76200">
            <a:solidFill>
              <a:srgbClr val="36609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"/>
          <p:cNvSpPr txBox="1"/>
          <p:nvPr>
            <p:ph idx="1" type="body"/>
          </p:nvPr>
        </p:nvSpPr>
        <p:spPr>
          <a:xfrm>
            <a:off x="34925" y="785795"/>
            <a:ext cx="8964613" cy="4357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Стислість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Доречність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Правдивість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Позитивний характер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Систематичність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Унікальність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Хороший стиль написання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Приємне оформлення</a:t>
            </a:r>
            <a:endParaRPr/>
          </a:p>
        </p:txBody>
      </p:sp>
      <p:sp>
        <p:nvSpPr>
          <p:cNvPr id="146" name="Google Shape;146;p10"/>
          <p:cNvSpPr txBox="1"/>
          <p:nvPr>
            <p:ph type="title"/>
          </p:nvPr>
        </p:nvSpPr>
        <p:spPr>
          <a:xfrm>
            <a:off x="179388" y="44450"/>
            <a:ext cx="8229600" cy="8127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Вимоги до резюме</a:t>
            </a:r>
            <a:endParaRPr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"/>
          <p:cNvSpPr txBox="1"/>
          <p:nvPr>
            <p:ph idx="1" type="body"/>
          </p:nvPr>
        </p:nvSpPr>
        <p:spPr>
          <a:xfrm>
            <a:off x="457200" y="115889"/>
            <a:ext cx="8229600" cy="502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Calibri"/>
              <a:buNone/>
            </a:pPr>
            <a:r>
              <a:rPr b="1" lang="uk-UA" sz="5200">
                <a:solidFill>
                  <a:srgbClr val="C00000"/>
                </a:solidFill>
              </a:rPr>
              <a:t>«Вибір»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lang="uk-UA">
                <a:solidFill>
                  <a:srgbClr val="002060"/>
                </a:solidFill>
              </a:rPr>
              <a:t>    Уявіть, що ви опинились у незнайомому місті без друзів, батьків, родичів. Ви не маєте житла, роботи, але є гроші, зовсім небагато, на перший час… Вам необхідно розробити алгоритм дій, зробити вибір, щоб вижити. Підказка. Вам потрібні гроші, і ви можете їх отримати за роботу, але у вас немає освіти…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Char char="•"/>
            </a:pPr>
            <a:r>
              <a:rPr b="1" lang="uk-UA">
                <a:solidFill>
                  <a:srgbClr val="002060"/>
                </a:solidFill>
              </a:rPr>
              <a:t>В якому місті і якій країні ви знаходитесь?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Char char="•"/>
            </a:pPr>
            <a:r>
              <a:rPr b="1" lang="uk-UA">
                <a:solidFill>
                  <a:srgbClr val="002060"/>
                </a:solidFill>
              </a:rPr>
              <a:t>Яка пора року?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Char char="•"/>
            </a:pPr>
            <a:r>
              <a:rPr b="1" lang="uk-UA">
                <a:solidFill>
                  <a:srgbClr val="002060"/>
                </a:solidFill>
              </a:rPr>
              <a:t>Що ви будете робити? Які ваші дії?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Char char="•"/>
            </a:pPr>
            <a:r>
              <a:rPr b="1" lang="uk-UA">
                <a:solidFill>
                  <a:srgbClr val="002060"/>
                </a:solidFill>
              </a:rPr>
              <a:t>Що ви вмієте робити? (Складіть список видів робіт)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Char char="•"/>
            </a:pPr>
            <a:r>
              <a:rPr b="1" lang="uk-UA">
                <a:solidFill>
                  <a:srgbClr val="002060"/>
                </a:solidFill>
              </a:rPr>
              <a:t>Що буде потім?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"/>
          <p:cNvSpPr/>
          <p:nvPr/>
        </p:nvSpPr>
        <p:spPr>
          <a:xfrm>
            <a:off x="769733" y="125219"/>
            <a:ext cx="747467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Супровідний та мотиваційний листи</a:t>
            </a:r>
            <a:endParaRPr/>
          </a:p>
        </p:txBody>
      </p:sp>
      <p:sp>
        <p:nvSpPr>
          <p:cNvPr id="157" name="Google Shape;157;p12"/>
          <p:cNvSpPr txBox="1"/>
          <p:nvPr>
            <p:ph idx="1" type="body"/>
          </p:nvPr>
        </p:nvSpPr>
        <p:spPr>
          <a:xfrm>
            <a:off x="457200" y="891476"/>
            <a:ext cx="8229600" cy="3912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363538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b="1" lang="uk-UA">
                <a:solidFill>
                  <a:srgbClr val="002060"/>
                </a:solidFill>
              </a:rPr>
              <a:t>Супровідний лист </a:t>
            </a:r>
            <a:r>
              <a:rPr lang="uk-UA">
                <a:solidFill>
                  <a:srgbClr val="002060"/>
                </a:solidFill>
              </a:rPr>
              <a:t> – це короткий діловий лист, що доповнює резюме. Це шанс зацікавити роботодавця, привернути увагу саме до вашого резюме. </a:t>
            </a:r>
            <a:endParaRPr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"/>
          <p:cNvSpPr txBox="1"/>
          <p:nvPr>
            <p:ph idx="1" type="body"/>
          </p:nvPr>
        </p:nvSpPr>
        <p:spPr>
          <a:xfrm>
            <a:off x="250825" y="483518"/>
            <a:ext cx="8642350" cy="4399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358775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b="1" lang="uk-UA">
                <a:solidFill>
                  <a:srgbClr val="002060"/>
                </a:solidFill>
              </a:rPr>
              <a:t>Мотиваційний лист </a:t>
            </a:r>
            <a:r>
              <a:rPr lang="uk-UA">
                <a:solidFill>
                  <a:srgbClr val="002060"/>
                </a:solidFill>
              </a:rPr>
              <a:t>це своєрідне введення (вступ) до резюме.</a:t>
            </a:r>
            <a:endParaRPr/>
          </a:p>
          <a:p>
            <a:pPr indent="358775" lvl="0" marL="0" rtl="0" algn="l"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uk-UA">
                <a:solidFill>
                  <a:srgbClr val="002060"/>
                </a:solidFill>
              </a:rPr>
              <a:t>В загальному, мотиваційний лист повинен дати відповідь на запитання роботодавця:</a:t>
            </a:r>
            <a:endParaRPr/>
          </a:p>
          <a:p>
            <a:pPr indent="358775" lvl="0" marL="0" rtl="0" algn="l"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uk-UA">
                <a:solidFill>
                  <a:srgbClr val="002060"/>
                </a:solidFill>
              </a:rPr>
              <a:t>Чому я повинен найняти цю людину?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4"/>
          <p:cNvSpPr txBox="1"/>
          <p:nvPr>
            <p:ph type="title"/>
          </p:nvPr>
        </p:nvSpPr>
        <p:spPr>
          <a:xfrm>
            <a:off x="457200" y="1570484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«Ідеальне резюме»</a:t>
            </a:r>
            <a:endParaRPr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 txBox="1"/>
          <p:nvPr>
            <p:ph type="title"/>
          </p:nvPr>
        </p:nvSpPr>
        <p:spPr>
          <a:xfrm>
            <a:off x="457200" y="149847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Анкета зворотного зв’язку</a:t>
            </a:r>
            <a:endParaRPr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6"/>
          <p:cNvSpPr txBox="1"/>
          <p:nvPr>
            <p:ph idx="1" type="body"/>
          </p:nvPr>
        </p:nvSpPr>
        <p:spPr>
          <a:xfrm>
            <a:off x="2987824" y="1632199"/>
            <a:ext cx="3312368" cy="1515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800"/>
              <a:buNone/>
            </a:pPr>
            <a:r>
              <a:rPr b="1" lang="uk-UA" sz="48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Питання???</a:t>
            </a:r>
            <a:endParaRPr b="1" sz="4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Мета тренінгу: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uk-UA">
                <a:solidFill>
                  <a:srgbClr val="002060"/>
                </a:solidFill>
              </a:rPr>
              <a:t>визначити складові ефективного резюме та створити власне «ідеальне резюме»</a:t>
            </a:r>
            <a:endParaRPr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План:</a:t>
            </a:r>
            <a:endParaRPr/>
          </a:p>
        </p:txBody>
      </p:sp>
      <p:sp>
        <p:nvSpPr>
          <p:cNvPr id="100" name="Google Shape;100;p3"/>
          <p:cNvSpPr txBox="1"/>
          <p:nvPr>
            <p:ph idx="1" type="body"/>
          </p:nvPr>
        </p:nvSpPr>
        <p:spPr>
          <a:xfrm>
            <a:off x="457200" y="987574"/>
            <a:ext cx="8229600" cy="3960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1. Вправа «Знайомство в парах»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2. Види резюме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3. Основні складові резюме</a:t>
            </a:r>
            <a:endParaRPr>
              <a:solidFill>
                <a:srgbClr val="002060"/>
              </a:solidFill>
            </a:endParaRPr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4. Що спільного між іміджем та резюме?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5. Вимоги до резюме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6. Вправа «Вибір»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7. Супровідний та мотиваційний листи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8. Вправа «Ідеальне резюме»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uk-UA">
                <a:solidFill>
                  <a:srgbClr val="002060"/>
                </a:solidFill>
              </a:rPr>
              <a:t>9. Анкета зворотного зв’язку</a:t>
            </a:r>
            <a:endParaRPr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/>
          <p:nvPr>
            <p:ph type="title"/>
          </p:nvPr>
        </p:nvSpPr>
        <p:spPr>
          <a:xfrm>
            <a:off x="457200" y="149847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«Знайомство в парах»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/>
          <p:nvPr/>
        </p:nvSpPr>
        <p:spPr>
          <a:xfrm>
            <a:off x="395536" y="555526"/>
            <a:ext cx="8462715" cy="4033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44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РЕЗЮМЕ</a:t>
            </a:r>
            <a:endParaRPr/>
          </a:p>
          <a:p>
            <a:pPr indent="-85725" lvl="0" marL="85725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1" i="0" lang="uk-UA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 це документ, який містить  коротку історію кар'єри і опис  професійно важливих якостей  людини, яка шукає роботу;</a:t>
            </a:r>
            <a:endParaRPr/>
          </a:p>
          <a:p>
            <a:pPr indent="-85725" lvl="0" marL="85725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5725" lvl="0" marL="85725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це ваша самореклама</a:t>
            </a:r>
            <a:br>
              <a:rPr b="0" i="0" lang="uk-UA" sz="20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20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 txBox="1"/>
          <p:nvPr>
            <p:ph type="title"/>
          </p:nvPr>
        </p:nvSpPr>
        <p:spPr>
          <a:xfrm>
            <a:off x="457200" y="51470"/>
            <a:ext cx="8229600" cy="9361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Види резюме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16" name="Google Shape;116;p6"/>
          <p:cNvSpPr txBox="1"/>
          <p:nvPr/>
        </p:nvSpPr>
        <p:spPr>
          <a:xfrm>
            <a:off x="457200" y="205978"/>
            <a:ext cx="8507288" cy="4598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Хронологічне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Функціональне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Комбіноване</a:t>
            </a:r>
            <a:br>
              <a:rPr b="0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Цільове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Креативне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Відеорезюме</a:t>
            </a:r>
            <a:endParaRPr b="1" i="0" sz="36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Основні складові резюме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22" name="Google Shape;122;p7"/>
          <p:cNvSpPr txBox="1"/>
          <p:nvPr/>
        </p:nvSpPr>
        <p:spPr>
          <a:xfrm>
            <a:off x="457200" y="843558"/>
            <a:ext cx="8507288" cy="3960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70000" lnSpcReduction="2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Прізвище та ім’я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Контактна інформація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Фото </a:t>
            </a:r>
            <a:r>
              <a:rPr b="1" i="1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b="1" i="1" lang="uk-UA" sz="36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залежно від вимог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Ціль або мета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Освіта та додаткова освіта (сертифікати)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Досвід роботи</a:t>
            </a:r>
            <a:b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студентів без досвіду </a:t>
            </a:r>
            <a:r>
              <a:rPr b="1" lang="uk-UA" sz="36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види активності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Професійні навички</a:t>
            </a:r>
            <a:endParaRPr b="1" i="0" sz="36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Публікації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Знання мов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Інше або додаткова інформація 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None/>
            </a:pPr>
            <a:r>
              <a:rPr b="1" i="0" lang="uk-UA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Рекомендації</a:t>
            </a:r>
            <a:endParaRPr b="1" i="0" sz="36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"/>
          <p:cNvSpPr txBox="1"/>
          <p:nvPr>
            <p:ph type="title"/>
          </p:nvPr>
        </p:nvSpPr>
        <p:spPr>
          <a:xfrm>
            <a:off x="0" y="205979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Calibri"/>
              <a:buNone/>
            </a:pPr>
            <a:r>
              <a:rPr b="1" lang="uk-UA">
                <a:solidFill>
                  <a:srgbClr val="C00000"/>
                </a:solidFill>
              </a:rPr>
              <a:t>Що спільного між іміджем та резюме?</a:t>
            </a:r>
            <a:br>
              <a:rPr b="1" lang="uk-UA">
                <a:solidFill>
                  <a:srgbClr val="C00000"/>
                </a:solidFill>
              </a:rPr>
            </a:br>
            <a:endParaRPr b="1">
              <a:solidFill>
                <a:srgbClr val="C00000"/>
              </a:solidFill>
            </a:endParaRPr>
          </a:p>
        </p:txBody>
      </p:sp>
      <p:sp>
        <p:nvSpPr>
          <p:cNvPr id="128" name="Google Shape;128;p8"/>
          <p:cNvSpPr txBox="1"/>
          <p:nvPr/>
        </p:nvSpPr>
        <p:spPr>
          <a:xfrm>
            <a:off x="385762" y="483518"/>
            <a:ext cx="8578726" cy="38846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b="1" i="0" lang="uk-UA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Імідж</a:t>
            </a:r>
            <a:r>
              <a:rPr b="0" i="0" lang="uk-UA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– це цілеспрямовано створений образ для отримання певного результату.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9"/>
          <p:cNvGrpSpPr/>
          <p:nvPr/>
        </p:nvGrpSpPr>
        <p:grpSpPr>
          <a:xfrm>
            <a:off x="2515170" y="179597"/>
            <a:ext cx="4385519" cy="4139285"/>
            <a:chOff x="607466" y="53067"/>
            <a:chExt cx="4385519" cy="4139285"/>
          </a:xfrm>
        </p:grpSpPr>
        <p:sp>
          <p:nvSpPr>
            <p:cNvPr id="134" name="Google Shape;134;p9"/>
            <p:cNvSpPr/>
            <p:nvPr/>
          </p:nvSpPr>
          <p:spPr>
            <a:xfrm>
              <a:off x="1526599" y="53067"/>
              <a:ext cx="2547252" cy="2547252"/>
            </a:xfrm>
            <a:prstGeom prst="ellipse">
              <a:avLst/>
            </a:prstGeom>
            <a:gradFill>
              <a:gsLst>
                <a:gs pos="0">
                  <a:srgbClr val="76923C"/>
                </a:gs>
                <a:gs pos="50000">
                  <a:srgbClr val="739A24">
                    <a:alpha val="49803"/>
                  </a:srgbClr>
                </a:gs>
                <a:gs pos="70000">
                  <a:srgbClr val="87AF36">
                    <a:alpha val="49803"/>
                  </a:srgbClr>
                </a:gs>
                <a:gs pos="100000">
                  <a:srgbClr val="A8D650">
                    <a:alpha val="49803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9"/>
            <p:cNvSpPr txBox="1"/>
            <p:nvPr/>
          </p:nvSpPr>
          <p:spPr>
            <a:xfrm>
              <a:off x="1866233" y="498836"/>
              <a:ext cx="1867984" cy="1146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uk-UA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Зовнішній</a:t>
              </a:r>
              <a:r>
                <a:rPr b="0" i="0" lang="uk-UA" sz="27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0" i="0" lang="uk-UA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вигляд</a:t>
              </a:r>
              <a:endPara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9"/>
            <p:cNvSpPr/>
            <p:nvPr/>
          </p:nvSpPr>
          <p:spPr>
            <a:xfrm>
              <a:off x="2445733" y="1645100"/>
              <a:ext cx="2547252" cy="2547252"/>
            </a:xfrm>
            <a:prstGeom prst="ellipse">
              <a:avLst/>
            </a:prstGeom>
            <a:gradFill>
              <a:gsLst>
                <a:gs pos="0">
                  <a:srgbClr val="3A897F">
                    <a:alpha val="49803"/>
                  </a:srgbClr>
                </a:gs>
                <a:gs pos="80000">
                  <a:srgbClr val="4DB3A8">
                    <a:alpha val="49803"/>
                  </a:srgbClr>
                </a:gs>
                <a:gs pos="100000">
                  <a:srgbClr val="4CB6AA">
                    <a:alpha val="49803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9"/>
            <p:cNvSpPr txBox="1"/>
            <p:nvPr/>
          </p:nvSpPr>
          <p:spPr>
            <a:xfrm>
              <a:off x="3224768" y="2303140"/>
              <a:ext cx="1528351" cy="14009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uk-UA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Поведінка</a:t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9"/>
            <p:cNvSpPr/>
            <p:nvPr/>
          </p:nvSpPr>
          <p:spPr>
            <a:xfrm>
              <a:off x="607466" y="1645100"/>
              <a:ext cx="2547252" cy="2547252"/>
            </a:xfrm>
            <a:prstGeom prst="ellipse">
              <a:avLst/>
            </a:prstGeom>
            <a:gradFill>
              <a:gsLst>
                <a:gs pos="0">
                  <a:srgbClr val="5C417C">
                    <a:alpha val="49803"/>
                  </a:srgbClr>
                </a:gs>
                <a:gs pos="80000">
                  <a:srgbClr val="7955A4">
                    <a:alpha val="49803"/>
                  </a:srgbClr>
                </a:gs>
                <a:gs pos="100000">
                  <a:srgbClr val="7955A6">
                    <a:alpha val="49803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9"/>
            <p:cNvSpPr txBox="1"/>
            <p:nvPr/>
          </p:nvSpPr>
          <p:spPr>
            <a:xfrm>
              <a:off x="847332" y="2303140"/>
              <a:ext cx="1528351" cy="14009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uk-UA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Мова</a:t>
              </a:r>
              <a:endPara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0" name="Google Shape;140;p9"/>
          <p:cNvSpPr txBox="1"/>
          <p:nvPr/>
        </p:nvSpPr>
        <p:spPr>
          <a:xfrm>
            <a:off x="179512" y="4000500"/>
            <a:ext cx="8784976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b="1" i="0" lang="uk-UA" sz="2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Імідж </a:t>
            </a:r>
            <a:r>
              <a:rPr b="0" i="0" lang="uk-UA" sz="2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– це мистецтво керувати враженням.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b="1" i="0" lang="uk-UA" sz="2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Е.Гофман</a:t>
            </a:r>
            <a:endParaRPr b="1" i="0" sz="2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2018-02-17T20:31:25Z</dcterms:created>
  <dc:creator>Admin</dc:creator>
</cp:coreProperties>
</file>