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GoogleSlidesCustomDataVersion2">
      <go:slidesCustomData xmlns:go="http://customooxmlschemas.google.com/" r:id="rId22" roundtripDataSignature="AMtx7mgjcknB2++N0OMHu3MUkAj26+K+m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11" Type="http://schemas.openxmlformats.org/officeDocument/2006/relationships/slide" Target="slides/slide6.xml"/><Relationship Id="rId22" Type="http://customschemas.google.com/relationships/presentationmetadata" Target="metadata"/><Relationship Id="rId10" Type="http://schemas.openxmlformats.org/officeDocument/2006/relationships/slide" Target="slides/slide5.xml"/><Relationship Id="rId21" Type="http://schemas.openxmlformats.org/officeDocument/2006/relationships/slide" Target="slides/slide16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slide" Target="slides/slide14.xml"/><Relationship Id="rId6" Type="http://schemas.openxmlformats.org/officeDocument/2006/relationships/slide" Target="slides/slide1.xml"/><Relationship Id="rId18" Type="http://schemas.openxmlformats.org/officeDocument/2006/relationships/slide" Target="slides/slide13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3" name="Google Shape;143;p10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9" name="Google Shape;149;p1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54" name="Google Shape;154;p1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0" name="Google Shape;160;p13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3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5" name="Google Shape;165;p14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68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0" name="Google Shape;170;p15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73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Google Shape;174;p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75" name="Google Shape;175;p16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1" name="Google Shape;91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7" name="Google Shape;97;p3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3" name="Google Shape;103;p4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8" name="Google Shape;108;p5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3" name="Google Shape;113;p6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9" name="Google Shape;119;p7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5" name="Google Shape;125;p8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1" name="Google Shape;131;p9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Титульный слайд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18"/>
          <p:cNvSpPr txBox="1"/>
          <p:nvPr>
            <p:ph type="ctrTitle"/>
          </p:nvPr>
        </p:nvSpPr>
        <p:spPr>
          <a:xfrm>
            <a:off x="685800" y="1597819"/>
            <a:ext cx="7772400" cy="1102519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18"/>
          <p:cNvSpPr txBox="1"/>
          <p:nvPr>
            <p:ph idx="1" type="subTitle"/>
          </p:nvPr>
        </p:nvSpPr>
        <p:spPr>
          <a:xfrm>
            <a:off x="1371600" y="2914650"/>
            <a:ext cx="6400800" cy="1314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14" name="Google Shape;14;p18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18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18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вертикальный текст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27"/>
          <p:cNvSpPr txBox="1"/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27"/>
          <p:cNvSpPr txBox="1"/>
          <p:nvPr>
            <p:ph idx="1" type="body"/>
          </p:nvPr>
        </p:nvSpPr>
        <p:spPr>
          <a:xfrm rot="5400000">
            <a:off x="2874764" y="-1217413"/>
            <a:ext cx="3394472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27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27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27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Вертикальный заголовок и текст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28"/>
          <p:cNvSpPr txBox="1"/>
          <p:nvPr>
            <p:ph type="title"/>
          </p:nvPr>
        </p:nvSpPr>
        <p:spPr>
          <a:xfrm rot="5400000">
            <a:off x="6012656" y="771525"/>
            <a:ext cx="3290888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28"/>
          <p:cNvSpPr txBox="1"/>
          <p:nvPr>
            <p:ph idx="1" type="body"/>
          </p:nvPr>
        </p:nvSpPr>
        <p:spPr>
          <a:xfrm rot="5400000">
            <a:off x="1821656" y="-1209675"/>
            <a:ext cx="3290888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28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28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28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и объект" type="obj">
  <p:cSld name="OBJEC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19"/>
          <p:cNvSpPr txBox="1"/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19"/>
          <p:cNvSpPr txBox="1"/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0" name="Google Shape;20;p19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19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19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Заголовок раздела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20"/>
          <p:cNvSpPr txBox="1"/>
          <p:nvPr>
            <p:ph type="title"/>
          </p:nvPr>
        </p:nvSpPr>
        <p:spPr>
          <a:xfrm>
            <a:off x="722313" y="3305176"/>
            <a:ext cx="7772400" cy="102155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b="1" sz="4000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20"/>
          <p:cNvSpPr txBox="1"/>
          <p:nvPr>
            <p:ph idx="1" type="body"/>
          </p:nvPr>
        </p:nvSpPr>
        <p:spPr>
          <a:xfrm>
            <a:off x="722313" y="2180035"/>
            <a:ext cx="7772400" cy="112514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indent="-228600" lvl="1" marL="9144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20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20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20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Два объекта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21"/>
          <p:cNvSpPr txBox="1"/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21"/>
          <p:cNvSpPr txBox="1"/>
          <p:nvPr>
            <p:ph idx="1" type="body"/>
          </p:nvPr>
        </p:nvSpPr>
        <p:spPr>
          <a:xfrm>
            <a:off x="457200" y="900113"/>
            <a:ext cx="4038600" cy="254555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2" name="Google Shape;32;p21"/>
          <p:cNvSpPr txBox="1"/>
          <p:nvPr>
            <p:ph idx="2" type="body"/>
          </p:nvPr>
        </p:nvSpPr>
        <p:spPr>
          <a:xfrm>
            <a:off x="4648200" y="900113"/>
            <a:ext cx="4038600" cy="254555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3" name="Google Shape;33;p21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21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21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Сравнение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22"/>
          <p:cNvSpPr txBox="1"/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22"/>
          <p:cNvSpPr txBox="1"/>
          <p:nvPr>
            <p:ph idx="1" type="body"/>
          </p:nvPr>
        </p:nvSpPr>
        <p:spPr>
          <a:xfrm>
            <a:off x="457200" y="1151335"/>
            <a:ext cx="4040188" cy="47982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22"/>
          <p:cNvSpPr txBox="1"/>
          <p:nvPr>
            <p:ph idx="2" type="body"/>
          </p:nvPr>
        </p:nvSpPr>
        <p:spPr>
          <a:xfrm>
            <a:off x="457200" y="1631156"/>
            <a:ext cx="4040188" cy="296346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0" name="Google Shape;40;p22"/>
          <p:cNvSpPr txBox="1"/>
          <p:nvPr>
            <p:ph idx="3" type="body"/>
          </p:nvPr>
        </p:nvSpPr>
        <p:spPr>
          <a:xfrm>
            <a:off x="4645026" y="1151335"/>
            <a:ext cx="4041775" cy="47982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22"/>
          <p:cNvSpPr txBox="1"/>
          <p:nvPr>
            <p:ph idx="4" type="body"/>
          </p:nvPr>
        </p:nvSpPr>
        <p:spPr>
          <a:xfrm>
            <a:off x="4645026" y="1631156"/>
            <a:ext cx="4041775" cy="296346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2" name="Google Shape;42;p22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22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22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Только заголовок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23"/>
          <p:cNvSpPr txBox="1"/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23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23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23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Пустой слайд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24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24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24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Объект с подписью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25"/>
          <p:cNvSpPr txBox="1"/>
          <p:nvPr>
            <p:ph type="title"/>
          </p:nvPr>
        </p:nvSpPr>
        <p:spPr>
          <a:xfrm>
            <a:off x="457201" y="204787"/>
            <a:ext cx="3008313" cy="8715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25"/>
          <p:cNvSpPr txBox="1"/>
          <p:nvPr>
            <p:ph idx="1" type="body"/>
          </p:nvPr>
        </p:nvSpPr>
        <p:spPr>
          <a:xfrm>
            <a:off x="3575050" y="204788"/>
            <a:ext cx="5111750" cy="438983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indent="-381000" lvl="2" marL="1371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indent="-355600" lvl="4" marL="22860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indent="-355600" lvl="5" marL="27432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25"/>
          <p:cNvSpPr txBox="1"/>
          <p:nvPr>
            <p:ph idx="2" type="body"/>
          </p:nvPr>
        </p:nvSpPr>
        <p:spPr>
          <a:xfrm>
            <a:off x="457201" y="1076326"/>
            <a:ext cx="3008313" cy="351829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58" name="Google Shape;58;p25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25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25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Рисунок с подписью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26"/>
          <p:cNvSpPr txBox="1"/>
          <p:nvPr>
            <p:ph type="title"/>
          </p:nvPr>
        </p:nvSpPr>
        <p:spPr>
          <a:xfrm>
            <a:off x="1792288" y="3600450"/>
            <a:ext cx="5486400" cy="425054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26"/>
          <p:cNvSpPr/>
          <p:nvPr>
            <p:ph idx="2" type="pic"/>
          </p:nvPr>
        </p:nvSpPr>
        <p:spPr>
          <a:xfrm>
            <a:off x="1792288" y="459581"/>
            <a:ext cx="5486400" cy="3086100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26"/>
          <p:cNvSpPr txBox="1"/>
          <p:nvPr>
            <p:ph idx="1" type="body"/>
          </p:nvPr>
        </p:nvSpPr>
        <p:spPr>
          <a:xfrm>
            <a:off x="1792288" y="4025503"/>
            <a:ext cx="5486400" cy="60364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65" name="Google Shape;65;p26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26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26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7"/>
          <p:cNvSpPr txBox="1"/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7"/>
          <p:cNvSpPr txBox="1"/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7"/>
          <p:cNvSpPr txBox="1"/>
          <p:nvPr>
            <p:ph idx="10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7"/>
          <p:cNvSpPr txBox="1"/>
          <p:nvPr>
            <p:ph idx="11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7"/>
          <p:cNvSpPr txBox="1"/>
          <p:nvPr>
            <p:ph idx="12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uk-UA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6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ÐÐ¾ÑÐ¾Ð¶ÐµÐµ Ð¸Ð·Ð¾Ð±ÑÐ°Ð¶ÐµÐ½Ð¸Ðµ" id="84" name="Google Shape;84;p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26018" y="1765232"/>
            <a:ext cx="5122046" cy="3398806"/>
          </a:xfrm>
          <a:prstGeom prst="rect">
            <a:avLst/>
          </a:prstGeom>
          <a:noFill/>
          <a:ln>
            <a:noFill/>
          </a:ln>
        </p:spPr>
      </p:pic>
      <p:sp>
        <p:nvSpPr>
          <p:cNvPr id="85" name="Google Shape;85;p1"/>
          <p:cNvSpPr txBox="1"/>
          <p:nvPr>
            <p:ph type="ctrTitle"/>
          </p:nvPr>
        </p:nvSpPr>
        <p:spPr>
          <a:xfrm>
            <a:off x="0" y="8739"/>
            <a:ext cx="7772400" cy="165618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6000"/>
              <a:buFont typeface="Calibri"/>
              <a:buNone/>
            </a:pPr>
            <a:r>
              <a:rPr b="1" lang="uk-UA" sz="6000">
                <a:solidFill>
                  <a:srgbClr val="C00000"/>
                </a:solidFill>
              </a:rPr>
              <a:t>ЕФЕКТИВНЕ РЕЗЮМЕ</a:t>
            </a:r>
            <a:endParaRPr b="1">
              <a:solidFill>
                <a:srgbClr val="C00000"/>
              </a:solidFill>
            </a:endParaRPr>
          </a:p>
        </p:txBody>
      </p:sp>
      <p:sp>
        <p:nvSpPr>
          <p:cNvPr id="86" name="Google Shape;86;p1"/>
          <p:cNvSpPr txBox="1"/>
          <p:nvPr>
            <p:ph idx="1" type="subTitle"/>
          </p:nvPr>
        </p:nvSpPr>
        <p:spPr>
          <a:xfrm>
            <a:off x="5205983" y="3922762"/>
            <a:ext cx="3974529" cy="1241276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b="1" lang="uk-UA">
                <a:solidFill>
                  <a:srgbClr val="002060"/>
                </a:solidFill>
              </a:rPr>
              <a:t>Прізвище та ім’я</a:t>
            </a:r>
            <a:endParaRPr b="1">
              <a:solidFill>
                <a:srgbClr val="002060"/>
              </a:solidFill>
            </a:endParaRPr>
          </a:p>
          <a:p>
            <a:pPr indent="0" lvl="0" marL="0" rtl="0" algn="l">
              <a:spcBef>
                <a:spcPts val="64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b="1" lang="uk-UA">
                <a:solidFill>
                  <a:srgbClr val="002060"/>
                </a:solidFill>
              </a:rPr>
              <a:t> oооо@оооо </a:t>
            </a:r>
            <a:endParaRPr b="1">
              <a:solidFill>
                <a:srgbClr val="002060"/>
              </a:solidFill>
            </a:endParaRPr>
          </a:p>
        </p:txBody>
      </p:sp>
      <p:cxnSp>
        <p:nvCxnSpPr>
          <p:cNvPr id="87" name="Google Shape;87;p1"/>
          <p:cNvCxnSpPr/>
          <p:nvPr/>
        </p:nvCxnSpPr>
        <p:spPr>
          <a:xfrm>
            <a:off x="0" y="1724025"/>
            <a:ext cx="9144000" cy="0"/>
          </a:xfrm>
          <a:prstGeom prst="straightConnector1">
            <a:avLst/>
          </a:prstGeom>
          <a:noFill/>
          <a:ln cap="flat" cmpd="sng" w="76200">
            <a:solidFill>
              <a:srgbClr val="366092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88" name="Google Shape;88;p1"/>
          <p:cNvCxnSpPr/>
          <p:nvPr/>
        </p:nvCxnSpPr>
        <p:spPr>
          <a:xfrm>
            <a:off x="5133975" y="1724025"/>
            <a:ext cx="0" cy="3419475"/>
          </a:xfrm>
          <a:prstGeom prst="straightConnector1">
            <a:avLst/>
          </a:prstGeom>
          <a:noFill/>
          <a:ln cap="flat" cmpd="sng" w="76200">
            <a:solidFill>
              <a:srgbClr val="366092"/>
            </a:solidFill>
            <a:prstDash val="solid"/>
            <a:round/>
            <a:headEnd len="sm" w="sm" type="none"/>
            <a:tailEnd len="sm" w="sm" type="none"/>
          </a:ln>
        </p:spPr>
      </p:cxn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4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10"/>
          <p:cNvSpPr txBox="1"/>
          <p:nvPr>
            <p:ph idx="1" type="body"/>
          </p:nvPr>
        </p:nvSpPr>
        <p:spPr>
          <a:xfrm>
            <a:off x="34925" y="785795"/>
            <a:ext cx="8964613" cy="435770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lang="uk-UA">
                <a:solidFill>
                  <a:srgbClr val="002060"/>
                </a:solidFill>
              </a:rPr>
              <a:t>Стислість</a:t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lang="uk-UA">
                <a:solidFill>
                  <a:srgbClr val="002060"/>
                </a:solidFill>
              </a:rPr>
              <a:t>Доречність</a:t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lang="uk-UA">
                <a:solidFill>
                  <a:srgbClr val="002060"/>
                </a:solidFill>
              </a:rPr>
              <a:t>Правдивість</a:t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lang="uk-UA">
                <a:solidFill>
                  <a:srgbClr val="002060"/>
                </a:solidFill>
              </a:rPr>
              <a:t>Позитивний характер</a:t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lang="uk-UA">
                <a:solidFill>
                  <a:srgbClr val="002060"/>
                </a:solidFill>
              </a:rPr>
              <a:t>Систематичність</a:t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lang="uk-UA">
                <a:solidFill>
                  <a:srgbClr val="002060"/>
                </a:solidFill>
              </a:rPr>
              <a:t>Унікальність</a:t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lang="uk-UA">
                <a:solidFill>
                  <a:srgbClr val="002060"/>
                </a:solidFill>
              </a:rPr>
              <a:t>Хороший стиль написання</a:t>
            </a:r>
            <a:endParaRPr/>
          </a:p>
          <a:p>
            <a:pPr indent="0" lvl="0" marL="0" rtl="0" algn="l">
              <a:spcBef>
                <a:spcPts val="60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lang="uk-UA">
                <a:solidFill>
                  <a:srgbClr val="002060"/>
                </a:solidFill>
              </a:rPr>
              <a:t>Приємне оформлення</a:t>
            </a:r>
            <a:endParaRPr/>
          </a:p>
        </p:txBody>
      </p:sp>
      <p:sp>
        <p:nvSpPr>
          <p:cNvPr id="146" name="Google Shape;146;p10"/>
          <p:cNvSpPr txBox="1"/>
          <p:nvPr>
            <p:ph type="title"/>
          </p:nvPr>
        </p:nvSpPr>
        <p:spPr>
          <a:xfrm>
            <a:off x="179388" y="44450"/>
            <a:ext cx="8229600" cy="812782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4400"/>
              <a:buFont typeface="Calibri"/>
              <a:buNone/>
            </a:pPr>
            <a:r>
              <a:rPr b="1" lang="uk-UA">
                <a:solidFill>
                  <a:srgbClr val="C00000"/>
                </a:solidFill>
              </a:rPr>
              <a:t>Вимоги до резюме</a:t>
            </a:r>
            <a:endParaRPr b="1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p11"/>
          <p:cNvSpPr txBox="1"/>
          <p:nvPr>
            <p:ph idx="1" type="body"/>
          </p:nvPr>
        </p:nvSpPr>
        <p:spPr>
          <a:xfrm>
            <a:off x="457200" y="115889"/>
            <a:ext cx="8229600" cy="502761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 fontScale="85000" lnSpcReduction="20000"/>
          </a:bodyPr>
          <a:lstStyle/>
          <a:p>
            <a:pPr indent="-342900" lvl="0" marL="34290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ct val="100000"/>
              <a:buFont typeface="Calibri"/>
              <a:buNone/>
            </a:pPr>
            <a:r>
              <a:rPr b="1" lang="uk-UA" sz="5200">
                <a:solidFill>
                  <a:srgbClr val="C00000"/>
                </a:solidFill>
              </a:rPr>
              <a:t>«Вибір»</a:t>
            </a:r>
            <a:endParaRPr/>
          </a:p>
          <a:p>
            <a:pPr indent="-342900" lvl="0" marL="342900" rtl="0" algn="l">
              <a:lnSpc>
                <a:spcPct val="90000"/>
              </a:lnSpc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Font typeface="Calibri"/>
              <a:buNone/>
            </a:pPr>
            <a:r>
              <a:rPr b="1" lang="uk-UA">
                <a:solidFill>
                  <a:srgbClr val="002060"/>
                </a:solidFill>
              </a:rPr>
              <a:t>    Уявіть, що ви опинились у незнайомому місті без друзів, батьків, родичів. Ви не маєте житла, роботи, але є гроші, зовсім небагато, на перший час… Вам необхідно розробити алгоритм дій, зробити вибір, щоб вижити. Підказка. Вам потрібні гроші, і ви можете їх отримати за роботу, але у вас немає освіти…</a:t>
            </a:r>
            <a:endParaRPr/>
          </a:p>
          <a:p>
            <a:pPr indent="-342900" lvl="0" marL="342900" rtl="0" algn="l">
              <a:lnSpc>
                <a:spcPct val="90000"/>
              </a:lnSpc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Char char="•"/>
            </a:pPr>
            <a:r>
              <a:rPr b="1" lang="uk-UA">
                <a:solidFill>
                  <a:srgbClr val="002060"/>
                </a:solidFill>
              </a:rPr>
              <a:t>В якому місті і якій країні ви знаходитесь?</a:t>
            </a:r>
            <a:endParaRPr/>
          </a:p>
          <a:p>
            <a:pPr indent="-342900" lvl="0" marL="342900" rtl="0" algn="l">
              <a:lnSpc>
                <a:spcPct val="90000"/>
              </a:lnSpc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Char char="•"/>
            </a:pPr>
            <a:r>
              <a:rPr b="1" lang="uk-UA">
                <a:solidFill>
                  <a:srgbClr val="002060"/>
                </a:solidFill>
              </a:rPr>
              <a:t>Яка пора року?</a:t>
            </a:r>
            <a:endParaRPr/>
          </a:p>
          <a:p>
            <a:pPr indent="-342900" lvl="0" marL="342900" rtl="0" algn="l">
              <a:lnSpc>
                <a:spcPct val="90000"/>
              </a:lnSpc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Char char="•"/>
            </a:pPr>
            <a:r>
              <a:rPr b="1" lang="uk-UA">
                <a:solidFill>
                  <a:srgbClr val="002060"/>
                </a:solidFill>
              </a:rPr>
              <a:t>Що ви будете робити? Які ваші дії?</a:t>
            </a:r>
            <a:endParaRPr/>
          </a:p>
          <a:p>
            <a:pPr indent="-342900" lvl="0" marL="342900" rtl="0" algn="l">
              <a:lnSpc>
                <a:spcPct val="90000"/>
              </a:lnSpc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Char char="•"/>
            </a:pPr>
            <a:r>
              <a:rPr b="1" lang="uk-UA">
                <a:solidFill>
                  <a:srgbClr val="002060"/>
                </a:solidFill>
              </a:rPr>
              <a:t>Що ви вмієте робити? (Складіть список видів робіт)</a:t>
            </a:r>
            <a:endParaRPr/>
          </a:p>
          <a:p>
            <a:pPr indent="-342900" lvl="0" marL="342900" rtl="0" algn="l">
              <a:lnSpc>
                <a:spcPct val="90000"/>
              </a:lnSpc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Char char="•"/>
            </a:pPr>
            <a:r>
              <a:rPr b="1" lang="uk-UA">
                <a:solidFill>
                  <a:srgbClr val="002060"/>
                </a:solidFill>
              </a:rPr>
              <a:t>Що буде потім?</a:t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12"/>
          <p:cNvSpPr/>
          <p:nvPr/>
        </p:nvSpPr>
        <p:spPr>
          <a:xfrm>
            <a:off x="769733" y="125219"/>
            <a:ext cx="7474675" cy="64633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uk-UA" sz="3600" u="none" cap="none" strike="noStrike">
                <a:solidFill>
                  <a:srgbClr val="C00000"/>
                </a:solidFill>
                <a:latin typeface="Calibri"/>
                <a:ea typeface="Calibri"/>
                <a:cs typeface="Calibri"/>
                <a:sym typeface="Calibri"/>
              </a:rPr>
              <a:t>Супровідний та мотиваційний листи</a:t>
            </a:r>
            <a:endParaRPr/>
          </a:p>
        </p:txBody>
      </p:sp>
      <p:sp>
        <p:nvSpPr>
          <p:cNvPr id="157" name="Google Shape;157;p12"/>
          <p:cNvSpPr txBox="1"/>
          <p:nvPr>
            <p:ph idx="1" type="body"/>
          </p:nvPr>
        </p:nvSpPr>
        <p:spPr>
          <a:xfrm>
            <a:off x="457200" y="891476"/>
            <a:ext cx="8229600" cy="391252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363538" lvl="0" marL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b="1" lang="uk-UA">
                <a:solidFill>
                  <a:srgbClr val="002060"/>
                </a:solidFill>
              </a:rPr>
              <a:t>Супровідний лист </a:t>
            </a:r>
            <a:r>
              <a:rPr lang="uk-UA">
                <a:solidFill>
                  <a:srgbClr val="002060"/>
                </a:solidFill>
              </a:rPr>
              <a:t> – це короткий діловий лист, що доповнює резюме. Це шанс зацікавити роботодавця, привернути увагу саме до вашого резюме. </a:t>
            </a:r>
            <a:endParaRPr>
              <a:solidFill>
                <a:srgbClr val="002060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p13"/>
          <p:cNvSpPr txBox="1"/>
          <p:nvPr>
            <p:ph idx="1" type="body"/>
          </p:nvPr>
        </p:nvSpPr>
        <p:spPr>
          <a:xfrm>
            <a:off x="250825" y="483518"/>
            <a:ext cx="8642350" cy="439930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358775" lvl="0" marL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2800"/>
              <a:buFont typeface="Calibri"/>
              <a:buNone/>
            </a:pPr>
            <a:r>
              <a:rPr b="1" lang="uk-UA">
                <a:solidFill>
                  <a:srgbClr val="002060"/>
                </a:solidFill>
              </a:rPr>
              <a:t>Мотиваційний лист </a:t>
            </a:r>
            <a:r>
              <a:rPr lang="uk-UA">
                <a:solidFill>
                  <a:srgbClr val="002060"/>
                </a:solidFill>
              </a:rPr>
              <a:t>це своєрідне введення (вступ) до резюме.</a:t>
            </a:r>
            <a:endParaRPr/>
          </a:p>
          <a:p>
            <a:pPr indent="358775" lvl="0" marL="0" rtl="0" algn="l">
              <a:spcBef>
                <a:spcPts val="560"/>
              </a:spcBef>
              <a:spcAft>
                <a:spcPts val="0"/>
              </a:spcAft>
              <a:buClr>
                <a:srgbClr val="002060"/>
              </a:buClr>
              <a:buSzPts val="2800"/>
              <a:buFont typeface="Calibri"/>
              <a:buNone/>
            </a:pPr>
            <a:r>
              <a:rPr lang="uk-UA">
                <a:solidFill>
                  <a:srgbClr val="002060"/>
                </a:solidFill>
              </a:rPr>
              <a:t>В загальному, мотиваційний лист повинен дати відповідь на запитання роботодавця:</a:t>
            </a:r>
            <a:endParaRPr/>
          </a:p>
          <a:p>
            <a:pPr indent="358775" lvl="0" marL="0" rtl="0" algn="l">
              <a:spcBef>
                <a:spcPts val="560"/>
              </a:spcBef>
              <a:spcAft>
                <a:spcPts val="0"/>
              </a:spcAft>
              <a:buClr>
                <a:srgbClr val="002060"/>
              </a:buClr>
              <a:buSzPts val="2800"/>
              <a:buFont typeface="Calibri"/>
              <a:buNone/>
            </a:pPr>
            <a:r>
              <a:rPr lang="uk-UA">
                <a:solidFill>
                  <a:srgbClr val="002060"/>
                </a:solidFill>
              </a:rPr>
              <a:t>Чому я повинен найняти цю людину?</a:t>
            </a: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66" name="Shape 1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7" name="Google Shape;167;p14"/>
          <p:cNvSpPr txBox="1"/>
          <p:nvPr>
            <p:ph type="title"/>
          </p:nvPr>
        </p:nvSpPr>
        <p:spPr>
          <a:xfrm>
            <a:off x="457200" y="1570484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4400"/>
              <a:buFont typeface="Calibri"/>
              <a:buNone/>
            </a:pPr>
            <a:r>
              <a:rPr b="1" lang="uk-UA">
                <a:solidFill>
                  <a:srgbClr val="C00000"/>
                </a:solidFill>
              </a:rPr>
              <a:t>«Ідеальне резюме»</a:t>
            </a:r>
            <a:endParaRPr b="1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15"/>
          <p:cNvSpPr txBox="1"/>
          <p:nvPr>
            <p:ph type="title"/>
          </p:nvPr>
        </p:nvSpPr>
        <p:spPr>
          <a:xfrm>
            <a:off x="457200" y="1498476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4400"/>
              <a:buFont typeface="Calibri"/>
              <a:buNone/>
            </a:pPr>
            <a:r>
              <a:rPr b="1" lang="uk-UA">
                <a:solidFill>
                  <a:srgbClr val="C00000"/>
                </a:solidFill>
              </a:rPr>
              <a:t>Анкета зворотного зв’язку</a:t>
            </a:r>
            <a:endParaRPr b="1">
              <a:solidFill>
                <a:srgbClr val="C00000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76" name="Shape 1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Google Shape;177;p16"/>
          <p:cNvSpPr txBox="1"/>
          <p:nvPr>
            <p:ph idx="1" type="body"/>
          </p:nvPr>
        </p:nvSpPr>
        <p:spPr>
          <a:xfrm>
            <a:off x="2987824" y="1632199"/>
            <a:ext cx="3312368" cy="151561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4800"/>
              <a:buNone/>
            </a:pPr>
            <a:r>
              <a:rPr b="1" lang="uk-UA" sz="4800">
                <a:solidFill>
                  <a:srgbClr val="C00000"/>
                </a:solidFill>
                <a:latin typeface="Calibri"/>
                <a:ea typeface="Calibri"/>
                <a:cs typeface="Calibri"/>
                <a:sym typeface="Calibri"/>
              </a:rPr>
              <a:t>Питання???</a:t>
            </a:r>
            <a:endParaRPr b="1" sz="4800">
              <a:solidFill>
                <a:srgbClr val="C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"/>
          <p:cNvSpPr txBox="1"/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4400"/>
              <a:buFont typeface="Calibri"/>
              <a:buNone/>
            </a:pPr>
            <a:r>
              <a:rPr b="1" lang="uk-UA">
                <a:solidFill>
                  <a:srgbClr val="C00000"/>
                </a:solidFill>
              </a:rPr>
              <a:t>Мета тренінгу:</a:t>
            </a:r>
            <a:endParaRPr b="1">
              <a:solidFill>
                <a:srgbClr val="C00000"/>
              </a:solidFill>
            </a:endParaRPr>
          </a:p>
        </p:txBody>
      </p:sp>
      <p:sp>
        <p:nvSpPr>
          <p:cNvPr id="94" name="Google Shape;94;p2"/>
          <p:cNvSpPr txBox="1"/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0" lvl="0" marL="0" rtl="0" algn="just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3200"/>
              <a:buNone/>
            </a:pPr>
            <a:r>
              <a:rPr lang="uk-UA">
                <a:solidFill>
                  <a:srgbClr val="002060"/>
                </a:solidFill>
              </a:rPr>
              <a:t>визначити складові ефективного резюме та створити власне «ідеальне резюме»</a:t>
            </a:r>
            <a:endParaRPr>
              <a:solidFill>
                <a:srgbClr val="00206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3"/>
          <p:cNvSpPr txBox="1"/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4400"/>
              <a:buFont typeface="Calibri"/>
              <a:buNone/>
            </a:pPr>
            <a:r>
              <a:rPr b="1" lang="uk-UA">
                <a:solidFill>
                  <a:srgbClr val="C00000"/>
                </a:solidFill>
              </a:rPr>
              <a:t>План:</a:t>
            </a:r>
            <a:endParaRPr/>
          </a:p>
        </p:txBody>
      </p:sp>
      <p:sp>
        <p:nvSpPr>
          <p:cNvPr id="100" name="Google Shape;100;p3"/>
          <p:cNvSpPr txBox="1"/>
          <p:nvPr>
            <p:ph idx="1" type="body"/>
          </p:nvPr>
        </p:nvSpPr>
        <p:spPr>
          <a:xfrm>
            <a:off x="457200" y="987574"/>
            <a:ext cx="8229600" cy="396044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 fontScale="925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ct val="100000"/>
              <a:buNone/>
            </a:pPr>
            <a:r>
              <a:rPr lang="uk-UA">
                <a:solidFill>
                  <a:srgbClr val="002060"/>
                </a:solidFill>
              </a:rPr>
              <a:t>1. Вправа «Знайомство в парах»</a:t>
            </a:r>
            <a:endParaRPr/>
          </a:p>
          <a:p>
            <a:pPr indent="0" lvl="0" marL="0" rtl="0" algn="l"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None/>
            </a:pPr>
            <a:r>
              <a:rPr lang="uk-UA">
                <a:solidFill>
                  <a:srgbClr val="002060"/>
                </a:solidFill>
              </a:rPr>
              <a:t>2. Види резюме</a:t>
            </a:r>
            <a:endParaRPr/>
          </a:p>
          <a:p>
            <a:pPr indent="0" lvl="0" marL="0" rtl="0" algn="l"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None/>
            </a:pPr>
            <a:r>
              <a:rPr lang="uk-UA">
                <a:solidFill>
                  <a:srgbClr val="002060"/>
                </a:solidFill>
              </a:rPr>
              <a:t>3. Основні складові резюме</a:t>
            </a:r>
            <a:endParaRPr>
              <a:solidFill>
                <a:srgbClr val="002060"/>
              </a:solidFill>
            </a:endParaRPr>
          </a:p>
          <a:p>
            <a:pPr indent="0" lvl="0" marL="0" rtl="0" algn="l"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None/>
            </a:pPr>
            <a:r>
              <a:rPr lang="uk-UA">
                <a:solidFill>
                  <a:srgbClr val="002060"/>
                </a:solidFill>
              </a:rPr>
              <a:t>4. Що спільного між іміджем та резюме?</a:t>
            </a:r>
            <a:endParaRPr/>
          </a:p>
          <a:p>
            <a:pPr indent="0" lvl="0" marL="0" rtl="0" algn="l"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None/>
            </a:pPr>
            <a:r>
              <a:rPr lang="uk-UA">
                <a:solidFill>
                  <a:srgbClr val="002060"/>
                </a:solidFill>
              </a:rPr>
              <a:t>5. Вимоги до резюме</a:t>
            </a:r>
            <a:endParaRPr/>
          </a:p>
          <a:p>
            <a:pPr indent="0" lvl="0" marL="0" rtl="0" algn="l"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None/>
            </a:pPr>
            <a:r>
              <a:rPr lang="uk-UA">
                <a:solidFill>
                  <a:srgbClr val="002060"/>
                </a:solidFill>
              </a:rPr>
              <a:t>6. Вправа «Вибір»</a:t>
            </a:r>
            <a:endParaRPr/>
          </a:p>
          <a:p>
            <a:pPr indent="0" lvl="0" marL="0" rtl="0" algn="l"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None/>
            </a:pPr>
            <a:r>
              <a:rPr lang="uk-UA">
                <a:solidFill>
                  <a:srgbClr val="002060"/>
                </a:solidFill>
              </a:rPr>
              <a:t>7. Супровідний та мотиваційний листи</a:t>
            </a:r>
            <a:endParaRPr/>
          </a:p>
          <a:p>
            <a:pPr indent="0" lvl="0" marL="0" rtl="0" algn="l"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None/>
            </a:pPr>
            <a:r>
              <a:rPr lang="uk-UA">
                <a:solidFill>
                  <a:srgbClr val="002060"/>
                </a:solidFill>
              </a:rPr>
              <a:t>8. Вправа «Ідеальне резюме»</a:t>
            </a:r>
            <a:endParaRPr/>
          </a:p>
          <a:p>
            <a:pPr indent="0" lvl="0" marL="0" rtl="0" algn="l">
              <a:spcBef>
                <a:spcPts val="544"/>
              </a:spcBef>
              <a:spcAft>
                <a:spcPts val="0"/>
              </a:spcAft>
              <a:buClr>
                <a:srgbClr val="002060"/>
              </a:buClr>
              <a:buSzPct val="100000"/>
              <a:buNone/>
            </a:pPr>
            <a:r>
              <a:rPr lang="uk-UA">
                <a:solidFill>
                  <a:srgbClr val="002060"/>
                </a:solidFill>
              </a:rPr>
              <a:t>9. Анкета зворотного зв’язку</a:t>
            </a:r>
            <a:endParaRPr>
              <a:solidFill>
                <a:srgbClr val="00206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4"/>
          <p:cNvSpPr txBox="1"/>
          <p:nvPr>
            <p:ph type="title"/>
          </p:nvPr>
        </p:nvSpPr>
        <p:spPr>
          <a:xfrm>
            <a:off x="457200" y="1498476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4400"/>
              <a:buFont typeface="Calibri"/>
              <a:buNone/>
            </a:pPr>
            <a:r>
              <a:rPr b="1" lang="uk-UA">
                <a:solidFill>
                  <a:srgbClr val="C00000"/>
                </a:solidFill>
              </a:rPr>
              <a:t>«Знайомство в парах»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5"/>
          <p:cNvSpPr txBox="1"/>
          <p:nvPr/>
        </p:nvSpPr>
        <p:spPr>
          <a:xfrm>
            <a:off x="395536" y="555526"/>
            <a:ext cx="8462715" cy="4033937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uk-UA" sz="4400" u="none" cap="none" strike="noStrike">
                <a:solidFill>
                  <a:srgbClr val="C00000"/>
                </a:solidFill>
                <a:latin typeface="Calibri"/>
                <a:ea typeface="Calibri"/>
                <a:cs typeface="Calibri"/>
                <a:sym typeface="Calibri"/>
              </a:rPr>
              <a:t>РЕЗЮМЕ</a:t>
            </a:r>
            <a:endParaRPr/>
          </a:p>
          <a:p>
            <a:pPr indent="-85725" lvl="0" marL="85725" marR="0" rtl="0" algn="l">
              <a:spcBef>
                <a:spcPts val="0"/>
              </a:spcBef>
              <a:spcAft>
                <a:spcPts val="0"/>
              </a:spcAft>
              <a:buNone/>
            </a:pPr>
            <a:br>
              <a:rPr b="1" i="0" lang="uk-UA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- це документ, який містить  коротку історію кар'єри і опис  професійно важливих якостей  людини, яка шукає роботу;</a:t>
            </a:r>
            <a:endParaRPr/>
          </a:p>
          <a:p>
            <a:pPr indent="-85725" lvl="0" marL="85725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3600" u="none" cap="none" strike="noStrike">
              <a:solidFill>
                <a:srgbClr val="002060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-85725" lvl="0" marL="85725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- це ваша самореклама</a:t>
            </a:r>
            <a:br>
              <a:rPr b="0" i="0" lang="uk-UA" sz="2000" u="none" cap="none" strike="noStrike">
                <a:solidFill>
                  <a:srgbClr val="002060"/>
                </a:solidFill>
                <a:latin typeface="Times New Roman"/>
                <a:ea typeface="Times New Roman"/>
                <a:cs typeface="Times New Roman"/>
                <a:sym typeface="Times New Roman"/>
              </a:rPr>
            </a:br>
            <a:endParaRPr b="0" i="0" sz="2000" u="none" cap="none" strike="noStrike">
              <a:solidFill>
                <a:srgbClr val="00206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6"/>
          <p:cNvSpPr txBox="1"/>
          <p:nvPr>
            <p:ph type="title"/>
          </p:nvPr>
        </p:nvSpPr>
        <p:spPr>
          <a:xfrm>
            <a:off x="457200" y="51470"/>
            <a:ext cx="8229600" cy="93610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4400"/>
              <a:buFont typeface="Calibri"/>
              <a:buNone/>
            </a:pPr>
            <a:r>
              <a:rPr b="1" lang="uk-UA">
                <a:solidFill>
                  <a:srgbClr val="C00000"/>
                </a:solidFill>
              </a:rPr>
              <a:t>Види резюме</a:t>
            </a:r>
            <a:endParaRPr b="1">
              <a:solidFill>
                <a:srgbClr val="C00000"/>
              </a:solidFill>
            </a:endParaRPr>
          </a:p>
        </p:txBody>
      </p:sp>
      <p:sp>
        <p:nvSpPr>
          <p:cNvPr id="116" name="Google Shape;116;p6"/>
          <p:cNvSpPr txBox="1"/>
          <p:nvPr/>
        </p:nvSpPr>
        <p:spPr>
          <a:xfrm>
            <a:off x="457200" y="205978"/>
            <a:ext cx="8507288" cy="459802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36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Хронологічне</a:t>
            </a:r>
            <a:b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Функціональне</a:t>
            </a:r>
            <a:b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Комбіноване</a:t>
            </a:r>
            <a:br>
              <a:rPr b="0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Цільове</a:t>
            </a:r>
            <a:b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Креативне</a:t>
            </a:r>
            <a:endParaRPr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36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Відеорезюме</a:t>
            </a:r>
            <a:endParaRPr b="1" i="0" sz="3600" u="none" cap="none" strike="noStrike">
              <a:solidFill>
                <a:srgbClr val="00206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7"/>
          <p:cNvSpPr txBox="1"/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ts val="4400"/>
              <a:buFont typeface="Calibri"/>
              <a:buNone/>
            </a:pPr>
            <a:r>
              <a:rPr b="1" lang="uk-UA">
                <a:solidFill>
                  <a:srgbClr val="C00000"/>
                </a:solidFill>
              </a:rPr>
              <a:t>Основні складові резюме</a:t>
            </a:r>
            <a:endParaRPr b="1">
              <a:solidFill>
                <a:srgbClr val="C00000"/>
              </a:solidFill>
            </a:endParaRPr>
          </a:p>
        </p:txBody>
      </p:sp>
      <p:sp>
        <p:nvSpPr>
          <p:cNvPr id="122" name="Google Shape;122;p7"/>
          <p:cNvSpPr txBox="1"/>
          <p:nvPr/>
        </p:nvSpPr>
        <p:spPr>
          <a:xfrm>
            <a:off x="457200" y="843558"/>
            <a:ext cx="8507288" cy="396044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 fontScale="70000" lnSpcReduction="20000"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ct val="1000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Прізвище та ім’я</a:t>
            </a:r>
            <a:endParaRPr b="1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ct val="1000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Контактна інформація</a:t>
            </a:r>
            <a:endParaRPr b="1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ct val="1000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Фото </a:t>
            </a:r>
            <a:r>
              <a:rPr b="1" i="1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- </a:t>
            </a:r>
            <a:r>
              <a:rPr b="1" i="1" lang="uk-UA" sz="3600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залежно від вимог</a:t>
            </a:r>
            <a:b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Ціль або мета</a:t>
            </a:r>
            <a:b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Освіта та додаткова освіта (сертифікати)</a:t>
            </a:r>
            <a:b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Досвід роботи</a:t>
            </a:r>
            <a:b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Для студентів без досвіду </a:t>
            </a:r>
            <a:r>
              <a:rPr b="1" lang="uk-UA" sz="3600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-</a:t>
            </a: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 види активності</a:t>
            </a:r>
            <a:endParaRPr b="1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ct val="1000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Професійні навички</a:t>
            </a:r>
            <a:endParaRPr b="1" i="0" sz="3600" u="none" cap="none" strike="noStrike">
              <a:solidFill>
                <a:srgbClr val="002060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ct val="1000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Публікації</a:t>
            </a:r>
            <a:endParaRPr b="1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ct val="1000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Знання мов</a:t>
            </a:r>
            <a:endParaRPr b="1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ct val="1000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Інше або додаткова інформація </a:t>
            </a:r>
            <a:endParaRPr b="1"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ct val="100000"/>
              <a:buFont typeface="Calibri"/>
              <a:buNone/>
            </a:pPr>
            <a:r>
              <a:rPr b="1" i="0" lang="uk-UA" sz="3600" u="none" cap="none" strike="noStrike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Рекомендації</a:t>
            </a:r>
            <a:endParaRPr b="1" i="0" sz="3600" u="none" cap="none" strike="noStrike">
              <a:solidFill>
                <a:srgbClr val="00206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8"/>
          <p:cNvSpPr txBox="1"/>
          <p:nvPr>
            <p:ph type="title"/>
          </p:nvPr>
        </p:nvSpPr>
        <p:spPr>
          <a:xfrm>
            <a:off x="0" y="205979"/>
            <a:ext cx="9144000" cy="85725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 fontScale="9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C00000"/>
              </a:buClr>
              <a:buSzPct val="100000"/>
              <a:buFont typeface="Calibri"/>
              <a:buNone/>
            </a:pPr>
            <a:r>
              <a:rPr b="1" lang="uk-UA">
                <a:solidFill>
                  <a:srgbClr val="C00000"/>
                </a:solidFill>
              </a:rPr>
              <a:t>Що спільного між іміджем та резюме?</a:t>
            </a:r>
            <a:br>
              <a:rPr b="1" lang="uk-UA">
                <a:solidFill>
                  <a:srgbClr val="C00000"/>
                </a:solidFill>
              </a:rPr>
            </a:br>
            <a:endParaRPr b="1">
              <a:solidFill>
                <a:srgbClr val="C00000"/>
              </a:solidFill>
            </a:endParaRPr>
          </a:p>
        </p:txBody>
      </p:sp>
      <p:sp>
        <p:nvSpPr>
          <p:cNvPr id="128" name="Google Shape;128;p8"/>
          <p:cNvSpPr txBox="1"/>
          <p:nvPr/>
        </p:nvSpPr>
        <p:spPr>
          <a:xfrm>
            <a:off x="385762" y="483518"/>
            <a:ext cx="8578726" cy="388461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3200"/>
              <a:buFont typeface="Arial"/>
              <a:buNone/>
            </a:pPr>
            <a:r>
              <a:rPr b="1" i="0" lang="uk-UA" sz="3200" u="none" cap="none" strike="noStrike">
                <a:solidFill>
                  <a:srgbClr val="002060"/>
                </a:solidFill>
                <a:latin typeface="Arial"/>
                <a:ea typeface="Arial"/>
                <a:cs typeface="Arial"/>
                <a:sym typeface="Arial"/>
              </a:rPr>
              <a:t>Імідж</a:t>
            </a:r>
            <a:r>
              <a:rPr b="0" i="0" lang="uk-UA" sz="3200" u="none" cap="none" strike="noStrike">
                <a:solidFill>
                  <a:srgbClr val="002060"/>
                </a:solidFill>
                <a:latin typeface="Arial"/>
                <a:ea typeface="Arial"/>
                <a:cs typeface="Arial"/>
                <a:sym typeface="Arial"/>
              </a:rPr>
              <a:t> – це цілеспрямовано створений образ для отримання певного результату. 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3" name="Google Shape;133;p9"/>
          <p:cNvGrpSpPr/>
          <p:nvPr/>
        </p:nvGrpSpPr>
        <p:grpSpPr>
          <a:xfrm>
            <a:off x="2515170" y="179597"/>
            <a:ext cx="4385519" cy="4139285"/>
            <a:chOff x="607466" y="53067"/>
            <a:chExt cx="4385519" cy="4139285"/>
          </a:xfrm>
        </p:grpSpPr>
        <p:sp>
          <p:nvSpPr>
            <p:cNvPr id="134" name="Google Shape;134;p9"/>
            <p:cNvSpPr/>
            <p:nvPr/>
          </p:nvSpPr>
          <p:spPr>
            <a:xfrm>
              <a:off x="1526599" y="53067"/>
              <a:ext cx="2547252" cy="2547252"/>
            </a:xfrm>
            <a:prstGeom prst="ellipse">
              <a:avLst/>
            </a:prstGeom>
            <a:gradFill>
              <a:gsLst>
                <a:gs pos="0">
                  <a:srgbClr val="76923C"/>
                </a:gs>
                <a:gs pos="50000">
                  <a:srgbClr val="739A24">
                    <a:alpha val="49803"/>
                  </a:srgbClr>
                </a:gs>
                <a:gs pos="70000">
                  <a:srgbClr val="87AF36">
                    <a:alpha val="49803"/>
                  </a:srgbClr>
                </a:gs>
                <a:gs pos="100000">
                  <a:srgbClr val="A8D650">
                    <a:alpha val="49803"/>
                  </a:srgbClr>
                </a:gs>
              </a:gsLst>
              <a:lin ang="16200000" scaled="0"/>
            </a:gra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5" name="Google Shape;135;p9"/>
            <p:cNvSpPr txBox="1"/>
            <p:nvPr/>
          </p:nvSpPr>
          <p:spPr>
            <a:xfrm>
              <a:off x="1866233" y="498836"/>
              <a:ext cx="1867984" cy="114626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0" spcFirstLastPara="1" rIns="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uk-UA" sz="2700" u="none" cap="none" strike="noStrike">
                  <a:solidFill>
                    <a:srgbClr val="FFFFFF"/>
                  </a:solidFill>
                  <a:latin typeface="Calibri"/>
                  <a:ea typeface="Calibri"/>
                  <a:cs typeface="Calibri"/>
                  <a:sym typeface="Calibri"/>
                </a:rPr>
                <a:t>Зовнішній</a:t>
              </a:r>
              <a:r>
                <a:rPr b="0" i="0" lang="uk-UA" sz="2700" u="none" cap="none" strike="noStrike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 </a:t>
              </a:r>
              <a:r>
                <a:rPr b="0" i="0" lang="uk-UA" sz="2700" u="none" cap="none" strike="noStrike">
                  <a:solidFill>
                    <a:srgbClr val="FFFFFF"/>
                  </a:solidFill>
                  <a:latin typeface="Calibri"/>
                  <a:ea typeface="Calibri"/>
                  <a:cs typeface="Calibri"/>
                  <a:sym typeface="Calibri"/>
                </a:rPr>
                <a:t>вигляд</a:t>
              </a:r>
              <a:endParaRPr b="0" i="0" sz="27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6" name="Google Shape;136;p9"/>
            <p:cNvSpPr/>
            <p:nvPr/>
          </p:nvSpPr>
          <p:spPr>
            <a:xfrm>
              <a:off x="2445733" y="1645100"/>
              <a:ext cx="2547252" cy="2547252"/>
            </a:xfrm>
            <a:prstGeom prst="ellipse">
              <a:avLst/>
            </a:prstGeom>
            <a:gradFill>
              <a:gsLst>
                <a:gs pos="0">
                  <a:srgbClr val="3A897F">
                    <a:alpha val="49803"/>
                  </a:srgbClr>
                </a:gs>
                <a:gs pos="80000">
                  <a:srgbClr val="4DB3A8">
                    <a:alpha val="49803"/>
                  </a:srgbClr>
                </a:gs>
                <a:gs pos="100000">
                  <a:srgbClr val="4CB6AA">
                    <a:alpha val="49803"/>
                  </a:srgbClr>
                </a:gs>
              </a:gsLst>
              <a:lin ang="16200000" scaled="0"/>
            </a:gra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7" name="Google Shape;137;p9"/>
            <p:cNvSpPr txBox="1"/>
            <p:nvPr/>
          </p:nvSpPr>
          <p:spPr>
            <a:xfrm>
              <a:off x="3224768" y="2303140"/>
              <a:ext cx="1528351" cy="14009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0" spcFirstLastPara="1" rIns="0" wrap="square" tIns="0">
              <a:noAutofit/>
            </a:bodyPr>
            <a:lstStyle/>
            <a:p>
              <a:pPr indent="0" lvl="0" marL="0" marR="0" rtl="0" algn="ct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uk-UA" sz="2700" u="none" cap="none" strike="noStrike">
                  <a:solidFill>
                    <a:srgbClr val="FFFFFF"/>
                  </a:solidFill>
                  <a:latin typeface="Calibri"/>
                  <a:ea typeface="Calibri"/>
                  <a:cs typeface="Calibri"/>
                  <a:sym typeface="Calibri"/>
                </a:rPr>
                <a:t>Поведінка</a:t>
              </a:r>
              <a:endParaRPr b="0" i="0" sz="2700" u="none" cap="none" strike="noStrike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8" name="Google Shape;138;p9"/>
            <p:cNvSpPr/>
            <p:nvPr/>
          </p:nvSpPr>
          <p:spPr>
            <a:xfrm>
              <a:off x="607466" y="1645100"/>
              <a:ext cx="2547252" cy="2547252"/>
            </a:xfrm>
            <a:prstGeom prst="ellipse">
              <a:avLst/>
            </a:prstGeom>
            <a:gradFill>
              <a:gsLst>
                <a:gs pos="0">
                  <a:srgbClr val="5C417C">
                    <a:alpha val="49803"/>
                  </a:srgbClr>
                </a:gs>
                <a:gs pos="80000">
                  <a:srgbClr val="7955A4">
                    <a:alpha val="49803"/>
                  </a:srgbClr>
                </a:gs>
                <a:gs pos="100000">
                  <a:srgbClr val="7955A6">
                    <a:alpha val="49803"/>
                  </a:srgbClr>
                </a:gs>
              </a:gsLst>
              <a:lin ang="16200000" scaled="0"/>
            </a:gra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9" name="Google Shape;139;p9"/>
            <p:cNvSpPr txBox="1"/>
            <p:nvPr/>
          </p:nvSpPr>
          <p:spPr>
            <a:xfrm>
              <a:off x="847332" y="2303140"/>
              <a:ext cx="1528351" cy="1400988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ctr" bIns="0" lIns="0" spcFirstLastPara="1" rIns="0" wrap="square" tIns="0">
              <a:noAutofit/>
            </a:bodyPr>
            <a:lstStyle/>
            <a:p>
              <a:pPr indent="0" lvl="0" marL="0" marR="0" rtl="0" algn="r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0" i="0" lang="uk-UA" sz="2700" u="none" cap="none" strike="noStrike">
                  <a:solidFill>
                    <a:srgbClr val="FFFFFF"/>
                  </a:solidFill>
                  <a:latin typeface="Calibri"/>
                  <a:ea typeface="Calibri"/>
                  <a:cs typeface="Calibri"/>
                  <a:sym typeface="Calibri"/>
                </a:rPr>
                <a:t>Мова</a:t>
              </a:r>
              <a:endParaRPr b="0" i="0" sz="27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140" name="Google Shape;140;p9"/>
          <p:cNvSpPr txBox="1"/>
          <p:nvPr/>
        </p:nvSpPr>
        <p:spPr>
          <a:xfrm>
            <a:off x="179512" y="4000500"/>
            <a:ext cx="8784976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2400"/>
              <a:buFont typeface="Arial"/>
              <a:buNone/>
            </a:pPr>
            <a:r>
              <a:rPr b="1" i="0" lang="uk-UA" sz="2400" u="none" cap="none" strike="noStrike">
                <a:solidFill>
                  <a:srgbClr val="002060"/>
                </a:solidFill>
                <a:latin typeface="Arial"/>
                <a:ea typeface="Arial"/>
                <a:cs typeface="Arial"/>
                <a:sym typeface="Arial"/>
              </a:rPr>
              <a:t>Імідж </a:t>
            </a:r>
            <a:r>
              <a:rPr b="0" i="0" lang="uk-UA" sz="2400" u="none" cap="none" strike="noStrike">
                <a:solidFill>
                  <a:srgbClr val="002060"/>
                </a:solidFill>
                <a:latin typeface="Arial"/>
                <a:ea typeface="Arial"/>
                <a:cs typeface="Arial"/>
                <a:sym typeface="Arial"/>
              </a:rPr>
              <a:t>– це мистецтво керувати враженням.</a:t>
            </a:r>
            <a:endParaRPr/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2400"/>
              <a:buFont typeface="Arial"/>
              <a:buNone/>
            </a:pPr>
            <a:r>
              <a:rPr b="1" i="0" lang="uk-UA" sz="2400" u="none" cap="none" strike="noStrike">
                <a:solidFill>
                  <a:srgbClr val="002060"/>
                </a:solidFill>
                <a:latin typeface="Arial"/>
                <a:ea typeface="Arial"/>
                <a:cs typeface="Arial"/>
                <a:sym typeface="Arial"/>
              </a:rPr>
              <a:t>Е.Гофман</a:t>
            </a:r>
            <a:endParaRPr b="1" i="0" sz="2400" u="none" cap="none" strike="noStrike">
              <a:solidFill>
                <a:srgbClr val="00206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Тема Office">
  <a:themeElements>
    <a:clrScheme name="Стандартная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2018-02-17T20:31:25Z</dcterms:created>
  <dc:creator>Admin</dc:creator>
</cp:coreProperties>
</file>